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2" r:id="rId4"/>
    <p:sldId id="265" r:id="rId5"/>
    <p:sldId id="268" r:id="rId6"/>
    <p:sldId id="271" r:id="rId7"/>
    <p:sldId id="277" r:id="rId9"/>
    <p:sldId id="280" r:id="rId10"/>
    <p:sldId id="283" r:id="rId11"/>
    <p:sldId id="286" r:id="rId12"/>
    <p:sldId id="292" r:id="rId14"/>
    <p:sldId id="295" r:id="rId15"/>
    <p:sldId id="298" r:id="rId16"/>
    <p:sldId id="301" r:id="rId17"/>
    <p:sldId id="307" r:id="rId19"/>
    <p:sldId id="310" r:id="rId20"/>
    <p:sldId id="313" r:id="rId21"/>
    <p:sldId id="316" r:id="rId22"/>
    <p:sldId id="319" r:id="rId23"/>
    <p:sldId id="325" r:id="rId25"/>
    <p:sldId id="328" r:id="rId26"/>
    <p:sldId id="331" r:id="rId27"/>
    <p:sldId id="334" r:id="rId28"/>
    <p:sldId id="340" r:id="rId30"/>
    <p:sldId id="343" r:id="rId31"/>
    <p:sldId id="346" r:id="rId32"/>
    <p:sldId id="349" r:id="rId33"/>
    <p:sldId id="352" r:id="rId34"/>
    <p:sldId id="355" r:id="rId35"/>
    <p:sldId id="358"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image" Target="../media/image2.png"/><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tags" Target="../tags/tag8.xml"/><Relationship Id="rId6" Type="http://schemas.openxmlformats.org/officeDocument/2006/relationships/tags" Target="../tags/tag9.xml"/><Relationship Id="rId7" Type="http://schemas.openxmlformats.org/officeDocument/2006/relationships/tags" Target="../tags/tag10.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3.png"/><Relationship Id="rId3" Type="http://schemas.openxmlformats.org/officeDocument/2006/relationships/tags" Target="../tags/tag12.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4.pn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5.png"/><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tags" Target="../tags/tag49.xml"/><Relationship Id="rId6" Type="http://schemas.openxmlformats.org/officeDocument/2006/relationships/tags" Target="../tags/tag50.xml"/><Relationship Id="rId7" Type="http://schemas.openxmlformats.org/officeDocument/2006/relationships/tags" Target="../tags/tag51.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4"/>
          <p:cNvPicPr>
            <a:picLocks noChangeAspect="1"/>
          </p:cNvPicPr>
          <p:nvPr userDrawn="1">
            <p:custDataLst>
              <p:tags r:id="rId1"/>
            </p:custDataLst>
          </p:nvPr>
        </p:nvPicPr>
        <p:blipFill rotWithShape="1">
          <a:blip xmlns:r="http://schemas.openxmlformats.org/officeDocument/2006/relationships" r:embed="rId2"/>
          <a:srcRect t="586" r="671" b="-1"/>
          <a:stretch>
            <a:fillRect/>
          </a:stretch>
        </p:blipFill>
        <p:spPr>
          <a:xfrm>
            <a:off x="0" y="-14831"/>
            <a:ext cx="12192000" cy="6872831"/>
          </a:xfrm>
          <a:prstGeom prst="rect"/>
        </p:spPr>
      </p:pic>
      <p:sp>
        <p:nvSpPr>
          <p:cNvPr id="1048666" name="标题 1"/>
          <p:cNvSpPr>
            <a:spLocks noGrp="1"/>
          </p:cNvSpPr>
          <p:nvPr>
            <p:ph type="ctrTitle" hasCustomPrompt="1"/>
            <p:custDataLst>
              <p:tags r:id="rId3"/>
            </p:custDataLst>
          </p:nvPr>
        </p:nvSpPr>
        <p:spPr>
          <a:xfrm>
            <a:off x="838200" y="2162810"/>
            <a:ext cx="7202805" cy="1266190"/>
          </a:xfrm>
        </p:spPr>
        <p:txBody>
          <a:bodyPr anchor="ctr">
            <a:normAutofit/>
          </a:bodyPr>
          <a:lstStyle>
            <a:lvl1pPr algn="l">
              <a:lnSpc>
                <a:spcPct val="100000"/>
              </a:lnSpc>
              <a:defRPr sz="5400">
                <a:solidFill>
                  <a:schemeClr val="lt1">
                    <a:lumMod val="100000"/>
                  </a:schemeClr>
                </a:solidFill>
              </a:defRPr>
            </a:lvl1pPr>
          </a:lstStyle>
          <a:p>
            <a:r>
              <a:rPr altLang="en-US" dirty="0" lang="zh-CN"/>
              <a:t>单击编辑母版标题</a:t>
            </a:r>
            <a:endParaRPr altLang="en-US" dirty="0" lang="zh-CN"/>
          </a:p>
        </p:txBody>
      </p:sp>
      <p:sp>
        <p:nvSpPr>
          <p:cNvPr id="1048668" name="副标题 2"/>
          <p:cNvSpPr>
            <a:spLocks noGrp="1"/>
          </p:cNvSpPr>
          <p:nvPr>
            <p:ph type="subTitle" idx="1"/>
            <p:custDataLst>
              <p:tags r:id="rId4"/>
            </p:custDataLst>
          </p:nvPr>
        </p:nvSpPr>
        <p:spPr>
          <a:xfrm>
            <a:off x="838200" y="1164371"/>
            <a:ext cx="10515600" cy="972000"/>
          </a:xfrm>
        </p:spPr>
        <p:txBody>
          <a:bodyPr anchor="b">
            <a:normAutofit/>
          </a:bodyPr>
          <a:lstStyle>
            <a:lvl1pPr algn="l" indent="0" marL="0">
              <a:lnSpc>
                <a:spcPct val="100000"/>
              </a:lnSpc>
              <a:buNone/>
              <a:defRPr sz="2400">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署名占位符 10"/>
          <p:cNvSpPr>
            <a:spLocks noGrp="1"/>
          </p:cNvSpPr>
          <p:nvPr>
            <p:ph type="body" sz="quarter" idx="17" hasCustomPrompt="1"/>
            <p:custDataLst>
              <p:tags r:id="rId5"/>
            </p:custDataLst>
          </p:nvPr>
        </p:nvSpPr>
        <p:spPr>
          <a:xfrm>
            <a:off x="838200" y="3435631"/>
            <a:ext cx="2743200" cy="504000"/>
          </a:xfrm>
        </p:spPr>
        <p:txBody>
          <a:bodyPr anchor="ctr">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429"/>
            <a:ext cx="12192000" cy="6857142"/>
          </a:xfrm>
          <a:prstGeom prst="rect"/>
        </p:spPr>
      </p:pic>
      <p:sp>
        <p:nvSpPr>
          <p:cNvPr id="1048672" name="标题 1"/>
          <p:cNvSpPr>
            <a:spLocks noGrp="1"/>
          </p:cNvSpPr>
          <p:nvPr>
            <p:ph type="title"/>
            <p:custDataLst>
              <p:tags r:id="rId3"/>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4"/>
            </p:custDataLst>
          </p:nvPr>
        </p:nvSpPr>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6"/>
            </p:custDataLst>
          </p:nvPr>
        </p:nvSpPr>
        <p:spPr/>
        <p:txBody>
          <a:bodyPr/>
          <a:p>
            <a:endParaRPr altLang="en-US" lang="zh-CN"/>
          </a:p>
        </p:txBody>
      </p:sp>
      <p:sp>
        <p:nvSpPr>
          <p:cNvPr id="1048680" name="灯片编号占位符 5"/>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1" y="14287"/>
            <a:ext cx="12158662" cy="6843713"/>
          </a:xfrm>
          <a:prstGeom prst="rect"/>
        </p:spPr>
      </p:pic>
      <p:sp>
        <p:nvSpPr>
          <p:cNvPr id="1048682" name="标题 1"/>
          <p:cNvSpPr>
            <a:spLocks noGrp="1"/>
          </p:cNvSpPr>
          <p:nvPr>
            <p:ph type="title" hasCustomPrompt="1"/>
            <p:custDataLst>
              <p:tags r:id="rId3"/>
            </p:custDataLst>
          </p:nvPr>
        </p:nvSpPr>
        <p:spPr>
          <a:xfrm>
            <a:off x="839788" y="755699"/>
            <a:ext cx="2880000" cy="5563619"/>
          </a:xfrm>
        </p:spPr>
        <p:txBody>
          <a:bodyPr anchor="t">
            <a:normAutofit/>
          </a:bodyPr>
          <a:lstStyle>
            <a:lvl1pPr>
              <a:defRPr sz="4400">
                <a:solidFill>
                  <a:schemeClr val="lt1">
                    <a:lumMod val="100000"/>
                  </a:schemeClr>
                </a:solidFill>
              </a:defRPr>
            </a:lvl1pPr>
          </a:lstStyle>
          <a:p>
            <a:r>
              <a:rPr altLang="en-US" dirty="0" lang="zh-CN"/>
              <a:t>标题</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3"/>
          <p:cNvPicPr>
            <a:picLocks noChangeAspect="1"/>
          </p:cNvPicPr>
          <p:nvPr userDrawn="1">
            <p:custDataLst>
              <p:tags r:id="rId1"/>
            </p:custDataLst>
          </p:nvPr>
        </p:nvPicPr>
        <p:blipFill rotWithShape="1">
          <a:blip xmlns:r="http://schemas.openxmlformats.org/officeDocument/2006/relationships" r:embed="rId2"/>
          <a:srcRect t="1279" r="833"/>
          <a:stretch>
            <a:fillRect/>
          </a:stretch>
        </p:blipFill>
        <p:spPr>
          <a:xfrm>
            <a:off x="1" y="0"/>
            <a:ext cx="12191999" cy="6843712"/>
          </a:xfrm>
          <a:prstGeom prst="rect"/>
        </p:spPr>
      </p:pic>
      <p:sp>
        <p:nvSpPr>
          <p:cNvPr id="1048684" name="标题 1"/>
          <p:cNvSpPr>
            <a:spLocks noGrp="1"/>
          </p:cNvSpPr>
          <p:nvPr>
            <p:ph type="title"/>
            <p:custDataLst>
              <p:tags r:id="rId3"/>
            </p:custDataLst>
          </p:nvPr>
        </p:nvSpPr>
        <p:spPr>
          <a:xfrm>
            <a:off x="2047240" y="2228215"/>
            <a:ext cx="9144000" cy="1931670"/>
          </a:xfrm>
        </p:spPr>
        <p:txBody>
          <a:bodyPr anchor="t" anchorCtr="0">
            <a:normAutofit/>
          </a:bodyPr>
          <a:lstStyle>
            <a:lvl1pPr algn="r">
              <a:defRPr sz="4000">
                <a:solidFill>
                  <a:schemeClr val="lt1">
                    <a:lumMod val="100000"/>
                  </a:schemeClr>
                </a:solidFill>
              </a:defRPr>
            </a:lvl1pPr>
          </a:lstStyle>
          <a:p>
            <a:r>
              <a:rPr altLang="en-US" dirty="0" lang="zh-CN"/>
              <a:t>单击此处编辑母版标题样式</a:t>
            </a:r>
            <a:endParaRPr altLang="en-US" dirty="0" lang="zh-CN"/>
          </a:p>
        </p:txBody>
      </p:sp>
      <p:sp>
        <p:nvSpPr>
          <p:cNvPr id="1048686" name="节编号 3"/>
          <p:cNvSpPr>
            <a:spLocks noGrp="1"/>
          </p:cNvSpPr>
          <p:nvPr>
            <p:ph type="body" sz="quarter" idx="13" hasCustomPrompt="1"/>
            <p:custDataLst>
              <p:tags r:id="rId4"/>
            </p:custDataLst>
          </p:nvPr>
        </p:nvSpPr>
        <p:spPr>
          <a:xfrm>
            <a:off x="2045335" y="803275"/>
            <a:ext cx="9144000" cy="1405890"/>
          </a:xfrm>
        </p:spPr>
        <p:txBody>
          <a:bodyPr anchor="b" anchorCtr="0" bIns="0" rIns="0" tIns="0">
            <a:noAutofit/>
          </a:bodyPr>
          <a:lstStyle>
            <a:lvl1pPr algn="r" indent="0" marL="0">
              <a:buNone/>
              <a:defRPr b="1" sz="88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88"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690" name="内容占位符 2"/>
          <p:cNvSpPr>
            <a:spLocks noGrp="1"/>
          </p:cNvSpPr>
          <p:nvPr>
            <p:ph sz="half" idx="1"/>
            <p:custDataLst>
              <p:tags r:id="rId2"/>
            </p:custDataLst>
          </p:nvPr>
        </p:nvSpPr>
        <p:spPr>
          <a:xfrm>
            <a:off x="838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2" name="内容占位符 3"/>
          <p:cNvSpPr>
            <a:spLocks noGrp="1"/>
          </p:cNvSpPr>
          <p:nvPr>
            <p:ph sz="half" idx="2"/>
            <p:custDataLst>
              <p:tags r:id="rId3"/>
            </p:custDataLst>
          </p:nvPr>
        </p:nvSpPr>
        <p:spPr>
          <a:xfrm>
            <a:off x="6172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6" name="页脚占位符 5"/>
          <p:cNvSpPr>
            <a:spLocks noGrp="1"/>
          </p:cNvSpPr>
          <p:nvPr>
            <p:ph type="ftr" sz="quarter" idx="11"/>
            <p:custDataLst>
              <p:tags r:id="rId5"/>
            </p:custDataLst>
          </p:nvPr>
        </p:nvSpPr>
        <p:spPr/>
        <p:txBody>
          <a:bodyPr/>
          <a:p>
            <a:endParaRPr altLang="en-US" lang="zh-CN"/>
          </a:p>
        </p:txBody>
      </p:sp>
      <p:sp>
        <p:nvSpPr>
          <p:cNvPr id="104869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0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4" name="内容占位符 3"/>
          <p:cNvSpPr>
            <a:spLocks noGrp="1"/>
          </p:cNvSpPr>
          <p:nvPr>
            <p:ph sz="half" idx="2"/>
            <p:custDataLst>
              <p:tags r:id="rId3"/>
            </p:custDataLst>
          </p:nvPr>
        </p:nvSpPr>
        <p:spPr>
          <a:xfrm>
            <a:off x="839788" y="2061275"/>
            <a:ext cx="5157787"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5"/>
          <p:cNvSpPr>
            <a:spLocks noGrp="1"/>
          </p:cNvSpPr>
          <p:nvPr>
            <p:ph sz="quarter" idx="4"/>
            <p:custDataLst>
              <p:tags r:id="rId5"/>
            </p:custDataLst>
          </p:nvPr>
        </p:nvSpPr>
        <p:spPr>
          <a:xfrm>
            <a:off x="6172200" y="2061275"/>
            <a:ext cx="5183188"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2" name="页脚占位符 7"/>
          <p:cNvSpPr>
            <a:spLocks noGrp="1"/>
          </p:cNvSpPr>
          <p:nvPr>
            <p:ph type="ftr" sz="quarter" idx="11"/>
            <p:custDataLst>
              <p:tags r:id="rId7"/>
            </p:custDataLst>
          </p:nvPr>
        </p:nvSpPr>
        <p:spPr/>
        <p:txBody>
          <a:bodyPr/>
          <a:p>
            <a:endParaRPr altLang="en-US" lang="zh-CN"/>
          </a:p>
        </p:txBody>
      </p:sp>
      <p:sp>
        <p:nvSpPr>
          <p:cNvPr id="104871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16" name="标题 1"/>
          <p:cNvSpPr>
            <a:spLocks noGrp="1"/>
          </p:cNvSpPr>
          <p:nvPr>
            <p:ph type="title"/>
            <p:custDataLst>
              <p:tags r:id="rId1"/>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1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0" name="页脚占位符 3"/>
          <p:cNvSpPr>
            <a:spLocks noGrp="1"/>
          </p:cNvSpPr>
          <p:nvPr>
            <p:ph type="ftr" sz="quarter" idx="11"/>
            <p:custDataLst>
              <p:tags r:id="rId3"/>
            </p:custDataLst>
          </p:nvPr>
        </p:nvSpPr>
        <p:spPr/>
        <p:txBody>
          <a:bodyPr/>
          <a:p>
            <a:endParaRPr altLang="en-US" lang="zh-CN"/>
          </a:p>
        </p:txBody>
      </p:sp>
      <p:sp>
        <p:nvSpPr>
          <p:cNvPr id="104872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26" name="页脚占位符 2"/>
          <p:cNvSpPr>
            <a:spLocks noGrp="1"/>
          </p:cNvSpPr>
          <p:nvPr>
            <p:ph type="ftr" sz="quarter" idx="11"/>
            <p:custDataLst>
              <p:tags r:id="rId2"/>
            </p:custDataLst>
          </p:nvPr>
        </p:nvSpPr>
        <p:spPr/>
        <p:txBody>
          <a:bodyPr/>
          <a:p>
            <a:endParaRPr altLang="en-US" lang="zh-CN"/>
          </a:p>
        </p:txBody>
      </p:sp>
      <p:sp>
        <p:nvSpPr>
          <p:cNvPr id="104872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0" name="内容占位符 1"/>
          <p:cNvSpPr>
            <a:spLocks noGrp="1"/>
          </p:cNvSpPr>
          <p:nvPr>
            <p:ph idx="1"/>
            <p:custDataLst>
              <p:tags r:id="rId1"/>
            </p:custDataLst>
          </p:nvPr>
        </p:nvSpPr>
        <p:spPr>
          <a:xfrm>
            <a:off x="838200" y="360000"/>
            <a:ext cx="10515600" cy="58176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38" name="标题 1"/>
          <p:cNvSpPr>
            <a:spLocks noGrp="1"/>
          </p:cNvSpPr>
          <p:nvPr>
            <p:ph type="title"/>
            <p:custDataLst>
              <p:tags r:id="rId1"/>
            </p:custDataLst>
          </p:nvPr>
        </p:nvSpPr>
        <p:spPr>
          <a:xfrm>
            <a:off x="839788" y="360000"/>
            <a:ext cx="10515600" cy="864000"/>
          </a:xfrm>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4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4" name="页脚占位符 4"/>
          <p:cNvSpPr>
            <a:spLocks noGrp="1"/>
          </p:cNvSpPr>
          <p:nvPr>
            <p:ph type="ftr" sz="quarter" idx="11"/>
            <p:custDataLst>
              <p:tags r:id="rId4"/>
            </p:custDataLst>
          </p:nvPr>
        </p:nvSpPr>
        <p:spPr/>
        <p:txBody>
          <a:bodyPr/>
          <a:p>
            <a:endParaRPr altLang="en-US" lang="zh-CN"/>
          </a:p>
        </p:txBody>
      </p:sp>
      <p:sp>
        <p:nvSpPr>
          <p:cNvPr id="104874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7999"/>
          </a:xfrm>
          <a:prstGeom prst="rect"/>
        </p:spPr>
      </p:pic>
      <p:sp>
        <p:nvSpPr>
          <p:cNvPr id="1048748" name="标题 1"/>
          <p:cNvSpPr>
            <a:spLocks noGrp="1"/>
          </p:cNvSpPr>
          <p:nvPr>
            <p:ph type="ctrTitle"/>
            <p:custDataLst>
              <p:tags r:id="rId3"/>
            </p:custDataLst>
          </p:nvPr>
        </p:nvSpPr>
        <p:spPr>
          <a:xfrm>
            <a:off x="838200" y="1216451"/>
            <a:ext cx="10515000" cy="1800000"/>
          </a:xfrm>
        </p:spPr>
        <p:txBody>
          <a:bodyPr anchor="b"/>
          <a:lstStyle>
            <a:lvl1pPr algn="ctr">
              <a:lnSpc>
                <a:spcPct val="100000"/>
              </a:lnSpc>
              <a:defRPr sz="6000">
                <a:solidFill>
                  <a:schemeClr val="lt1">
                    <a:lumMod val="100000"/>
                  </a:schemeClr>
                </a:solidFill>
              </a:defRPr>
            </a:lvl1pPr>
          </a:lstStyle>
          <a:p>
            <a:r>
              <a:rPr altLang="en-US" dirty="0" lang="zh-CN"/>
              <a:t>单击此处编辑母版标题样式</a:t>
            </a:r>
            <a:endParaRPr altLang="en-US" dirty="0" lang="zh-CN"/>
          </a:p>
        </p:txBody>
      </p:sp>
      <p:sp>
        <p:nvSpPr>
          <p:cNvPr id="1048750" name="署名占位符 10"/>
          <p:cNvSpPr>
            <a:spLocks noGrp="1"/>
          </p:cNvSpPr>
          <p:nvPr>
            <p:ph type="body" sz="quarter" idx="17" hasCustomPrompt="1"/>
            <p:custDataLst>
              <p:tags r:id="rId4"/>
            </p:custDataLst>
          </p:nvPr>
        </p:nvSpPr>
        <p:spPr>
          <a:xfrm>
            <a:off x="838165" y="3380249"/>
            <a:ext cx="10514400" cy="898647"/>
          </a:xfrm>
        </p:spPr>
        <p:txBody>
          <a:bodyPr anchor="t">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
        <p:nvSpPr>
          <p:cNvPr id="1048752" name="日期占位符 3"/>
          <p:cNvSpPr>
            <a:spLocks noGrp="1"/>
          </p:cNvSpPr>
          <p:nvPr>
            <p:ph type="dt" sz="half" idx="18"/>
            <p:custDataLst>
              <p:tags r:id="rId5"/>
            </p:custDataLst>
          </p:nvPr>
        </p:nvSpPr>
        <p:spPr/>
        <p:txBody>
          <a:bodyPr/>
          <a:p>
            <a:fld id="{5592522B-0F24-4480-B9DD-A9474A6880D6}" type="datetimeFigureOut">
              <a:rPr altLang="en-US" lang="zh-CN" smtClean="0"/>
            </a:fld>
            <a:endParaRPr altLang="en-US" lang="zh-CN"/>
          </a:p>
        </p:txBody>
      </p:sp>
      <p:sp>
        <p:nvSpPr>
          <p:cNvPr id="1048754" name="页脚占位符 5"/>
          <p:cNvSpPr>
            <a:spLocks noGrp="1"/>
          </p:cNvSpPr>
          <p:nvPr>
            <p:ph type="ftr" sz="quarter" idx="19"/>
            <p:custDataLst>
              <p:tags r:id="rId6"/>
            </p:custDataLst>
          </p:nvPr>
        </p:nvSpPr>
        <p:spPr/>
        <p:txBody>
          <a:bodyPr/>
          <a:p>
            <a:endParaRPr altLang="en-US" lang="zh-CN"/>
          </a:p>
        </p:txBody>
      </p:sp>
      <p:sp>
        <p:nvSpPr>
          <p:cNvPr id="1048756" name="灯片编号占位符 6"/>
          <p:cNvSpPr>
            <a:spLocks noGrp="1"/>
          </p:cNvSpPr>
          <p:nvPr>
            <p:ph type="sldNum" sz="quarter" idx="20"/>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2.xml"/><Relationship Id="rId13" Type="http://schemas.openxmlformats.org/officeDocument/2006/relationships/image" Target="../media/image6.png"/><Relationship Id="rId14" Type="http://schemas.openxmlformats.org/officeDocument/2006/relationships/tags" Target="../tags/tag53.xml"/><Relationship Id="rId15" Type="http://schemas.openxmlformats.org/officeDocument/2006/relationships/tags" Target="../tags/tag54.xml"/><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9"/>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34187"/>
          </a:xfrm>
          <a:prstGeom prst="rect"/>
        </p:spPr>
      </p:pic>
      <p:sp>
        <p:nvSpPr>
          <p:cNvPr id="1048654"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lt1">
              <a:lumMod val="100000"/>
            </a:schemeClr>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400" kern="1200">
          <a:solidFill>
            <a:schemeClr val="lt1">
              <a:lumMod val="100000"/>
            </a:schemeClr>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200" kern="1200">
          <a:solidFill>
            <a:schemeClr val="lt1">
              <a:lumMod val="100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900" kern="1200">
          <a:solidFill>
            <a:schemeClr val="lt1">
              <a:lumMod val="100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tags" Target="../tags/tag70.xml"/><Relationship Id="rId9" Type="http://schemas.openxmlformats.org/officeDocument/2006/relationships/tags" Target="../tags/tag71.xml"/><Relationship Id="rId10" Type="http://schemas.openxmlformats.org/officeDocument/2006/relationships/tags" Target="../tags/tag72.xml"/><Relationship Id="rId11" Type="http://schemas.openxmlformats.org/officeDocument/2006/relationships/tags" Target="../tags/tag73.xml"/><Relationship Id="rId12" Type="http://schemas.openxmlformats.org/officeDocument/2006/relationships/tags" Target="../tags/tag74.xml"/><Relationship Id="rId13" Type="http://schemas.openxmlformats.org/officeDocument/2006/relationships/tags" Target="../tags/tag75.xml"/><Relationship Id="rId14" Type="http://schemas.openxmlformats.org/officeDocument/2006/relationships/tags" Target="../tags/tag76.xml"/><Relationship Id="rId15" Type="http://schemas.openxmlformats.org/officeDocument/2006/relationships/tags" Target="../tags/tag77.xml"/><Relationship Id="rId16" Type="http://schemas.openxmlformats.org/officeDocument/2006/relationships/tags" Target="../tags/tag78.xml"/><Relationship Id="rId17" Type="http://schemas.openxmlformats.org/officeDocument/2006/relationships/tags" Target="../tags/tag79.xml"/><Relationship Id="rId18" Type="http://schemas.openxmlformats.org/officeDocument/2006/relationships/tags" Target="../tags/tag80.xml"/><Relationship Id="rId19" Type="http://schemas.openxmlformats.org/officeDocument/2006/relationships/tags" Target="../tags/tag81.xml"/><Relationship Id="rId20" Type="http://schemas.openxmlformats.org/officeDocument/2006/relationships/tags" Target="../tags/tag8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95.xml"/><Relationship Id="rId2" Type="http://schemas.openxmlformats.org/officeDocument/2006/relationships/tags" Target="../tags/tag96.xml"/><Relationship Id="rId3" Type="http://schemas.openxmlformats.org/officeDocument/2006/relationships/tags" Target="../tags/tag97.xml"/><Relationship Id="rId4" Type="http://schemas.openxmlformats.org/officeDocument/2006/relationships/tags" Target="../tags/tag98.xml"/><Relationship Id="rId5" Type="http://schemas.openxmlformats.org/officeDocument/2006/relationships/tags" Target="../tags/tag99.xml"/><Relationship Id="rId6" Type="http://schemas.openxmlformats.org/officeDocument/2006/relationships/tags" Target="../tags/tag100.xml"/><Relationship Id="rId7" Type="http://schemas.openxmlformats.org/officeDocument/2006/relationships/tags" Target="../tags/tag101.xml"/><Relationship Id="rId8" Type="http://schemas.openxmlformats.org/officeDocument/2006/relationships/tags" Target="../tags/tag102.xml"/><Relationship Id="rId9" Type="http://schemas.openxmlformats.org/officeDocument/2006/relationships/tags" Target="../tags/tag103.xml"/><Relationship Id="rId10" Type="http://schemas.openxmlformats.org/officeDocument/2006/relationships/tags" Target="../tags/tag104.xml"/><Relationship Id="rId11" Type="http://schemas.openxmlformats.org/officeDocument/2006/relationships/tags" Target="../tags/tag105.xml"/><Relationship Id="rId12" Type="http://schemas.openxmlformats.org/officeDocument/2006/relationships/tags" Target="../tags/tag106.xml"/><Relationship Id="rId13" Type="http://schemas.openxmlformats.org/officeDocument/2006/relationships/tags" Target="../tags/tag107.xml"/><Relationship Id="rId14" Type="http://schemas.openxmlformats.org/officeDocument/2006/relationships/tags" Target="../tags/tag108.xml"/><Relationship Id="rId15" Type="http://schemas.openxmlformats.org/officeDocument/2006/relationships/tags" Target="../tags/tag109.xml"/><Relationship Id="rId16" Type="http://schemas.openxmlformats.org/officeDocument/2006/relationships/tags" Target="../tags/tag110.xml"/><Relationship Id="rId17" Type="http://schemas.openxmlformats.org/officeDocument/2006/relationships/tags" Target="../tags/tag111.xml"/><Relationship Id="rId18" Type="http://schemas.openxmlformats.org/officeDocument/2006/relationships/tags" Target="../tags/tag112.xml"/><Relationship Id="rId1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tags" Target="../tags/tag117.xml"/><Relationship Id="rId6" Type="http://schemas.openxmlformats.org/officeDocument/2006/relationships/tags" Target="../tags/tag118.xml"/><Relationship Id="rId7" Type="http://schemas.openxmlformats.org/officeDocument/2006/relationships/tags" Target="../tags/tag119.xml"/><Relationship Id="rId8" Type="http://schemas.openxmlformats.org/officeDocument/2006/relationships/tags" Target="../tags/tag120.xml"/><Relationship Id="rId9" Type="http://schemas.openxmlformats.org/officeDocument/2006/relationships/tags" Target="../tags/tag121.xml"/><Relationship Id="rId10" Type="http://schemas.openxmlformats.org/officeDocument/2006/relationships/tags" Target="../tags/tag122.xml"/><Relationship Id="rId11" Type="http://schemas.openxmlformats.org/officeDocument/2006/relationships/tags" Target="../tags/tag123.xml"/><Relationship Id="rId12" Type="http://schemas.openxmlformats.org/officeDocument/2006/relationships/tags" Target="../tags/tag124.xml"/><Relationship Id="rId13" Type="http://schemas.openxmlformats.org/officeDocument/2006/relationships/tags" Target="../tags/tag125.xml"/><Relationship Id="rId14" Type="http://schemas.openxmlformats.org/officeDocument/2006/relationships/tags" Target="../tags/tag126.xml"/><Relationship Id="rId15" Type="http://schemas.openxmlformats.org/officeDocument/2006/relationships/tags" Target="../tags/tag127.xml"/><Relationship Id="rId16" Type="http://schemas.openxmlformats.org/officeDocument/2006/relationships/tags" Target="../tags/tag128.xml"/><Relationship Id="rId17" Type="http://schemas.openxmlformats.org/officeDocument/2006/relationships/tags" Target="../tags/tag129.xml"/><Relationship Id="rId18" Type="http://schemas.openxmlformats.org/officeDocument/2006/relationships/tags" Target="../tags/tag130.xml"/><Relationship Id="rId19" Type="http://schemas.openxmlformats.org/officeDocument/2006/relationships/tags" Target="../tags/tag131.xml"/><Relationship Id="rId20" Type="http://schemas.openxmlformats.org/officeDocument/2006/relationships/tags" Target="../tags/tag132.xml"/><Relationship Id="rId21" Type="http://schemas.openxmlformats.org/officeDocument/2006/relationships/tags" Target="../tags/tag133.xml"/><Relationship Id="rId22" Type="http://schemas.openxmlformats.org/officeDocument/2006/relationships/tags" Target="../tags/tag134.xml"/><Relationship Id="rId23" Type="http://schemas.openxmlformats.org/officeDocument/2006/relationships/tags" Target="../tags/tag135.xml"/><Relationship Id="rId24" Type="http://schemas.openxmlformats.org/officeDocument/2006/relationships/tags" Target="../tags/tag136.xml"/><Relationship Id="rId25" Type="http://schemas.openxmlformats.org/officeDocument/2006/relationships/tags" Target="../tags/tag137.xml"/><Relationship Id="rId26" Type="http://schemas.openxmlformats.org/officeDocument/2006/relationships/tags" Target="../tags/tag138.xml"/><Relationship Id="rId27" Type="http://schemas.openxmlformats.org/officeDocument/2006/relationships/tags" Target="../tags/tag139.xml"/><Relationship Id="rId28" Type="http://schemas.openxmlformats.org/officeDocument/2006/relationships/tags" Target="../tags/tag140.xml"/><Relationship Id="rId29" Type="http://schemas.openxmlformats.org/officeDocument/2006/relationships/tags" Target="../tags/tag141.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tags" Target="../tags/tag157.xml"/><Relationship Id="rId14" Type="http://schemas.openxmlformats.org/officeDocument/2006/relationships/tags" Target="../tags/tag158.xml"/><Relationship Id="rId15" Type="http://schemas.openxmlformats.org/officeDocument/2006/relationships/tags" Target="../tags/tag159.xml"/><Relationship Id="rId16"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tags" Target="../tags/tag211.xml"/><Relationship Id="rId14" Type="http://schemas.openxmlformats.org/officeDocument/2006/relationships/tags" Target="../tags/tag212.xml"/><Relationship Id="rId15" Type="http://schemas.openxmlformats.org/officeDocument/2006/relationships/tags" Target="../tags/tag213.xml"/><Relationship Id="rId16" Type="http://schemas.openxmlformats.org/officeDocument/2006/relationships/tags" Target="../tags/tag214.xml"/><Relationship Id="rId17" Type="http://schemas.openxmlformats.org/officeDocument/2006/relationships/tags" Target="../tags/tag215.xml"/><Relationship Id="rId18" Type="http://schemas.openxmlformats.org/officeDocument/2006/relationships/tags" Target="../tags/tag216.xml"/><Relationship Id="rId19" Type="http://schemas.openxmlformats.org/officeDocument/2006/relationships/tags" Target="../tags/tag217.xml"/><Relationship Id="rId20" Type="http://schemas.openxmlformats.org/officeDocument/2006/relationships/tags" Target="../tags/tag218.xml"/><Relationship Id="rId21" Type="http://schemas.openxmlformats.org/officeDocument/2006/relationships/tags" Target="../tags/tag219.xml"/><Relationship Id="rId22" Type="http://schemas.openxmlformats.org/officeDocument/2006/relationships/tags" Target="../tags/tag220.xml"/><Relationship Id="rId23" Type="http://schemas.openxmlformats.org/officeDocument/2006/relationships/tags" Target="../tags/tag221.xml"/><Relationship Id="rId24" Type="http://schemas.openxmlformats.org/officeDocument/2006/relationships/tags" Target="../tags/tag222.xml"/><Relationship Id="rId25" Type="http://schemas.openxmlformats.org/officeDocument/2006/relationships/tags" Target="../tags/tag223.xml"/><Relationship Id="rId26" Type="http://schemas.openxmlformats.org/officeDocument/2006/relationships/tags" Target="../tags/tag224.xml"/><Relationship Id="rId27" Type="http://schemas.openxmlformats.org/officeDocument/2006/relationships/tags" Target="../tags/tag225.xml"/><Relationship Id="rId28" Type="http://schemas.openxmlformats.org/officeDocument/2006/relationships/tags" Target="../tags/tag226.xml"/><Relationship Id="rId29" Type="http://schemas.openxmlformats.org/officeDocument/2006/relationships/tags" Target="../tags/tag227.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tags" Target="../tags/tag279.xml"/><Relationship Id="rId14" Type="http://schemas.openxmlformats.org/officeDocument/2006/relationships/tags" Target="../tags/tag280.xml"/><Relationship Id="rId15" Type="http://schemas.openxmlformats.org/officeDocument/2006/relationships/tags" Target="../tags/tag281.xml"/><Relationship Id="rId16" Type="http://schemas.openxmlformats.org/officeDocument/2006/relationships/tags" Target="../tags/tag282.xml"/><Relationship Id="rId17" Type="http://schemas.openxmlformats.org/officeDocument/2006/relationships/tags" Target="../tags/tag283.xml"/><Relationship Id="rId18" Type="http://schemas.openxmlformats.org/officeDocument/2006/relationships/tags" Target="../tags/tag284.xml"/><Relationship Id="rId19" Type="http://schemas.openxmlformats.org/officeDocument/2006/relationships/tags" Target="../tags/tag285.xml"/><Relationship Id="rId2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tags" Target="../tags/tag309.xml"/><Relationship Id="rId14" Type="http://schemas.openxmlformats.org/officeDocument/2006/relationships/tags" Target="../tags/tag310.xml"/><Relationship Id="rId15" Type="http://schemas.openxmlformats.org/officeDocument/2006/relationships/tags" Target="../tags/tag311.xml"/><Relationship Id="rId16" Type="http://schemas.openxmlformats.org/officeDocument/2006/relationships/tags" Target="../tags/tag312.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tags" Target="../tags/tag325.xml"/><Relationship Id="rId14" Type="http://schemas.openxmlformats.org/officeDocument/2006/relationships/tags" Target="../tags/tag326.xml"/><Relationship Id="rId15" Type="http://schemas.openxmlformats.org/officeDocument/2006/relationships/tags" Target="../tags/tag327.xml"/><Relationship Id="rId16" Type="http://schemas.openxmlformats.org/officeDocument/2006/relationships/tags" Target="../tags/tag328.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tags" Target="../tags/tag364.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162810"/>
            <a:ext cx="7202805" cy="1266190"/>
          </a:xfrm>
        </p:spPr>
        <p:txBody>
          <a:bodyPr>
            <a:normAutofit fontScale="90000"/>
          </a:bodyPr>
          <a:p>
            <a:r>
              <a:rPr altLang="en-US" lang="zh-CN"/>
              <a:t>数字化校园对学生创新能力的培养</a:t>
            </a:r>
            <a:endParaRPr altLang="en-US" lang="zh-CN"/>
          </a:p>
        </p:txBody>
      </p:sp>
      <p:sp>
        <p:nvSpPr>
          <p:cNvPr id="1048650" name="副标题"/>
          <p:cNvSpPr>
            <a:spLocks noGrp="1"/>
          </p:cNvSpPr>
          <p:nvPr>
            <p:ph type="subTitle" idx="1"/>
            <p:custDataLst>
              <p:tags r:id="rId2"/>
            </p:custDataLst>
          </p:nvPr>
        </p:nvSpPr>
        <p:spPr>
          <a:xfrm>
            <a:off x="838200" y="1164371"/>
            <a:ext cx="10515600" cy="972000"/>
          </a:xfrm>
        </p:spPr>
        <p:txBody>
          <a:bodyPr/>
          <a:p>
            <a:r>
              <a:rPr altLang="en-US" lang="zh-CN"/>
              <a:t>单击此处添加副标题</a:t>
            </a:r>
            <a:endParaRPr altLang="en-US" lang="zh-CN"/>
          </a:p>
        </p:txBody>
      </p:sp>
      <p:sp>
        <p:nvSpPr>
          <p:cNvPr id="1048652" name="署名"/>
          <p:cNvSpPr>
            <a:spLocks noGrp="1"/>
          </p:cNvSpPr>
          <p:nvPr>
            <p:ph type="body" sz="quarter" idx="17"/>
            <p:custDataLst>
              <p:tags r:id="rId3"/>
            </p:custDataLst>
          </p:nvPr>
        </p:nvSpPr>
        <p:spPr>
          <a:xfrm>
            <a:off x="838200" y="3435631"/>
            <a:ext cx="2743200" cy="504000"/>
          </a:xfrm>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4" name="标题"/>
          <p:cNvSpPr>
            <a:spLocks noGrp="1"/>
          </p:cNvSpPr>
          <p:nvPr>
            <p:ph type="title"/>
            <p:custDataLst>
              <p:tags r:id="rId1"/>
            </p:custDataLst>
          </p:nvPr>
        </p:nvSpPr>
        <p:spPr>
          <a:xfrm>
            <a:off x="839788" y="755699"/>
            <a:ext cx="2880000" cy="5563619"/>
          </a:xfrm>
        </p:spPr>
        <p:txBody>
          <a:bodyPr/>
          <a:p>
            <a:r>
              <a:rPr altLang="en-US" lang="zh-CN"/>
              <a:t>目录</a:t>
            </a:r>
            <a:endParaRPr altLang="en-US" lang="zh-CN"/>
          </a:p>
        </p:txBody>
      </p:sp>
      <p:sp>
        <p:nvSpPr>
          <p:cNvPr id="1048766" name="序号"/>
          <p:cNvSpPr txBox="1"/>
          <p:nvPr>
            <p:custDataLst>
              <p:tags r:id="rId2"/>
            </p:custDataLst>
          </p:nvPr>
        </p:nvSpPr>
        <p:spPr>
          <a:xfrm>
            <a:off x="4340225" y="122809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01</a:t>
            </a:r>
            <a:endParaRPr b="1" dirty="0" sz="4000" lang="en-US">
              <a:solidFill>
                <a:schemeClr val="accent1"/>
              </a:solidFill>
              <a:latin typeface="+mj-ea"/>
              <a:ea typeface="+mj-ea"/>
              <a:cs typeface="微软雅黑" panose="020B0503020204020204" pitchFamily="34" charset="-120"/>
            </a:endParaRPr>
          </a:p>
        </p:txBody>
      </p:sp>
      <p:sp>
        <p:nvSpPr>
          <p:cNvPr id="1048768" name="项标题"/>
          <p:cNvSpPr txBox="1"/>
          <p:nvPr>
            <p:custDataLst>
              <p:tags r:id="rId3"/>
            </p:custDataLst>
          </p:nvPr>
        </p:nvSpPr>
        <p:spPr>
          <a:xfrm>
            <a:off x="6745605" y="132715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添加目录项标题</a:t>
            </a:r>
            <a:endParaRPr altLang="en-US" b="1" dirty="0" lang="zh-CN" spc="300">
              <a:solidFill>
                <a:schemeClr val="tx1">
                  <a:lumMod val="85000"/>
                  <a:lumOff val="15000"/>
                </a:schemeClr>
              </a:solidFill>
              <a:latin typeface="+mj-ea"/>
              <a:ea typeface="+mj-ea"/>
            </a:endParaRPr>
          </a:p>
        </p:txBody>
      </p:sp>
      <p:sp>
        <p:nvSpPr>
          <p:cNvPr id="1048770" name="Line 1"/>
          <p:cNvSpPr/>
          <p:nvPr>
            <p:custDataLst>
              <p:tags r:id="rId4"/>
            </p:custDataLst>
          </p:nvPr>
        </p:nvSpPr>
        <p:spPr>
          <a:xfrm>
            <a:off x="4688840" y="1931035"/>
            <a:ext cx="6265545" cy="635"/>
          </a:xfrm>
          <a:prstGeom prst="line"/>
          <a:noFill/>
          <a:ln w="12700">
            <a:solidFill>
              <a:schemeClr val="tx1">
                <a:alpha val="70000"/>
              </a:schemeClr>
            </a:solidFill>
            <a:prstDash val="solid"/>
          </a:ln>
        </p:spPr>
        <p:txBody>
          <a:bodyPr/>
          <a:p>
            <a:endParaRPr altLang="en-US" lang="zh-CN"/>
          </a:p>
        </p:txBody>
      </p:sp>
      <p:sp>
        <p:nvSpPr>
          <p:cNvPr id="1048772" name="序号"/>
          <p:cNvSpPr txBox="1"/>
          <p:nvPr>
            <p:custDataLst>
              <p:tags r:id="rId5"/>
            </p:custDataLst>
          </p:nvPr>
        </p:nvSpPr>
        <p:spPr>
          <a:xfrm>
            <a:off x="4340225" y="210058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02</a:t>
            </a:r>
            <a:endParaRPr b="1" dirty="0" sz="4000" lang="en-US">
              <a:solidFill>
                <a:schemeClr val="accent1"/>
              </a:solidFill>
              <a:latin typeface="+mj-ea"/>
              <a:ea typeface="+mj-ea"/>
              <a:cs typeface="微软雅黑" panose="020B0503020204020204" pitchFamily="34" charset="-120"/>
            </a:endParaRPr>
          </a:p>
        </p:txBody>
      </p:sp>
      <p:sp>
        <p:nvSpPr>
          <p:cNvPr id="1048774" name="项标题"/>
          <p:cNvSpPr txBox="1"/>
          <p:nvPr>
            <p:custDataLst>
              <p:tags r:id="rId6"/>
            </p:custDataLst>
          </p:nvPr>
        </p:nvSpPr>
        <p:spPr>
          <a:xfrm>
            <a:off x="6745605" y="219964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数字化校园的建设</a:t>
            </a:r>
            <a:endParaRPr altLang="en-US" b="1" dirty="0" lang="zh-CN" spc="300">
              <a:solidFill>
                <a:schemeClr val="tx1">
                  <a:lumMod val="85000"/>
                  <a:lumOff val="15000"/>
                </a:schemeClr>
              </a:solidFill>
              <a:latin typeface="+mj-ea"/>
              <a:ea typeface="+mj-ea"/>
            </a:endParaRPr>
          </a:p>
        </p:txBody>
      </p:sp>
      <p:sp>
        <p:nvSpPr>
          <p:cNvPr id="1048776" name="Line 1"/>
          <p:cNvSpPr/>
          <p:nvPr>
            <p:custDataLst>
              <p:tags r:id="rId7"/>
            </p:custDataLst>
          </p:nvPr>
        </p:nvSpPr>
        <p:spPr>
          <a:xfrm>
            <a:off x="4688840" y="2803525"/>
            <a:ext cx="6265545" cy="635"/>
          </a:xfrm>
          <a:prstGeom prst="line"/>
          <a:noFill/>
          <a:ln w="12700">
            <a:solidFill>
              <a:schemeClr val="tx1">
                <a:alpha val="70000"/>
              </a:schemeClr>
            </a:solidFill>
            <a:prstDash val="solid"/>
          </a:ln>
        </p:spPr>
        <p:txBody>
          <a:bodyPr/>
          <a:p>
            <a:endParaRPr altLang="en-US" lang="zh-CN"/>
          </a:p>
        </p:txBody>
      </p:sp>
      <p:sp>
        <p:nvSpPr>
          <p:cNvPr id="1048778" name="序号"/>
          <p:cNvSpPr txBox="1"/>
          <p:nvPr>
            <p:custDataLst>
              <p:tags r:id="rId8"/>
            </p:custDataLst>
          </p:nvPr>
        </p:nvSpPr>
        <p:spPr>
          <a:xfrm>
            <a:off x="4340225" y="297307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03</a:t>
            </a:r>
            <a:endParaRPr b="1" dirty="0" sz="4000" lang="en-US">
              <a:solidFill>
                <a:schemeClr val="accent1"/>
              </a:solidFill>
              <a:latin typeface="+mj-ea"/>
              <a:ea typeface="+mj-ea"/>
              <a:cs typeface="微软雅黑" panose="020B0503020204020204" pitchFamily="34" charset="-120"/>
            </a:endParaRPr>
          </a:p>
        </p:txBody>
      </p:sp>
      <p:sp>
        <p:nvSpPr>
          <p:cNvPr id="1048780" name="项标题"/>
          <p:cNvSpPr txBox="1"/>
          <p:nvPr>
            <p:custDataLst>
              <p:tags r:id="rId9"/>
            </p:custDataLst>
          </p:nvPr>
        </p:nvSpPr>
        <p:spPr>
          <a:xfrm>
            <a:off x="6745605" y="307213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学生创新能力的定义和重要性</a:t>
            </a:r>
            <a:endParaRPr altLang="en-US" b="1" dirty="0" lang="zh-CN" spc="300">
              <a:solidFill>
                <a:schemeClr val="tx1">
                  <a:lumMod val="85000"/>
                  <a:lumOff val="15000"/>
                </a:schemeClr>
              </a:solidFill>
              <a:latin typeface="+mj-ea"/>
              <a:ea typeface="+mj-ea"/>
            </a:endParaRPr>
          </a:p>
        </p:txBody>
      </p:sp>
      <p:sp>
        <p:nvSpPr>
          <p:cNvPr id="1048782" name="Line 1"/>
          <p:cNvSpPr/>
          <p:nvPr>
            <p:custDataLst>
              <p:tags r:id="rId10"/>
            </p:custDataLst>
          </p:nvPr>
        </p:nvSpPr>
        <p:spPr>
          <a:xfrm>
            <a:off x="4688840" y="3676015"/>
            <a:ext cx="6265545" cy="635"/>
          </a:xfrm>
          <a:prstGeom prst="line"/>
          <a:noFill/>
          <a:ln w="12700">
            <a:solidFill>
              <a:schemeClr val="tx1">
                <a:alpha val="70000"/>
              </a:schemeClr>
            </a:solidFill>
            <a:prstDash val="solid"/>
          </a:ln>
        </p:spPr>
        <p:txBody>
          <a:bodyPr/>
          <a:p>
            <a:endParaRPr altLang="en-US" lang="zh-CN"/>
          </a:p>
        </p:txBody>
      </p:sp>
      <p:sp>
        <p:nvSpPr>
          <p:cNvPr id="1048784" name="序号"/>
          <p:cNvSpPr txBox="1"/>
          <p:nvPr>
            <p:custDataLst>
              <p:tags r:id="rId11"/>
            </p:custDataLst>
          </p:nvPr>
        </p:nvSpPr>
        <p:spPr>
          <a:xfrm>
            <a:off x="4340225" y="38455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04</a:t>
            </a:r>
            <a:endParaRPr b="1" dirty="0" sz="4000" lang="en-US">
              <a:solidFill>
                <a:schemeClr val="accent1"/>
              </a:solidFill>
              <a:latin typeface="+mj-ea"/>
              <a:ea typeface="+mj-ea"/>
              <a:cs typeface="微软雅黑" panose="020B0503020204020204" pitchFamily="34" charset="-120"/>
            </a:endParaRPr>
          </a:p>
        </p:txBody>
      </p:sp>
      <p:sp>
        <p:nvSpPr>
          <p:cNvPr id="1048786" name="项标题"/>
          <p:cNvSpPr txBox="1"/>
          <p:nvPr>
            <p:custDataLst>
              <p:tags r:id="rId12"/>
            </p:custDataLst>
          </p:nvPr>
        </p:nvSpPr>
        <p:spPr>
          <a:xfrm>
            <a:off x="6745605" y="394462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数字化校园对学生创新能力的培养方式</a:t>
            </a:r>
            <a:endParaRPr altLang="en-US" b="1" dirty="0" sz="2000" lang="zh-CN" spc="300">
              <a:solidFill>
                <a:schemeClr val="tx1">
                  <a:lumMod val="85000"/>
                  <a:lumOff val="15000"/>
                </a:schemeClr>
              </a:solidFill>
              <a:latin typeface="+mj-ea"/>
              <a:ea typeface="+mj-ea"/>
            </a:endParaRPr>
          </a:p>
        </p:txBody>
      </p:sp>
      <p:sp>
        <p:nvSpPr>
          <p:cNvPr id="1048788" name="Line 1"/>
          <p:cNvSpPr/>
          <p:nvPr>
            <p:custDataLst>
              <p:tags r:id="rId13"/>
            </p:custDataLst>
          </p:nvPr>
        </p:nvSpPr>
        <p:spPr>
          <a:xfrm>
            <a:off x="4688840" y="4548505"/>
            <a:ext cx="6265545" cy="635"/>
          </a:xfrm>
          <a:prstGeom prst="line"/>
          <a:noFill/>
          <a:ln w="12700">
            <a:solidFill>
              <a:schemeClr val="tx1">
                <a:alpha val="70000"/>
              </a:schemeClr>
            </a:solidFill>
            <a:prstDash val="solid"/>
          </a:ln>
        </p:spPr>
        <p:txBody>
          <a:bodyPr/>
          <a:p>
            <a:endParaRPr altLang="en-US" lang="zh-CN"/>
          </a:p>
        </p:txBody>
      </p:sp>
      <p:sp>
        <p:nvSpPr>
          <p:cNvPr id="1048790" name="序号"/>
          <p:cNvSpPr txBox="1"/>
          <p:nvPr>
            <p:custDataLst>
              <p:tags r:id="rId14"/>
            </p:custDataLst>
          </p:nvPr>
        </p:nvSpPr>
        <p:spPr>
          <a:xfrm>
            <a:off x="4340225" y="471805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05</a:t>
            </a:r>
            <a:endParaRPr b="1" dirty="0" sz="4000" lang="en-US">
              <a:solidFill>
                <a:schemeClr val="accent1"/>
              </a:solidFill>
              <a:latin typeface="+mj-ea"/>
              <a:ea typeface="+mj-ea"/>
              <a:cs typeface="微软雅黑" panose="020B0503020204020204" pitchFamily="34" charset="-120"/>
            </a:endParaRPr>
          </a:p>
        </p:txBody>
      </p:sp>
      <p:sp>
        <p:nvSpPr>
          <p:cNvPr id="1048792" name="项标题"/>
          <p:cNvSpPr txBox="1"/>
          <p:nvPr>
            <p:custDataLst>
              <p:tags r:id="rId15"/>
            </p:custDataLst>
          </p:nvPr>
        </p:nvSpPr>
        <p:spPr>
          <a:xfrm>
            <a:off x="6745605" y="481711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数字化校园对学生创新能力培养的案例分析</a:t>
            </a:r>
            <a:endParaRPr altLang="en-US" b="1" dirty="0" sz="2000" lang="zh-CN" spc="300">
              <a:solidFill>
                <a:schemeClr val="tx1">
                  <a:lumMod val="85000"/>
                  <a:lumOff val="15000"/>
                </a:schemeClr>
              </a:solidFill>
              <a:latin typeface="+mj-ea"/>
              <a:ea typeface="+mj-ea"/>
            </a:endParaRPr>
          </a:p>
        </p:txBody>
      </p:sp>
      <p:sp>
        <p:nvSpPr>
          <p:cNvPr id="1048794" name="Line 1"/>
          <p:cNvSpPr/>
          <p:nvPr>
            <p:custDataLst>
              <p:tags r:id="rId16"/>
            </p:custDataLst>
          </p:nvPr>
        </p:nvSpPr>
        <p:spPr>
          <a:xfrm>
            <a:off x="4688840" y="5420995"/>
            <a:ext cx="6265545" cy="635"/>
          </a:xfrm>
          <a:prstGeom prst="line"/>
          <a:noFill/>
          <a:ln w="12700">
            <a:solidFill>
              <a:schemeClr val="tx1">
                <a:alpha val="70000"/>
              </a:schemeClr>
            </a:solidFill>
            <a:prstDash val="solid"/>
          </a:ln>
        </p:spPr>
        <p:txBody>
          <a:bodyPr/>
          <a:p>
            <a:endParaRPr altLang="en-US" lang="zh-CN"/>
          </a:p>
        </p:txBody>
      </p:sp>
      <p:sp>
        <p:nvSpPr>
          <p:cNvPr id="1048796" name="序号"/>
          <p:cNvSpPr txBox="1"/>
          <p:nvPr>
            <p:custDataLst>
              <p:tags r:id="rId17"/>
            </p:custDataLst>
          </p:nvPr>
        </p:nvSpPr>
        <p:spPr>
          <a:xfrm>
            <a:off x="4340225" y="559054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06</a:t>
            </a:r>
            <a:endParaRPr b="1" dirty="0" sz="4000" lang="en-US">
              <a:solidFill>
                <a:schemeClr val="accent1"/>
              </a:solidFill>
              <a:latin typeface="+mj-ea"/>
              <a:ea typeface="+mj-ea"/>
              <a:cs typeface="微软雅黑" panose="020B0503020204020204" pitchFamily="34" charset="-120"/>
            </a:endParaRPr>
          </a:p>
        </p:txBody>
      </p:sp>
      <p:sp>
        <p:nvSpPr>
          <p:cNvPr id="1048798" name="项标题"/>
          <p:cNvSpPr txBox="1"/>
          <p:nvPr>
            <p:custDataLst>
              <p:tags r:id="rId18"/>
            </p:custDataLst>
          </p:nvPr>
        </p:nvSpPr>
        <p:spPr>
          <a:xfrm>
            <a:off x="6745605" y="568960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数字化校园对学生创新能力培养的挑战与对策</a:t>
            </a:r>
            <a:endParaRPr altLang="en-US" b="1" dirty="0" sz="2000" lang="zh-CN" spc="300">
              <a:solidFill>
                <a:schemeClr val="tx1">
                  <a:lumMod val="85000"/>
                  <a:lumOff val="15000"/>
                </a:schemeClr>
              </a:solidFill>
              <a:latin typeface="+mj-ea"/>
              <a:ea typeface="+mj-ea"/>
            </a:endParaRPr>
          </a:p>
        </p:txBody>
      </p:sp>
      <p:sp>
        <p:nvSpPr>
          <p:cNvPr id="1048800" name="Line 1"/>
          <p:cNvSpPr/>
          <p:nvPr>
            <p:custDataLst>
              <p:tags r:id="rId19"/>
            </p:custDataLst>
          </p:nvPr>
        </p:nvSpPr>
        <p:spPr>
          <a:xfrm>
            <a:off x="4688840" y="6293485"/>
            <a:ext cx="6265545" cy="635"/>
          </a:xfrm>
          <a:prstGeom prst="line"/>
          <a:noFill/>
          <a:ln w="12700">
            <a:solidFill>
              <a:schemeClr val="tx1">
                <a:alpha val="70000"/>
              </a:schemeClr>
            </a:solidFill>
            <a:prstDash val="solid"/>
          </a:ln>
        </p:spPr>
        <p:txBody>
          <a:bodyPr/>
          <a:p>
            <a:endParaRPr altLang="en-US" lang="zh-CN"/>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8" name="标题"/>
          <p:cNvSpPr>
            <a:spLocks noGrp="1"/>
          </p:cNvSpPr>
          <p:nvPr>
            <p:ph type="title"/>
            <p:custDataLst>
              <p:tags r:id="rId1"/>
            </p:custDataLst>
          </p:nvPr>
        </p:nvSpPr>
        <p:spPr>
          <a:xfrm>
            <a:off x="2047240" y="2228215"/>
            <a:ext cx="9144000" cy="1931670"/>
          </a:xfrm>
        </p:spPr>
        <p:txBody>
          <a:bodyPr/>
          <a:p>
            <a:r>
              <a:rPr altLang="en-US" lang="zh-CN"/>
              <a:t>添加目录项标题</a:t>
            </a:r>
            <a:endParaRPr altLang="en-US" lang="zh-CN"/>
          </a:p>
        </p:txBody>
      </p:sp>
      <p:sp>
        <p:nvSpPr>
          <p:cNvPr id="1048820" name="节编号"/>
          <p:cNvSpPr>
            <a:spLocks noGrp="1"/>
          </p:cNvSpPr>
          <p:nvPr>
            <p:ph type="body" sz="quarter" idx="13"/>
            <p:custDataLst>
              <p:tags r:id="rId2"/>
            </p:custDataLst>
          </p:nvPr>
        </p:nvSpPr>
        <p:spPr>
          <a:xfrm>
            <a:off x="2045335" y="803275"/>
            <a:ext cx="9144000" cy="1405890"/>
          </a:xfrm>
        </p:spPr>
        <p:txBody>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2" name="标题"/>
          <p:cNvSpPr>
            <a:spLocks noGrp="1"/>
          </p:cNvSpPr>
          <p:nvPr>
            <p:ph type="title"/>
            <p:custDataLst>
              <p:tags r:id="rId1"/>
            </p:custDataLst>
          </p:nvPr>
        </p:nvSpPr>
        <p:spPr>
          <a:xfrm>
            <a:off x="2047240" y="2228215"/>
            <a:ext cx="9144000" cy="1931670"/>
          </a:xfrm>
        </p:spPr>
        <p:txBody>
          <a:bodyPr/>
          <a:p>
            <a:r>
              <a:rPr altLang="en-US" lang="zh-CN"/>
              <a:t>数字化校园的建设</a:t>
            </a:r>
            <a:endParaRPr altLang="en-US" lang="zh-CN"/>
          </a:p>
        </p:txBody>
      </p:sp>
      <p:sp>
        <p:nvSpPr>
          <p:cNvPr id="1048844" name="节编号"/>
          <p:cNvSpPr>
            <a:spLocks noGrp="1"/>
          </p:cNvSpPr>
          <p:nvPr>
            <p:ph type="body" sz="quarter" idx="13"/>
            <p:custDataLst>
              <p:tags r:id="rId2"/>
            </p:custDataLst>
          </p:nvPr>
        </p:nvSpPr>
        <p:spPr>
          <a:xfrm>
            <a:off x="2045335" y="803275"/>
            <a:ext cx="9144000" cy="1405890"/>
          </a:xfrm>
        </p:spPr>
        <p:txBody>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894" name="标题 1"/>
          <p:cNvSpPr>
            <a:spLocks noGrp="1"/>
          </p:cNvSpPr>
          <p:nvPr>
            <p:ph type="title"/>
          </p:nvPr>
        </p:nvSpPr>
        <p:spPr/>
        <p:txBody>
          <a:bodyPr/>
          <a:p>
            <a:r>
              <a:rPr altLang="en-US" lang="zh-CN"/>
              <a:t>数字化校园的定义和特点</a:t>
            </a:r>
            <a:endParaRPr altLang="en-US" lang="zh-CN"/>
          </a:p>
        </p:txBody>
      </p:sp>
      <p:sp>
        <p:nvSpPr>
          <p:cNvPr id="1048896" name="圆角矩形 26"/>
          <p:cNvSpPr/>
          <p:nvPr>
            <p:custDataLst>
              <p:tags r:id="rId1"/>
            </p:custDataLst>
          </p:nvPr>
        </p:nvSpPr>
        <p:spPr>
          <a:xfrm>
            <a:off x="1662204"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898" name="圆角矩形 28"/>
          <p:cNvSpPr/>
          <p:nvPr>
            <p:custDataLst>
              <p:tags r:id="rId2"/>
            </p:custDataLst>
          </p:nvPr>
        </p:nvSpPr>
        <p:spPr>
          <a:xfrm>
            <a:off x="1666129"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48900" name="圆角矩形 29"/>
          <p:cNvSpPr/>
          <p:nvPr>
            <p:custDataLst>
              <p:tags r:id="rId3"/>
            </p:custDataLst>
          </p:nvPr>
        </p:nvSpPr>
        <p:spPr>
          <a:xfrm>
            <a:off x="6378591"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02" name="文本框 31"/>
          <p:cNvSpPr txBox="1"/>
          <p:nvPr>
            <p:custDataLst>
              <p:tags r:id="rId4"/>
            </p:custDataLst>
          </p:nvPr>
        </p:nvSpPr>
        <p:spPr>
          <a:xfrm>
            <a:off x="1968998" y="1983221"/>
            <a:ext cx="3537800" cy="3848143"/>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定义：数字化校园是指利用信息技术手段，将学校的教学、管理、服务等方面进行数字化整合，形成一个数字化、网络化、智能化的校园环境。</a:t>
            </a:r>
            <a:endParaRPr altLang="en-US" dirty="0" sz="2400" lang="zh-CN" spc="200">
              <a:solidFill>
                <a:schemeClr val="tx1">
                  <a:lumMod val="85000"/>
                  <a:lumOff val="15000"/>
                </a:schemeClr>
              </a:solidFill>
              <a:latin typeface="+mn-ea"/>
              <a:sym typeface="+mn-ea"/>
            </a:endParaRPr>
          </a:p>
        </p:txBody>
      </p:sp>
      <p:sp>
        <p:nvSpPr>
          <p:cNvPr id="1048904" name="圆角矩形 32"/>
          <p:cNvSpPr/>
          <p:nvPr>
            <p:custDataLst>
              <p:tags r:id="rId5"/>
            </p:custDataLst>
          </p:nvPr>
        </p:nvSpPr>
        <p:spPr>
          <a:xfrm>
            <a:off x="6383170"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48906" name="文本框 34"/>
          <p:cNvSpPr txBox="1"/>
          <p:nvPr>
            <p:custDataLst>
              <p:tags r:id="rId6"/>
            </p:custDataLst>
          </p:nvPr>
        </p:nvSpPr>
        <p:spPr>
          <a:xfrm>
            <a:off x="6686693" y="1982567"/>
            <a:ext cx="3536970" cy="3849925"/>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特点：数字化校园具有数字化、网络化、智能化、个性化等特点，能够提高学校的教学质量和管理效率，为学生提供更加便捷、高效的学习和生活环境。</a:t>
            </a:r>
            <a:endParaRPr altLang="en-US" dirty="0" sz="24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40" name="标题 1"/>
          <p:cNvSpPr>
            <a:spLocks noGrp="1"/>
          </p:cNvSpPr>
          <p:nvPr>
            <p:ph type="title"/>
          </p:nvPr>
        </p:nvSpPr>
        <p:spPr/>
        <p:txBody>
          <a:bodyPr/>
          <a:p>
            <a:r>
              <a:rPr altLang="en-US" lang="zh-CN"/>
              <a:t>数字化校园的建设内容</a:t>
            </a:r>
            <a:endParaRPr altLang="en-US" lang="zh-CN"/>
          </a:p>
        </p:txBody>
      </p:sp>
      <p:sp>
        <p:nvSpPr>
          <p:cNvPr id="1048942" name="矩形 3"/>
          <p:cNvSpPr/>
          <p:nvPr>
            <p:custDataLst>
              <p:tags r:id="rId1"/>
            </p:custDataLst>
          </p:nvPr>
        </p:nvSpPr>
        <p:spPr>
          <a:xfrm>
            <a:off x="1187449" y="1762817"/>
            <a:ext cx="4714719" cy="119024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44" name="矩形 13"/>
          <p:cNvSpPr/>
          <p:nvPr>
            <p:custDataLst>
              <p:tags r:id="rId2"/>
            </p:custDataLst>
          </p:nvPr>
        </p:nvSpPr>
        <p:spPr>
          <a:xfrm>
            <a:off x="838200" y="1762817"/>
            <a:ext cx="170321" cy="119024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48946" name="文本框 4"/>
          <p:cNvSpPr txBox="1"/>
          <p:nvPr>
            <p:custDataLst>
              <p:tags r:id="rId3"/>
            </p:custDataLst>
          </p:nvPr>
        </p:nvSpPr>
        <p:spPr>
          <a:xfrm>
            <a:off x="1367608" y="1865501"/>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校园网络建设：实现校园内无线网络覆盖，提高网络速度和稳定性</a:t>
            </a:r>
            <a:endParaRPr altLang="en-US" dirty="0" sz="1600" lang="zh-CN" spc="150">
              <a:solidFill>
                <a:schemeClr val="tx1">
                  <a:lumMod val="85000"/>
                  <a:lumOff val="15000"/>
                </a:schemeClr>
              </a:solidFill>
              <a:latin typeface="+mn-ea"/>
              <a:sym typeface="+mn-ea"/>
            </a:endParaRPr>
          </a:p>
        </p:txBody>
      </p:sp>
      <p:sp>
        <p:nvSpPr>
          <p:cNvPr id="1048948" name="矩形 39"/>
          <p:cNvSpPr/>
          <p:nvPr>
            <p:custDataLst>
              <p:tags r:id="rId4"/>
            </p:custDataLst>
          </p:nvPr>
        </p:nvSpPr>
        <p:spPr>
          <a:xfrm>
            <a:off x="1187449" y="3175801"/>
            <a:ext cx="4714719" cy="119024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50" name="矩形 5"/>
          <p:cNvSpPr/>
          <p:nvPr>
            <p:custDataLst>
              <p:tags r:id="rId5"/>
            </p:custDataLst>
          </p:nvPr>
        </p:nvSpPr>
        <p:spPr>
          <a:xfrm>
            <a:off x="838200" y="3175801"/>
            <a:ext cx="170321" cy="119024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52" name="文本框 41"/>
          <p:cNvSpPr txBox="1"/>
          <p:nvPr>
            <p:custDataLst>
              <p:tags r:id="rId6"/>
            </p:custDataLst>
          </p:nvPr>
        </p:nvSpPr>
        <p:spPr>
          <a:xfrm>
            <a:off x="1367608" y="3278485"/>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数字化教学资源建设：建设多媒体教室、数字化图书馆、在线教育平台等</a:t>
            </a:r>
            <a:endParaRPr altLang="en-US" dirty="0" sz="1600" lang="zh-CN" spc="150">
              <a:solidFill>
                <a:schemeClr val="tx1">
                  <a:lumMod val="85000"/>
                  <a:lumOff val="15000"/>
                </a:schemeClr>
              </a:solidFill>
              <a:latin typeface="+mn-ea"/>
              <a:sym typeface="+mn-ea"/>
            </a:endParaRPr>
          </a:p>
        </p:txBody>
      </p:sp>
      <p:sp>
        <p:nvSpPr>
          <p:cNvPr id="1048954" name="矩形 12"/>
          <p:cNvSpPr/>
          <p:nvPr>
            <p:custDataLst>
              <p:tags r:id="rId7"/>
            </p:custDataLst>
          </p:nvPr>
        </p:nvSpPr>
        <p:spPr>
          <a:xfrm>
            <a:off x="1187449" y="4588784"/>
            <a:ext cx="4714719" cy="119024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56" name="矩形 17"/>
          <p:cNvSpPr/>
          <p:nvPr>
            <p:custDataLst>
              <p:tags r:id="rId8"/>
            </p:custDataLst>
          </p:nvPr>
        </p:nvSpPr>
        <p:spPr>
          <a:xfrm>
            <a:off x="838200" y="4588784"/>
            <a:ext cx="170321" cy="119024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58" name="文本框 19"/>
          <p:cNvSpPr txBox="1"/>
          <p:nvPr>
            <p:custDataLst>
              <p:tags r:id="rId9"/>
            </p:custDataLst>
          </p:nvPr>
        </p:nvSpPr>
        <p:spPr>
          <a:xfrm>
            <a:off x="1367608" y="4691469"/>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数字化管理平台建设：建设学生管理系统、教务管理系统、财务管理系统等</a:t>
            </a:r>
            <a:endParaRPr altLang="en-US" dirty="0" sz="1600" lang="zh-CN" spc="150">
              <a:solidFill>
                <a:schemeClr val="tx1">
                  <a:lumMod val="85000"/>
                  <a:lumOff val="15000"/>
                </a:schemeClr>
              </a:solidFill>
              <a:latin typeface="+mn-ea"/>
              <a:sym typeface="+mn-ea"/>
            </a:endParaRPr>
          </a:p>
        </p:txBody>
      </p:sp>
      <p:sp>
        <p:nvSpPr>
          <p:cNvPr id="1048960" name="矩形 49"/>
          <p:cNvSpPr/>
          <p:nvPr>
            <p:custDataLst>
              <p:tags r:id="rId10"/>
            </p:custDataLst>
          </p:nvPr>
        </p:nvSpPr>
        <p:spPr>
          <a:xfrm>
            <a:off x="6638935" y="1762817"/>
            <a:ext cx="4714719" cy="119024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62" name="矩形 26"/>
          <p:cNvSpPr/>
          <p:nvPr>
            <p:custDataLst>
              <p:tags r:id="rId11"/>
            </p:custDataLst>
          </p:nvPr>
        </p:nvSpPr>
        <p:spPr>
          <a:xfrm>
            <a:off x="6289686" y="1762817"/>
            <a:ext cx="170321" cy="119024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64" name="文本框 27"/>
          <p:cNvSpPr txBox="1"/>
          <p:nvPr>
            <p:custDataLst>
              <p:tags r:id="rId12"/>
            </p:custDataLst>
          </p:nvPr>
        </p:nvSpPr>
        <p:spPr>
          <a:xfrm>
            <a:off x="6819094" y="1865501"/>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数字化校园文化活动建设：开展数字化文化活动，如在线比赛、虚拟社区等</a:t>
            </a:r>
            <a:endParaRPr altLang="en-US" dirty="0" sz="1600" lang="zh-CN" spc="150">
              <a:solidFill>
                <a:schemeClr val="tx1">
                  <a:lumMod val="85000"/>
                  <a:lumOff val="15000"/>
                </a:schemeClr>
              </a:solidFill>
              <a:latin typeface="+mn-ea"/>
              <a:sym typeface="+mn-ea"/>
            </a:endParaRPr>
          </a:p>
        </p:txBody>
      </p:sp>
      <p:sp>
        <p:nvSpPr>
          <p:cNvPr id="1048966" name="矩形 64"/>
          <p:cNvSpPr/>
          <p:nvPr>
            <p:custDataLst>
              <p:tags r:id="rId13"/>
            </p:custDataLst>
          </p:nvPr>
        </p:nvSpPr>
        <p:spPr>
          <a:xfrm>
            <a:off x="6638935" y="3175801"/>
            <a:ext cx="4714719" cy="1190244"/>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68" name="矩形 65"/>
          <p:cNvSpPr/>
          <p:nvPr>
            <p:custDataLst>
              <p:tags r:id="rId14"/>
            </p:custDataLst>
          </p:nvPr>
        </p:nvSpPr>
        <p:spPr>
          <a:xfrm>
            <a:off x="6289686" y="3175801"/>
            <a:ext cx="170321" cy="1190244"/>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70" name="文本框 66"/>
          <p:cNvSpPr txBox="1"/>
          <p:nvPr>
            <p:custDataLst>
              <p:tags r:id="rId15"/>
            </p:custDataLst>
          </p:nvPr>
        </p:nvSpPr>
        <p:spPr>
          <a:xfrm>
            <a:off x="6819094" y="3278485"/>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教师数字化能力提升：培训教师数字化教学技能，提高教师数字化素养</a:t>
            </a:r>
            <a:endParaRPr altLang="en-US" dirty="0" sz="1600" lang="zh-CN" spc="150">
              <a:solidFill>
                <a:schemeClr val="tx1">
                  <a:lumMod val="85000"/>
                  <a:lumOff val="15000"/>
                </a:schemeClr>
              </a:solidFill>
              <a:latin typeface="+mn-ea"/>
              <a:sym typeface="+mn-ea"/>
            </a:endParaRPr>
          </a:p>
        </p:txBody>
      </p:sp>
      <p:sp>
        <p:nvSpPr>
          <p:cNvPr id="1048972" name="矩形 67"/>
          <p:cNvSpPr/>
          <p:nvPr>
            <p:custDataLst>
              <p:tags r:id="rId16"/>
            </p:custDataLst>
          </p:nvPr>
        </p:nvSpPr>
        <p:spPr>
          <a:xfrm>
            <a:off x="6638935" y="4588784"/>
            <a:ext cx="4714719" cy="1190244"/>
          </a:xfrm>
          <a:prstGeom prst="rect"/>
          <a:solidFill>
            <a:schemeClr val="accent6">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74" name="矩形 68"/>
          <p:cNvSpPr/>
          <p:nvPr>
            <p:custDataLst>
              <p:tags r:id="rId17"/>
            </p:custDataLst>
          </p:nvPr>
        </p:nvSpPr>
        <p:spPr>
          <a:xfrm>
            <a:off x="6289686" y="4588784"/>
            <a:ext cx="170321" cy="1190244"/>
          </a:xfrm>
          <a:prstGeom prst="rect"/>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76" name="文本框 69"/>
          <p:cNvSpPr txBox="1"/>
          <p:nvPr>
            <p:custDataLst>
              <p:tags r:id="rId18"/>
            </p:custDataLst>
          </p:nvPr>
        </p:nvSpPr>
        <p:spPr>
          <a:xfrm>
            <a:off x="6819094" y="4691469"/>
            <a:ext cx="4428558" cy="984628"/>
          </a:xfrm>
          <a:prstGeom prst="rect"/>
          <a:noFill/>
        </p:spPr>
        <p:txBody>
          <a:bodyPr anchor="ctr" anchorCtr="0" bIns="45720" lIns="91440" rIns="91440" rtlCol="0" tIns="45720" vert="horz" wrap="square">
            <a:normAutofit fontScale="8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学生数字化学习能力培养：引导学生掌握数字化学习技能，提高学习效率和学习成果</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10" name="标题 1"/>
          <p:cNvSpPr>
            <a:spLocks noGrp="1"/>
          </p:cNvSpPr>
          <p:nvPr>
            <p:ph type="title"/>
          </p:nvPr>
        </p:nvSpPr>
        <p:spPr/>
        <p:txBody>
          <a:bodyPr/>
          <a:p>
            <a:r>
              <a:rPr altLang="en-US" lang="zh-CN"/>
              <a:t>数字化校园的建设目标</a:t>
            </a:r>
            <a:endParaRPr altLang="en-US" lang="zh-CN"/>
          </a:p>
        </p:txBody>
      </p:sp>
      <p:sp>
        <p:nvSpPr>
          <p:cNvPr id="104901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建设数字化校园，提高教育信息化水平</a:t>
            </a:r>
            <a:endParaRPr altLang="en-US" dirty="0" sz="1200" lang="zh-CN" spc="150">
              <a:solidFill>
                <a:schemeClr val="tx1">
                  <a:lumMod val="65000"/>
                  <a:lumOff val="35000"/>
                </a:schemeClr>
              </a:solidFill>
              <a:latin typeface="+mn-ea"/>
              <a:sym typeface="+mn-ea"/>
            </a:endParaRPr>
          </a:p>
        </p:txBody>
      </p:sp>
      <p:sp>
        <p:nvSpPr>
          <p:cNvPr id="104905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推动学校管理现代化，提高管理效率</a:t>
            </a:r>
            <a:endParaRPr altLang="en-US" dirty="0" sz="1200" lang="zh-CN" spc="150">
              <a:solidFill>
                <a:schemeClr val="tx1">
                  <a:lumMod val="65000"/>
                  <a:lumOff val="35000"/>
                </a:schemeClr>
              </a:solidFill>
              <a:latin typeface="+mn-ea"/>
              <a:sym typeface="+mn-ea"/>
            </a:endParaRPr>
          </a:p>
        </p:txBody>
      </p:sp>
      <p:sp>
        <p:nvSpPr>
          <p:cNvPr id="104905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培养学生的创新能力和实践能力</a:t>
            </a:r>
            <a:endParaRPr altLang="en-US" dirty="0" sz="1200" lang="zh-CN" spc="150">
              <a:solidFill>
                <a:schemeClr val="tx1">
                  <a:lumMod val="65000"/>
                  <a:lumOff val="35000"/>
                </a:schemeClr>
              </a:solidFill>
              <a:latin typeface="+mn-ea"/>
              <a:sym typeface="+mn-ea"/>
            </a:endParaRPr>
          </a:p>
        </p:txBody>
      </p:sp>
      <p:sp>
        <p:nvSpPr>
          <p:cNvPr id="104905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促进教育教学模式改革，提高教学质量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88" name="标题"/>
          <p:cNvSpPr>
            <a:spLocks noGrp="1"/>
          </p:cNvSpPr>
          <p:nvPr>
            <p:ph type="title"/>
            <p:custDataLst>
              <p:tags r:id="rId1"/>
            </p:custDataLst>
          </p:nvPr>
        </p:nvSpPr>
        <p:spPr>
          <a:xfrm>
            <a:off x="2047240" y="2228215"/>
            <a:ext cx="9144000" cy="1931670"/>
          </a:xfrm>
        </p:spPr>
        <p:txBody>
          <a:bodyPr/>
          <a:p>
            <a:r>
              <a:rPr altLang="en-US" lang="zh-CN"/>
              <a:t>学生创新能力的定义和重要性</a:t>
            </a:r>
            <a:endParaRPr altLang="en-US" lang="zh-CN"/>
          </a:p>
        </p:txBody>
      </p:sp>
      <p:sp>
        <p:nvSpPr>
          <p:cNvPr id="1049090" name="节编号"/>
          <p:cNvSpPr>
            <a:spLocks noGrp="1"/>
          </p:cNvSpPr>
          <p:nvPr>
            <p:ph type="body" sz="quarter" idx="13"/>
            <p:custDataLst>
              <p:tags r:id="rId2"/>
            </p:custDataLst>
          </p:nvPr>
        </p:nvSpPr>
        <p:spPr>
          <a:xfrm>
            <a:off x="2045335" y="803275"/>
            <a:ext cx="9144000" cy="1405890"/>
          </a:xfrm>
        </p:spPr>
        <p:txBody>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40" name="标题 1"/>
          <p:cNvSpPr>
            <a:spLocks noGrp="1"/>
          </p:cNvSpPr>
          <p:nvPr>
            <p:ph type="title"/>
          </p:nvPr>
        </p:nvSpPr>
        <p:spPr/>
        <p:txBody>
          <a:bodyPr/>
          <a:p>
            <a:r>
              <a:rPr altLang="en-US" lang="zh-CN"/>
              <a:t>学生创新能力的定义</a:t>
            </a:r>
            <a:endParaRPr altLang="en-US" lang="zh-CN"/>
          </a:p>
        </p:txBody>
      </p:sp>
      <p:sp>
        <p:nvSpPr>
          <p:cNvPr id="1049142" name="任意多边形 20"/>
          <p:cNvSpPr/>
          <p:nvPr>
            <p:custDataLst>
              <p:tags r:id="rId1"/>
            </p:custDataLst>
          </p:nvPr>
        </p:nvSpPr>
        <p:spPr>
          <a:xfrm rot="2700000">
            <a:off x="1160566" y="1605964"/>
            <a:ext cx="1162268" cy="116428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4" name="文本框 24"/>
          <p:cNvSpPr txBox="1"/>
          <p:nvPr>
            <p:custDataLst>
              <p:tags r:id="rId2"/>
            </p:custDataLst>
          </p:nvPr>
        </p:nvSpPr>
        <p:spPr bwMode="auto">
          <a:xfrm>
            <a:off x="838200" y="3179434"/>
            <a:ext cx="1807808" cy="2757274"/>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创新能力是指个体通过学习和实践，产生新的想法、方法或创意的能力。</a:t>
            </a:r>
            <a:endParaRPr altLang="en-US" dirty="0" lang="zh-CN" spc="150">
              <a:solidFill>
                <a:schemeClr val="tx1">
                  <a:lumMod val="75000"/>
                  <a:lumOff val="25000"/>
                </a:schemeClr>
              </a:solidFill>
              <a:latin typeface="+mn-ea"/>
              <a:sym typeface="+mn-ea"/>
            </a:endParaRPr>
          </a:p>
        </p:txBody>
      </p:sp>
      <p:sp>
        <p:nvSpPr>
          <p:cNvPr id="1049146" name="矩形 42"/>
          <p:cNvSpPr/>
          <p:nvPr>
            <p:custDataLst>
              <p:tags r:id="rId3"/>
            </p:custDataLst>
          </p:nvPr>
        </p:nvSpPr>
        <p:spPr>
          <a:xfrm>
            <a:off x="957994" y="2837551"/>
            <a:ext cx="1568086" cy="111045"/>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48" name="任意多边形 18"/>
          <p:cNvSpPr/>
          <p:nvPr>
            <p:custDataLst>
              <p:tags r:id="rId4"/>
            </p:custDataLst>
          </p:nvPr>
        </p:nvSpPr>
        <p:spPr>
          <a:xfrm rot="5400000">
            <a:off x="3338389" y="1605964"/>
            <a:ext cx="1162268" cy="116428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50" name="文本框 27"/>
          <p:cNvSpPr txBox="1"/>
          <p:nvPr>
            <p:custDataLst>
              <p:tags r:id="rId5"/>
            </p:custDataLst>
          </p:nvPr>
        </p:nvSpPr>
        <p:spPr bwMode="auto">
          <a:xfrm>
            <a:off x="3015350" y="3179434"/>
            <a:ext cx="1807808" cy="2757274"/>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创新能力包括思维创新、方法创新和实践创新等方面。</a:t>
            </a:r>
            <a:endParaRPr altLang="en-US" dirty="0" lang="zh-CN" spc="150">
              <a:solidFill>
                <a:schemeClr val="tx1">
                  <a:lumMod val="75000"/>
                  <a:lumOff val="25000"/>
                </a:schemeClr>
              </a:solidFill>
              <a:latin typeface="+mn-ea"/>
              <a:sym typeface="+mn-ea"/>
            </a:endParaRPr>
          </a:p>
        </p:txBody>
      </p:sp>
      <p:sp>
        <p:nvSpPr>
          <p:cNvPr id="1049152" name="矩形 43"/>
          <p:cNvSpPr/>
          <p:nvPr>
            <p:custDataLst>
              <p:tags r:id="rId6"/>
            </p:custDataLst>
          </p:nvPr>
        </p:nvSpPr>
        <p:spPr>
          <a:xfrm>
            <a:off x="3135144" y="2837551"/>
            <a:ext cx="1568086" cy="111045"/>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54" name="任意多边形 21"/>
          <p:cNvSpPr/>
          <p:nvPr>
            <p:custDataLst>
              <p:tags r:id="rId7"/>
            </p:custDataLst>
          </p:nvPr>
        </p:nvSpPr>
        <p:spPr>
          <a:xfrm rot="18900000" flipH="1">
            <a:off x="5514866" y="1605964"/>
            <a:ext cx="1162268" cy="116428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56" name="文本框 30"/>
          <p:cNvSpPr txBox="1"/>
          <p:nvPr>
            <p:custDataLst>
              <p:tags r:id="rId8"/>
            </p:custDataLst>
          </p:nvPr>
        </p:nvSpPr>
        <p:spPr bwMode="auto">
          <a:xfrm>
            <a:off x="5191827" y="3179434"/>
            <a:ext cx="1807808" cy="2757274"/>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思维创新是指个体能够从不同角度、不同层面思考问题，提出新的观点和见解。</a:t>
            </a:r>
            <a:endParaRPr altLang="en-US" dirty="0" lang="zh-CN" spc="150">
              <a:solidFill>
                <a:schemeClr val="tx1">
                  <a:lumMod val="75000"/>
                  <a:lumOff val="25000"/>
                </a:schemeClr>
              </a:solidFill>
              <a:latin typeface="+mn-ea"/>
              <a:sym typeface="+mn-ea"/>
            </a:endParaRPr>
          </a:p>
        </p:txBody>
      </p:sp>
      <p:sp>
        <p:nvSpPr>
          <p:cNvPr id="1049158" name="矩形 44"/>
          <p:cNvSpPr/>
          <p:nvPr>
            <p:custDataLst>
              <p:tags r:id="rId9"/>
            </p:custDataLst>
          </p:nvPr>
        </p:nvSpPr>
        <p:spPr>
          <a:xfrm>
            <a:off x="5312293" y="2837551"/>
            <a:ext cx="1568086" cy="111045"/>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60" name="任意多边形 22"/>
          <p:cNvSpPr/>
          <p:nvPr>
            <p:custDataLst>
              <p:tags r:id="rId10"/>
            </p:custDataLst>
          </p:nvPr>
        </p:nvSpPr>
        <p:spPr>
          <a:xfrm rot="2700000" flipH="1" flipV="1">
            <a:off x="7692016" y="1605964"/>
            <a:ext cx="1162268" cy="116428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2" name="文本框 33"/>
          <p:cNvSpPr txBox="1"/>
          <p:nvPr>
            <p:custDataLst>
              <p:tags r:id="rId11"/>
            </p:custDataLst>
          </p:nvPr>
        </p:nvSpPr>
        <p:spPr bwMode="auto">
          <a:xfrm>
            <a:off x="7368976" y="3179434"/>
            <a:ext cx="1807808" cy="2757274"/>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方法创新是指个体能够运用新的方法、手段或工具，解决现有问题或创造新的价值。</a:t>
            </a:r>
            <a:endParaRPr altLang="en-US" dirty="0" lang="zh-CN" spc="150">
              <a:solidFill>
                <a:schemeClr val="tx1">
                  <a:lumMod val="75000"/>
                  <a:lumOff val="25000"/>
                </a:schemeClr>
              </a:solidFill>
              <a:latin typeface="+mn-ea"/>
              <a:sym typeface="+mn-ea"/>
            </a:endParaRPr>
          </a:p>
        </p:txBody>
      </p:sp>
      <p:sp>
        <p:nvSpPr>
          <p:cNvPr id="1049164" name="矩形 45"/>
          <p:cNvSpPr/>
          <p:nvPr>
            <p:custDataLst>
              <p:tags r:id="rId12"/>
            </p:custDataLst>
          </p:nvPr>
        </p:nvSpPr>
        <p:spPr>
          <a:xfrm>
            <a:off x="7488770" y="2837551"/>
            <a:ext cx="1568086" cy="111045"/>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66" name="任意多边形 3"/>
          <p:cNvSpPr/>
          <p:nvPr>
            <p:custDataLst>
              <p:tags r:id="rId13"/>
            </p:custDataLst>
          </p:nvPr>
        </p:nvSpPr>
        <p:spPr>
          <a:xfrm rot="16200000" flipV="1">
            <a:off x="9869839" y="1605964"/>
            <a:ext cx="1162268" cy="116428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8" name="文本框 4"/>
          <p:cNvSpPr txBox="1"/>
          <p:nvPr>
            <p:custDataLst>
              <p:tags r:id="rId14"/>
            </p:custDataLst>
          </p:nvPr>
        </p:nvSpPr>
        <p:spPr bwMode="auto">
          <a:xfrm>
            <a:off x="9546126" y="3179434"/>
            <a:ext cx="1807808" cy="2757274"/>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实践创新是指个体能够将所学知识应用于实际生活或工作中，产生实际效果或价值。</a:t>
            </a:r>
            <a:endParaRPr altLang="en-US" dirty="0" lang="zh-CN" spc="150">
              <a:solidFill>
                <a:schemeClr val="tx1">
                  <a:lumMod val="75000"/>
                  <a:lumOff val="25000"/>
                </a:schemeClr>
              </a:solidFill>
              <a:latin typeface="+mn-ea"/>
              <a:sym typeface="+mn-ea"/>
            </a:endParaRPr>
          </a:p>
        </p:txBody>
      </p:sp>
      <p:sp>
        <p:nvSpPr>
          <p:cNvPr id="1049170" name="矩形 5"/>
          <p:cNvSpPr/>
          <p:nvPr>
            <p:custDataLst>
              <p:tags r:id="rId15"/>
            </p:custDataLst>
          </p:nvPr>
        </p:nvSpPr>
        <p:spPr>
          <a:xfrm>
            <a:off x="9665920" y="2837551"/>
            <a:ext cx="1568086" cy="111045"/>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04" name="标题 1"/>
          <p:cNvSpPr>
            <a:spLocks noGrp="1"/>
          </p:cNvSpPr>
          <p:nvPr>
            <p:ph type="title"/>
          </p:nvPr>
        </p:nvSpPr>
        <p:spPr/>
        <p:txBody>
          <a:bodyPr/>
          <a:p>
            <a:r>
              <a:rPr altLang="en-US" lang="zh-CN"/>
              <a:t>创新能力的重要性</a:t>
            </a:r>
            <a:endParaRPr altLang="en-US" lang="zh-CN"/>
          </a:p>
        </p:txBody>
      </p:sp>
      <p:sp>
        <p:nvSpPr>
          <p:cNvPr id="104920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适应未来社会发展的需要</a:t>
            </a:r>
            <a:endParaRPr altLang="en-US" dirty="0" sz="2000" lang="zh-CN" spc="150">
              <a:solidFill>
                <a:schemeClr val="tx1">
                  <a:lumMod val="85000"/>
                  <a:lumOff val="15000"/>
                </a:schemeClr>
              </a:solidFill>
              <a:latin typeface="+mn-ea"/>
              <a:sym typeface="+mn-ea"/>
            </a:endParaRPr>
          </a:p>
        </p:txBody>
      </p:sp>
      <p:sp>
        <p:nvSpPr>
          <p:cNvPr id="104921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提升个人综合素质的关键</a:t>
            </a:r>
            <a:endParaRPr altLang="en-US" dirty="0" sz="2000" lang="zh-CN" spc="150">
              <a:solidFill>
                <a:schemeClr val="tx1">
                  <a:lumMod val="85000"/>
                  <a:lumOff val="15000"/>
                </a:schemeClr>
              </a:solidFill>
              <a:latin typeface="+mn-ea"/>
              <a:sym typeface="+mn-ea"/>
            </a:endParaRPr>
          </a:p>
        </p:txBody>
      </p:sp>
      <p:sp>
        <p:nvSpPr>
          <p:cNvPr id="104921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推动科技进步和产业升级的重要因素</a:t>
            </a:r>
            <a:endParaRPr altLang="en-US" dirty="0" sz="2000" lang="zh-CN" spc="150">
              <a:solidFill>
                <a:schemeClr val="tx1">
                  <a:lumMod val="85000"/>
                  <a:lumOff val="15000"/>
                </a:schemeClr>
              </a:solidFill>
              <a:latin typeface="+mn-ea"/>
              <a:sym typeface="+mn-ea"/>
            </a:endParaRPr>
          </a:p>
        </p:txBody>
      </p:sp>
      <p:sp>
        <p:nvSpPr>
          <p:cNvPr id="104922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增强国家竞争力的基础</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62" name="标题 1"/>
          <p:cNvSpPr>
            <a:spLocks noGrp="1"/>
          </p:cNvSpPr>
          <p:nvPr>
            <p:ph type="title"/>
          </p:nvPr>
        </p:nvSpPr>
        <p:spPr/>
        <p:txBody>
          <a:bodyPr/>
          <a:p>
            <a:r>
              <a:rPr altLang="en-US" lang="zh-CN"/>
              <a:t>创新能力对学生个人发展的影响</a:t>
            </a:r>
            <a:endParaRPr altLang="en-US" lang="zh-CN"/>
          </a:p>
        </p:txBody>
      </p:sp>
      <p:sp>
        <p:nvSpPr>
          <p:cNvPr id="104926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6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charset="-122"/>
                <a:sym typeface="+mn-ea"/>
              </a:rPr>
              <a:t>增强竞争力：具备创新能力的学生在就业市场上更具竞争力，能够适应不断变化的市场需求。</a:t>
            </a:r>
            <a:endParaRPr altLang="en-US" dirty="0" sz="12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7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7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拓展职业发展：创新能力有助于学生在未来职业生涯中不断拓展自己的领域，实现个人职业价值的最大化。</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7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7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培养创新思维：通过培养创新能力，学生可以形成独立思考、勇于尝试、不断探索的创新思维，为未来的学习和工作奠定基础。</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8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8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促进全面发展：创新能力不仅有助于学生在学业上的表现，还有助于培养学生的综合素质，促进学生的全面发展。</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20" name="标题"/>
          <p:cNvSpPr>
            <a:spLocks noGrp="1"/>
          </p:cNvSpPr>
          <p:nvPr>
            <p:ph type="title"/>
            <p:custDataLst>
              <p:tags r:id="rId1"/>
            </p:custDataLst>
          </p:nvPr>
        </p:nvSpPr>
        <p:spPr>
          <a:xfrm>
            <a:off x="2047240" y="2228215"/>
            <a:ext cx="9144000" cy="1931670"/>
          </a:xfrm>
        </p:spPr>
        <p:txBody>
          <a:bodyPr/>
          <a:p>
            <a:r>
              <a:rPr altLang="en-US" lang="zh-CN"/>
              <a:t>数字化校园对学生创新能力的培养方式</a:t>
            </a:r>
            <a:endParaRPr altLang="en-US" lang="zh-CN"/>
          </a:p>
        </p:txBody>
      </p:sp>
      <p:sp>
        <p:nvSpPr>
          <p:cNvPr id="1049322" name="节编号"/>
          <p:cNvSpPr>
            <a:spLocks noGrp="1"/>
          </p:cNvSpPr>
          <p:nvPr>
            <p:ph type="body" sz="quarter" idx="13"/>
            <p:custDataLst>
              <p:tags r:id="rId2"/>
            </p:custDataLst>
          </p:nvPr>
        </p:nvSpPr>
        <p:spPr>
          <a:xfrm>
            <a:off x="2045335" y="803275"/>
            <a:ext cx="9144000" cy="1405890"/>
          </a:xfrm>
        </p:spPr>
        <p:txBody>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372" name="标题 1"/>
          <p:cNvSpPr>
            <a:spLocks noGrp="1"/>
          </p:cNvSpPr>
          <p:nvPr>
            <p:ph type="title"/>
          </p:nvPr>
        </p:nvSpPr>
        <p:spPr/>
        <p:txBody>
          <a:bodyPr/>
          <a:p>
            <a:r>
              <a:rPr altLang="en-US" lang="zh-CN"/>
              <a:t>提供丰富的数字化学习资源</a:t>
            </a:r>
            <a:endParaRPr altLang="en-US" lang="zh-CN"/>
          </a:p>
        </p:txBody>
      </p:sp>
      <p:sp>
        <p:nvSpPr>
          <p:cNvPr id="104937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数字化图书馆：提供海量电子书籍和学术资料</a:t>
            </a:r>
            <a:endParaRPr altLang="en-US" dirty="0" sz="2000" lang="zh-CN" spc="150">
              <a:solidFill>
                <a:schemeClr val="tx1">
                  <a:lumMod val="85000"/>
                  <a:lumOff val="15000"/>
                </a:schemeClr>
              </a:solidFill>
              <a:latin typeface="+mn-ea"/>
              <a:sym typeface="+mn-ea"/>
            </a:endParaRPr>
          </a:p>
        </p:txBody>
      </p:sp>
      <p:sp>
        <p:nvSpPr>
          <p:cNvPr id="104938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在线课程：学生可自主选择感兴趣的课程进行学习</a:t>
            </a:r>
            <a:endParaRPr altLang="en-US" dirty="0" sz="2000" lang="zh-CN" spc="150">
              <a:solidFill>
                <a:schemeClr val="tx1">
                  <a:lumMod val="85000"/>
                  <a:lumOff val="15000"/>
                </a:schemeClr>
              </a:solidFill>
              <a:latin typeface="+mn-ea"/>
              <a:sym typeface="+mn-ea"/>
            </a:endParaRPr>
          </a:p>
        </p:txBody>
      </p:sp>
      <p:sp>
        <p:nvSpPr>
          <p:cNvPr id="104938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虚拟实验室：模拟实验环境，帮助学生进行实践操作</a:t>
            </a:r>
            <a:endParaRPr altLang="en-US" dirty="0" sz="2000" lang="zh-CN" spc="150">
              <a:solidFill>
                <a:schemeClr val="tx1">
                  <a:lumMod val="85000"/>
                  <a:lumOff val="15000"/>
                </a:schemeClr>
              </a:solidFill>
              <a:latin typeface="+mn-ea"/>
              <a:sym typeface="+mn-ea"/>
            </a:endParaRPr>
          </a:p>
        </p:txBody>
      </p:sp>
      <p:sp>
        <p:nvSpPr>
          <p:cNvPr id="104939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数字化竞赛：鼓励学生参加各类数字化竞赛，提高创新能力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30" name="标题 1"/>
          <p:cNvSpPr>
            <a:spLocks noGrp="1"/>
          </p:cNvSpPr>
          <p:nvPr>
            <p:ph type="title"/>
          </p:nvPr>
        </p:nvSpPr>
        <p:spPr/>
        <p:txBody>
          <a:bodyPr/>
          <a:p>
            <a:r>
              <a:rPr altLang="en-US" lang="zh-CN"/>
              <a:t>促进自主学习和合作学习</a:t>
            </a:r>
            <a:endParaRPr altLang="en-US" lang="zh-CN"/>
          </a:p>
        </p:txBody>
      </p:sp>
      <p:sp>
        <p:nvSpPr>
          <p:cNvPr id="104943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3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3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3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4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4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4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5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5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5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5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5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6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6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6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6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6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数字化校园提供丰富的学习资源，促进学生自主学习</a:t>
            </a:r>
            <a:endParaRPr altLang="en-US" dirty="0" sz="1200" lang="zh-CN" spc="150">
              <a:solidFill>
                <a:schemeClr val="tx1">
                  <a:lumMod val="65000"/>
                  <a:lumOff val="35000"/>
                </a:schemeClr>
              </a:solidFill>
              <a:latin typeface="+mn-ea"/>
              <a:sym typeface="+mn-ea"/>
            </a:endParaRPr>
          </a:p>
        </p:txBody>
      </p:sp>
      <p:sp>
        <p:nvSpPr>
          <p:cNvPr id="104947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数字化校园提供互动交流平台，促进师生之间的沟通与交流</a:t>
            </a:r>
            <a:endParaRPr altLang="en-US" dirty="0" sz="1200" lang="zh-CN" spc="150">
              <a:solidFill>
                <a:schemeClr val="tx1">
                  <a:lumMod val="65000"/>
                  <a:lumOff val="35000"/>
                </a:schemeClr>
              </a:solidFill>
              <a:latin typeface="+mn-ea"/>
              <a:sym typeface="+mn-ea"/>
            </a:endParaRPr>
          </a:p>
        </p:txBody>
      </p:sp>
      <p:sp>
        <p:nvSpPr>
          <p:cNvPr id="104947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数字化校园鼓励学生开展合作学习，培养团队协作能力</a:t>
            </a:r>
            <a:endParaRPr altLang="en-US" dirty="0" sz="1200" lang="zh-CN" spc="150">
              <a:solidFill>
                <a:schemeClr val="tx1">
                  <a:lumMod val="65000"/>
                  <a:lumOff val="35000"/>
                </a:schemeClr>
              </a:solidFill>
              <a:latin typeface="+mn-ea"/>
              <a:sym typeface="+mn-ea"/>
            </a:endParaRPr>
          </a:p>
        </p:txBody>
      </p:sp>
      <p:sp>
        <p:nvSpPr>
          <p:cNvPr id="104947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数字化校园提供在线学习平台，方便学生随时随地学习</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08" name="标题 1"/>
          <p:cNvSpPr>
            <a:spLocks noGrp="1"/>
          </p:cNvSpPr>
          <p:nvPr>
            <p:ph type="title"/>
          </p:nvPr>
        </p:nvSpPr>
        <p:spPr/>
        <p:txBody>
          <a:bodyPr/>
          <a:p>
            <a:r>
              <a:rPr altLang="en-US" lang="zh-CN"/>
              <a:t>培养学生的信息素养和创新能力</a:t>
            </a:r>
            <a:endParaRPr altLang="en-US" lang="zh-CN"/>
          </a:p>
        </p:txBody>
      </p:sp>
      <p:sp>
        <p:nvSpPr>
          <p:cNvPr id="104951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数字化校园提供丰富的学习资源，帮助学生获取信息、处理信息</a:t>
            </a:r>
            <a:endParaRPr altLang="en-US" dirty="0" sz="2000" lang="zh-CN" spc="150">
              <a:solidFill>
                <a:schemeClr val="tx1">
                  <a:lumMod val="75000"/>
                  <a:lumOff val="25000"/>
                </a:schemeClr>
              </a:solidFill>
              <a:latin typeface="+mn-ea"/>
              <a:sym typeface="+mn-ea"/>
            </a:endParaRPr>
          </a:p>
        </p:txBody>
      </p:sp>
      <p:sp>
        <p:nvSpPr>
          <p:cNvPr id="104951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1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数字化校园鼓励学生自主学习、合作学习，培养创新思维</a:t>
            </a:r>
            <a:endParaRPr altLang="en-US" dirty="0" sz="2000" lang="zh-CN" spc="150">
              <a:solidFill>
                <a:schemeClr val="tx1">
                  <a:lumMod val="75000"/>
                  <a:lumOff val="25000"/>
                </a:schemeClr>
              </a:solidFill>
              <a:latin typeface="+mn-ea"/>
              <a:sym typeface="+mn-ea"/>
            </a:endParaRPr>
          </a:p>
        </p:txBody>
      </p:sp>
      <p:sp>
        <p:nvSpPr>
          <p:cNvPr id="104952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2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数字化校园提供多样化的学习方式，如在线课程、虚拟实验室等</a:t>
            </a:r>
            <a:endParaRPr altLang="en-US" dirty="0" sz="2000" lang="zh-CN" spc="150">
              <a:solidFill>
                <a:schemeClr val="tx1">
                  <a:lumMod val="75000"/>
                  <a:lumOff val="25000"/>
                </a:schemeClr>
              </a:solidFill>
              <a:latin typeface="+mn-ea"/>
              <a:sym typeface="+mn-ea"/>
            </a:endParaRPr>
          </a:p>
        </p:txBody>
      </p:sp>
      <p:sp>
        <p:nvSpPr>
          <p:cNvPr id="104952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2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数字化校园注重学生的实践能力和创新精神的培养</a:t>
            </a:r>
            <a:endParaRPr altLang="en-US" dirty="0" sz="2000" lang="zh-CN" spc="150">
              <a:solidFill>
                <a:schemeClr val="tx1">
                  <a:lumMod val="75000"/>
                  <a:lumOff val="25000"/>
                </a:schemeClr>
              </a:solidFill>
              <a:latin typeface="+mn-ea"/>
              <a:sym typeface="+mn-ea"/>
            </a:endParaRPr>
          </a:p>
        </p:txBody>
      </p:sp>
      <p:sp>
        <p:nvSpPr>
          <p:cNvPr id="104953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66" name="标题 1"/>
          <p:cNvSpPr>
            <a:spLocks noGrp="1"/>
          </p:cNvSpPr>
          <p:nvPr>
            <p:ph type="title"/>
          </p:nvPr>
        </p:nvSpPr>
        <p:spPr/>
        <p:txBody>
          <a:bodyPr/>
          <a:p>
            <a:r>
              <a:rPr altLang="en-US" lang="zh-CN"/>
              <a:t>提供实践机会，鼓励学生创新实践</a:t>
            </a:r>
            <a:endParaRPr altLang="en-US" lang="zh-CN"/>
          </a:p>
        </p:txBody>
      </p:sp>
      <p:sp>
        <p:nvSpPr>
          <p:cNvPr id="104956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7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7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8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8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校企合作：与企业合作，为学生提供实习、实训等实践机会</a:t>
            </a:r>
            <a:endParaRPr altLang="en-US" dirty="0" sz="2400" lang="zh-CN">
              <a:latin typeface="+mn-ea"/>
              <a:ea typeface="+mn-ea"/>
            </a:endParaRPr>
          </a:p>
        </p:txBody>
      </p:sp>
      <p:sp>
        <p:nvSpPr>
          <p:cNvPr id="104958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开放实验室：提供开放实验室，让学生自主进行实验和创新实践</a:t>
            </a:r>
            <a:endParaRPr altLang="en-US" dirty="0" sz="2400" lang="zh-CN">
              <a:latin typeface="+mn-ea"/>
              <a:ea typeface="+mn-ea"/>
            </a:endParaRPr>
          </a:p>
        </p:txBody>
      </p:sp>
      <p:sp>
        <p:nvSpPr>
          <p:cNvPr id="104958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实践课程：提供实践机会，让学生参与项目开发、实验等</a:t>
            </a:r>
            <a:endParaRPr altLang="en-US" dirty="0" sz="2400" lang="zh-CN">
              <a:latin typeface="+mn-ea"/>
              <a:ea typeface="+mn-ea"/>
            </a:endParaRPr>
          </a:p>
        </p:txBody>
      </p:sp>
      <p:sp>
        <p:nvSpPr>
          <p:cNvPr id="104959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创新竞赛：鼓励学生参加各种创新竞赛，提高创新能力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24" name="标题"/>
          <p:cNvSpPr>
            <a:spLocks noGrp="1"/>
          </p:cNvSpPr>
          <p:nvPr>
            <p:ph type="title"/>
            <p:custDataLst>
              <p:tags r:id="rId1"/>
            </p:custDataLst>
          </p:nvPr>
        </p:nvSpPr>
        <p:spPr>
          <a:xfrm>
            <a:off x="2047240" y="2228215"/>
            <a:ext cx="9144000" cy="1931670"/>
          </a:xfrm>
        </p:spPr>
        <p:txBody>
          <a:bodyPr/>
          <a:p>
            <a:r>
              <a:rPr altLang="en-US" lang="zh-CN"/>
              <a:t>数字化校园对学生创新能力培养的案例分析</a:t>
            </a:r>
            <a:endParaRPr altLang="en-US" lang="zh-CN"/>
          </a:p>
        </p:txBody>
      </p:sp>
      <p:sp>
        <p:nvSpPr>
          <p:cNvPr id="1049626" name="节编号"/>
          <p:cNvSpPr>
            <a:spLocks noGrp="1"/>
          </p:cNvSpPr>
          <p:nvPr>
            <p:ph type="body" sz="quarter" idx="13"/>
            <p:custDataLst>
              <p:tags r:id="rId2"/>
            </p:custDataLst>
          </p:nvPr>
        </p:nvSpPr>
        <p:spPr>
          <a:xfrm>
            <a:off x="2045335" y="803275"/>
            <a:ext cx="9144000" cy="1405890"/>
          </a:xfrm>
        </p:spPr>
        <p:txBody>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676" name="标题 1"/>
          <p:cNvSpPr>
            <a:spLocks noGrp="1"/>
          </p:cNvSpPr>
          <p:nvPr>
            <p:ph type="title"/>
          </p:nvPr>
        </p:nvSpPr>
        <p:spPr/>
        <p:txBody>
          <a:bodyPr/>
          <a:p>
            <a:r>
              <a:rPr altLang="en-US" lang="zh-CN"/>
              <a:t>案例一：利用数字化校园平台开展创新实践活动</a:t>
            </a:r>
            <a:endParaRPr altLang="en-US" lang="zh-CN"/>
          </a:p>
        </p:txBody>
      </p:sp>
      <p:sp>
        <p:nvSpPr>
          <p:cNvPr id="104967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背景介绍：数字化校园平台为学生提供了丰富的资源和工具，为创新实践活动的开展提供了有力支持。</a:t>
            </a:r>
            <a:endParaRPr altLang="en-US" dirty="0" sz="1200" lang="zh-CN" spc="150">
              <a:solidFill>
                <a:schemeClr val="tx1">
                  <a:lumMod val="85000"/>
                  <a:lumOff val="15000"/>
                </a:schemeClr>
              </a:solidFill>
              <a:latin typeface="+mn-ea"/>
              <a:sym typeface="+mn-ea"/>
            </a:endParaRPr>
          </a:p>
        </p:txBody>
      </p:sp>
      <p:sp>
        <p:nvSpPr>
          <p:cNvPr id="104968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活动内容：通过开展各种形式的创新实践活动，如科技竞赛、创新创业项目等，激发学生的创新思维和实践能力。</a:t>
            </a:r>
            <a:endParaRPr altLang="en-US" dirty="0" sz="1200" lang="zh-CN" spc="150">
              <a:solidFill>
                <a:schemeClr val="tx1">
                  <a:lumMod val="85000"/>
                  <a:lumOff val="15000"/>
                </a:schemeClr>
              </a:solidFill>
              <a:latin typeface="+mn-ea"/>
              <a:sym typeface="+mn-ea"/>
            </a:endParaRPr>
          </a:p>
        </p:txBody>
      </p:sp>
      <p:sp>
        <p:nvSpPr>
          <p:cNvPr id="104968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实施过程：利用数字化校园平台，学生可以方便地获取各种信息和资源，进行自主学习和合作学习，提高创新实践活动的质量和效率。</a:t>
            </a:r>
            <a:endParaRPr altLang="en-US" dirty="0" sz="1200" lang="zh-CN" spc="150">
              <a:solidFill>
                <a:schemeClr val="tx1">
                  <a:lumMod val="85000"/>
                  <a:lumOff val="15000"/>
                </a:schemeClr>
              </a:solidFill>
              <a:latin typeface="+mn-ea"/>
              <a:sym typeface="+mn-ea"/>
            </a:endParaRPr>
          </a:p>
        </p:txBody>
      </p:sp>
      <p:sp>
        <p:nvSpPr>
          <p:cNvPr id="104969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效果评估：通过评估学生的创新成果和实践能力，可以检验数字化校园平台对学生创新能力培养的效果，为后续工作提供参考和改进方向。</a:t>
            </a:r>
            <a:endParaRPr altLang="en-US" dirty="0" sz="1200" lang="zh-CN" spc="150">
              <a:solidFill>
                <a:schemeClr val="tx1">
                  <a:lumMod val="85000"/>
                  <a:lumOff val="15000"/>
                </a:schemeClr>
              </a:solidFill>
              <a:latin typeface="+mn-ea"/>
              <a:sym typeface="+mn-ea"/>
            </a:endParaRPr>
          </a:p>
        </p:txBody>
      </p:sp>
      <p:sp>
        <p:nvSpPr>
          <p:cNvPr id="104969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34" name="标题 1"/>
          <p:cNvSpPr>
            <a:spLocks noGrp="1"/>
          </p:cNvSpPr>
          <p:nvPr>
            <p:ph type="title"/>
          </p:nvPr>
        </p:nvSpPr>
        <p:spPr/>
        <p:txBody>
          <a:bodyPr>
            <a:normAutofit fontScale="90000"/>
          </a:bodyPr>
          <a:p>
            <a:r>
              <a:rPr altLang="en-US" lang="zh-CN"/>
              <a:t>案例二：通过数字化校园平台培养学生的信息素养和创新能力</a:t>
            </a:r>
            <a:endParaRPr altLang="en-US" lang="zh-CN"/>
          </a:p>
        </p:txBody>
      </p:sp>
      <p:cxnSp>
        <p:nvCxnSpPr>
          <p:cNvPr id="3145757" name="直接连接符 24"/>
          <p:cNvCxnSpPr>
            <a:cxnSpLocks/>
          </p:cNvCxnSpPr>
          <p:nvPr>
            <p:custDataLst>
              <p:tags r:id="rId1"/>
            </p:custDataLst>
          </p:nvPr>
        </p:nvCxnSpPr>
        <p:spPr>
          <a:xfrm>
            <a:off x="2853897" y="2147337"/>
            <a:ext cx="0" cy="525005"/>
          </a:xfrm>
          <a:prstGeom prst="line"/>
          <a:solidFill>
            <a:srgbClr val="00993F"/>
          </a:solidFill>
          <a:ln w="12700">
            <a:solidFill>
              <a:schemeClr val="bg1">
                <a:lumMod val="75000"/>
                <a:alpha val="50000"/>
              </a:schemeClr>
            </a:solidFill>
            <a:prstDash val="sysDot"/>
          </a:ln>
        </p:spPr>
        <p:style>
          <a:lnRef idx="1">
            <a:srgbClr val="376FFF"/>
          </a:lnRef>
          <a:fillRef idx="0">
            <a:srgbClr val="376FFF"/>
          </a:fillRef>
          <a:effectRef idx="0">
            <a:srgbClr val="376FFF"/>
          </a:effectRef>
          <a:fontRef idx="minor">
            <a:srgbClr val="000000"/>
          </a:fontRef>
        </p:style>
      </p:cxnSp>
      <p:sp>
        <p:nvSpPr>
          <p:cNvPr id="1049736" name="椭圆 21"/>
          <p:cNvSpPr/>
          <p:nvPr>
            <p:custDataLst>
              <p:tags r:id="rId2"/>
            </p:custDataLst>
          </p:nvPr>
        </p:nvSpPr>
        <p:spPr>
          <a:xfrm>
            <a:off x="2608373" y="1553767"/>
            <a:ext cx="490397" cy="490397"/>
          </a:xfrm>
          <a:prstGeom prst="ellipse"/>
          <a:solidFill>
            <a:schemeClr val="accent1"/>
          </a:solidFill>
          <a:ln>
            <a:noFill/>
          </a:ln>
        </p:spPr>
        <p:style>
          <a:lnRef idx="2">
            <a:srgbClr val="376FFF">
              <a:shade val="50000"/>
            </a:srgbClr>
          </a:lnRef>
          <a:fillRef idx="1">
            <a:srgbClr val="376FFF"/>
          </a:fillRef>
          <a:effectRef idx="0">
            <a:srgbClr val="376FFF"/>
          </a:effectRef>
          <a:fontRef idx="minor">
            <a:srgbClr val="FFFFFF"/>
          </a:fontRef>
        </p:style>
        <p:txBody>
          <a:bodyPr anchor="ctr" rtlCol="0"/>
          <a:p>
            <a:pPr algn="ctr"/>
            <a:endParaRPr altLang="en-US" lang="zh-CN">
              <a:solidFill>
                <a:srgbClr val="FFFFFF"/>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1049738" name="文本框 34"/>
          <p:cNvSpPr txBox="1"/>
          <p:nvPr>
            <p:custDataLst>
              <p:tags r:id="rId3"/>
            </p:custDataLst>
          </p:nvPr>
        </p:nvSpPr>
        <p:spPr>
          <a:xfrm>
            <a:off x="2605108" y="1623638"/>
            <a:ext cx="497579" cy="334985"/>
          </a:xfrm>
          <a:prstGeom prst="rect"/>
          <a:noFill/>
        </p:spPr>
        <p:txBody>
          <a:bodyPr anchor="ctr" anchorCtr="0" rtlCol="0" wrap="square">
            <a:normAutofit fontScale="90000"/>
          </a:bodyPr>
          <a:p>
            <a:pPr algn="ctr"/>
            <a:r>
              <a:rPr altLang="zh-CN" b="1" dirty="0" lang="en-US">
                <a:solidFill>
                  <a:srgbClr val="FFFFFF"/>
                </a:solidFill>
                <a:latin typeface="+mj-lt"/>
                <a:ea typeface="微软雅黑" panose="020B0503020204020204" pitchFamily="34" charset="-122"/>
                <a:cs typeface="+mj-lt"/>
              </a:rPr>
              <a:t>01</a:t>
            </a:r>
            <a:endParaRPr altLang="zh-CN" b="1" dirty="0" lang="en-US">
              <a:solidFill>
                <a:srgbClr val="FFFFFF"/>
              </a:solidFill>
              <a:latin typeface="+mj-lt"/>
              <a:ea typeface="微软雅黑" panose="020B0503020204020204" pitchFamily="34" charset="-122"/>
              <a:cs typeface="+mj-lt"/>
            </a:endParaRPr>
          </a:p>
        </p:txBody>
      </p:sp>
      <p:sp>
        <p:nvSpPr>
          <p:cNvPr id="1049740" name="矩形 19"/>
          <p:cNvSpPr/>
          <p:nvPr>
            <p:custDataLst>
              <p:tags r:id="rId4"/>
            </p:custDataLst>
          </p:nvPr>
        </p:nvSpPr>
        <p:spPr bwMode="auto">
          <a:xfrm>
            <a:off x="3493176" y="1364400"/>
            <a:ext cx="6093716" cy="392448"/>
          </a:xfrm>
          <a:prstGeom prst="rect"/>
          <a:noFill/>
          <a:ln>
            <a:noFill/>
          </a:ln>
        </p:spPr>
        <p:txBody>
          <a:bodyPr anchor="b" anchorCtr="0" bIns="0" lIns="90170" rIns="90170" rtlCol="0" tIns="46990" wrap="square">
            <a:normAutofit/>
          </a:bodyPr>
          <a:p>
            <a:pPr algn="l" lvl="0">
              <a:buClrTx/>
              <a:buSzTx/>
              <a:buFontTx/>
            </a:pPr>
            <a:r>
              <a:rPr altLang="en-US" b="1" sz="1000" lang="zh-CN" spc="10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rPr>
              <a:t>数字化校园平台的建设和推广  介绍了数字化校园平台的建设和推广情况，包括平台的定位、功能、使用范围等。</a:t>
            </a:r>
            <a:endParaRPr altLang="en-US" b="1" sz="1000" lang="zh-CN" spc="10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endParaRPr>
          </a:p>
        </p:txBody>
      </p:sp>
      <p:sp>
        <p:nvSpPr>
          <p:cNvPr id="1049742" name="文本框 26"/>
          <p:cNvSpPr txBox="1"/>
          <p:nvPr>
            <p:custDataLst>
              <p:tags r:id="rId5"/>
            </p:custDataLst>
          </p:nvPr>
        </p:nvSpPr>
        <p:spPr>
          <a:xfrm>
            <a:off x="3493176" y="1757501"/>
            <a:ext cx="6093716" cy="739186"/>
          </a:xfrm>
          <a:prstGeom prst="rect"/>
          <a:ln>
            <a:noFill/>
            <a:prstDash val="sysDash"/>
          </a:ln>
        </p:spPr>
        <p:txBody>
          <a:bodyPr anchor="t" anchorCtr="0" bIns="46990" lIns="90170" rIns="90170" rtlCol="0" tIns="4699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indent="0" marL="0">
              <a:buNone/>
            </a:pPr>
            <a:r>
              <a:rPr altLang="en-US" dirty="0" sz="1200" lang="zh-CN" spc="130">
                <a:ln>
                  <a:noFill/>
                  <a:prstDash val="sysDot"/>
                </a:ln>
                <a:sym typeface="+mn-ea"/>
              </a:rPr>
              <a:t>介绍了数字化校园平台的建设和推广情况，包括平台的定位、功能、使用范围等。</a:t>
            </a:r>
            <a:endParaRPr altLang="en-US" dirty="0" sz="1200" lang="zh-CN" spc="130">
              <a:ln>
                <a:noFill/>
                <a:prstDash val="sysDot"/>
              </a:ln>
              <a:sym typeface="+mn-ea"/>
            </a:endParaRPr>
          </a:p>
        </p:txBody>
      </p:sp>
      <p:sp>
        <p:nvSpPr>
          <p:cNvPr id="1049744" name="椭圆 22"/>
          <p:cNvSpPr/>
          <p:nvPr>
            <p:custDataLst>
              <p:tags r:id="rId6"/>
            </p:custDataLst>
          </p:nvPr>
        </p:nvSpPr>
        <p:spPr>
          <a:xfrm>
            <a:off x="2608373" y="2781391"/>
            <a:ext cx="490397" cy="490397"/>
          </a:xfrm>
          <a:prstGeom prst="ellipse"/>
          <a:solidFill>
            <a:schemeClr val="accent2"/>
          </a:solidFill>
          <a:ln>
            <a:noFill/>
          </a:ln>
        </p:spPr>
        <p:style>
          <a:lnRef idx="2">
            <a:srgbClr val="376FFF">
              <a:shade val="50000"/>
            </a:srgbClr>
          </a:lnRef>
          <a:fillRef idx="1">
            <a:srgbClr val="376FFF"/>
          </a:fillRef>
          <a:effectRef idx="0">
            <a:srgbClr val="376FFF"/>
          </a:effectRef>
          <a:fontRef idx="minor">
            <a:srgbClr val="FFFFFF"/>
          </a:fontRef>
        </p:style>
        <p:txBody>
          <a:bodyPr anchor="ctr" rtlCol="0"/>
          <a:p>
            <a:pPr algn="ctr"/>
            <a:endParaRPr altLang="en-US" lang="zh-CN">
              <a:solidFill>
                <a:srgbClr val="FFFFFF"/>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1049746" name="文本框 35"/>
          <p:cNvSpPr txBox="1"/>
          <p:nvPr>
            <p:custDataLst>
              <p:tags r:id="rId7"/>
            </p:custDataLst>
          </p:nvPr>
        </p:nvSpPr>
        <p:spPr>
          <a:xfrm>
            <a:off x="2605108" y="2861056"/>
            <a:ext cx="497579" cy="334985"/>
          </a:xfrm>
          <a:prstGeom prst="rect"/>
          <a:noFill/>
        </p:spPr>
        <p:txBody>
          <a:bodyPr anchor="ctr" anchorCtr="0" rtlCol="0" wrap="square">
            <a:normAutofit fontScale="90000"/>
          </a:bodyPr>
          <a:p>
            <a:pPr algn="ctr"/>
            <a:r>
              <a:rPr altLang="zh-CN" b="1" dirty="0" lang="en-US">
                <a:solidFill>
                  <a:srgbClr val="FFFFFF"/>
                </a:solidFill>
                <a:latin typeface="+mj-lt"/>
                <a:ea typeface="微软雅黑" panose="020B0503020204020204" pitchFamily="34" charset="-122"/>
                <a:cs typeface="+mj-lt"/>
              </a:rPr>
              <a:t>02</a:t>
            </a:r>
            <a:endParaRPr altLang="zh-CN" b="1" dirty="0" lang="en-US">
              <a:solidFill>
                <a:srgbClr val="FFFFFF"/>
              </a:solidFill>
              <a:latin typeface="+mj-lt"/>
              <a:ea typeface="微软雅黑" panose="020B0503020204020204" pitchFamily="34" charset="-122"/>
              <a:cs typeface="+mj-lt"/>
            </a:endParaRPr>
          </a:p>
        </p:txBody>
      </p:sp>
      <p:sp>
        <p:nvSpPr>
          <p:cNvPr id="1049748" name="矩形 29"/>
          <p:cNvSpPr/>
          <p:nvPr>
            <p:custDataLst>
              <p:tags r:id="rId8"/>
            </p:custDataLst>
          </p:nvPr>
        </p:nvSpPr>
        <p:spPr bwMode="auto">
          <a:xfrm>
            <a:off x="3493176" y="2592024"/>
            <a:ext cx="6093716" cy="392448"/>
          </a:xfrm>
          <a:prstGeom prst="rect"/>
          <a:noFill/>
          <a:ln>
            <a:noFill/>
          </a:ln>
        </p:spPr>
        <p:txBody>
          <a:bodyPr anchor="b" anchorCtr="0" bIns="0" lIns="90170" rIns="90170" rtlCol="0" tIns="46990" wrap="square">
            <a:normAutofit/>
          </a:bodyPr>
          <a:p>
            <a:pPr algn="l" lvl="0">
              <a:buClrTx/>
              <a:buSzTx/>
              <a:buFontTx/>
            </a:pPr>
            <a:r>
              <a:rPr altLang="en-US" b="1" sz="1000" lang="zh-CN" spc="10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rPr>
              <a:t>数字化校园平台对学生信息素养的培养  详细阐述了数字化校园平台如何培养学生的信息素养，包括信息获取、信息处理、信息分析等方面的能力。</a:t>
            </a:r>
            <a:endParaRPr altLang="en-US" b="1" sz="1000" lang="zh-CN" spc="10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endParaRPr>
          </a:p>
        </p:txBody>
      </p:sp>
      <p:sp>
        <p:nvSpPr>
          <p:cNvPr id="1049750" name="文本框 31"/>
          <p:cNvSpPr txBox="1"/>
          <p:nvPr>
            <p:custDataLst>
              <p:tags r:id="rId9"/>
            </p:custDataLst>
          </p:nvPr>
        </p:nvSpPr>
        <p:spPr>
          <a:xfrm>
            <a:off x="3493176" y="2984472"/>
            <a:ext cx="6093063" cy="739186"/>
          </a:xfrm>
          <a:prstGeom prst="rect"/>
          <a:ln>
            <a:noFill/>
            <a:prstDash val="sysDash"/>
          </a:ln>
        </p:spPr>
        <p:txBody>
          <a:bodyPr anchor="t" anchorCtr="0" bIns="46990" lIns="90170" rIns="90170" rtlCol="0" tIns="4699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marL="0">
              <a:buClrTx/>
              <a:buSzTx/>
              <a:buNone/>
            </a:pPr>
            <a:r>
              <a:rPr altLang="en-US" dirty="0" sz="1200" lang="zh-CN" spc="130">
                <a:ln>
                  <a:noFill/>
                  <a:prstDash val="sysDot"/>
                </a:ln>
                <a:sym typeface="+mn-ea"/>
              </a:rPr>
              <a:t>详细阐述了数字化校园平台如何培养学生的信息素养，包括信息获取、信息处理、信息分析等方面的能力。</a:t>
            </a:r>
            <a:endParaRPr altLang="en-US" dirty="0" sz="1200" lang="zh-CN" spc="130">
              <a:ln>
                <a:noFill/>
                <a:prstDash val="sysDot"/>
              </a:ln>
              <a:sym typeface="+mn-ea"/>
            </a:endParaRPr>
          </a:p>
        </p:txBody>
      </p:sp>
      <p:sp>
        <p:nvSpPr>
          <p:cNvPr id="1049752" name="椭圆 6"/>
          <p:cNvSpPr/>
          <p:nvPr>
            <p:custDataLst>
              <p:tags r:id="rId10"/>
            </p:custDataLst>
          </p:nvPr>
        </p:nvSpPr>
        <p:spPr>
          <a:xfrm>
            <a:off x="2608373" y="4011627"/>
            <a:ext cx="490397" cy="490397"/>
          </a:xfrm>
          <a:prstGeom prst="ellipse"/>
          <a:solidFill>
            <a:schemeClr val="accent3"/>
          </a:solidFill>
          <a:ln>
            <a:noFill/>
          </a:ln>
        </p:spPr>
        <p:style>
          <a:lnRef idx="2">
            <a:srgbClr val="376FFF">
              <a:shade val="50000"/>
            </a:srgbClr>
          </a:lnRef>
          <a:fillRef idx="1">
            <a:srgbClr val="376FFF"/>
          </a:fillRef>
          <a:effectRef idx="0">
            <a:srgbClr val="376FFF"/>
          </a:effectRef>
          <a:fontRef idx="minor">
            <a:srgbClr val="FFFFFF"/>
          </a:fontRef>
        </p:style>
        <p:txBody>
          <a:bodyPr anchor="ctr" rtlCol="0"/>
          <a:p>
            <a:pPr algn="ctr"/>
            <a:endParaRPr altLang="en-US" lang="zh-CN">
              <a:solidFill>
                <a:srgbClr val="FFFFFF"/>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1049754" name="文本框 36"/>
          <p:cNvSpPr txBox="1"/>
          <p:nvPr>
            <p:custDataLst>
              <p:tags r:id="rId11"/>
            </p:custDataLst>
          </p:nvPr>
        </p:nvSpPr>
        <p:spPr>
          <a:xfrm>
            <a:off x="2605108" y="4081497"/>
            <a:ext cx="497579" cy="334985"/>
          </a:xfrm>
          <a:prstGeom prst="rect"/>
          <a:noFill/>
        </p:spPr>
        <p:txBody>
          <a:bodyPr anchor="ctr" anchorCtr="0" rtlCol="0" wrap="square">
            <a:normAutofit fontScale="90000"/>
          </a:bodyPr>
          <a:p>
            <a:pPr algn="ctr"/>
            <a:r>
              <a:rPr altLang="zh-CN" b="1" dirty="0" lang="en-US">
                <a:solidFill>
                  <a:srgbClr val="FFFFFF"/>
                </a:solidFill>
                <a:latin typeface="+mj-lt"/>
                <a:ea typeface="微软雅黑" panose="020B0503020204020204" pitchFamily="34" charset="-122"/>
                <a:cs typeface="+mj-lt"/>
              </a:rPr>
              <a:t>03</a:t>
            </a:r>
            <a:endParaRPr altLang="zh-CN" b="1" dirty="0" lang="en-US">
              <a:solidFill>
                <a:srgbClr val="FFFFFF"/>
              </a:solidFill>
              <a:latin typeface="+mj-lt"/>
              <a:ea typeface="微软雅黑" panose="020B0503020204020204" pitchFamily="34" charset="-122"/>
              <a:cs typeface="+mj-lt"/>
            </a:endParaRPr>
          </a:p>
        </p:txBody>
      </p:sp>
      <p:sp>
        <p:nvSpPr>
          <p:cNvPr id="1049756" name="矩形 32"/>
          <p:cNvSpPr/>
          <p:nvPr>
            <p:custDataLst>
              <p:tags r:id="rId12"/>
            </p:custDataLst>
          </p:nvPr>
        </p:nvSpPr>
        <p:spPr bwMode="auto">
          <a:xfrm>
            <a:off x="3493176" y="3818995"/>
            <a:ext cx="6093716" cy="392448"/>
          </a:xfrm>
          <a:prstGeom prst="rect"/>
          <a:noFill/>
          <a:ln>
            <a:noFill/>
          </a:ln>
        </p:spPr>
        <p:txBody>
          <a:bodyPr anchor="b" anchorCtr="0" bIns="0" lIns="90170" rIns="90170" rtlCol="0" tIns="46990" wrap="square">
            <a:normAutofit/>
          </a:bodyPr>
          <a:p>
            <a:pPr algn="l" lvl="0">
              <a:buClrTx/>
              <a:buSzTx/>
              <a:buFontTx/>
            </a:pPr>
            <a:r>
              <a:rPr altLang="en-US" b="1" sz="1000" lang="zh-CN" spc="100">
                <a:solidFill>
                  <a:schemeClr val="accent3"/>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rPr>
              <a:t>数字化校园平台对学生创新能力的培养  介绍了数字化校园平台如何培养学生的创新能力，包括创新思维、创新实践、创新成果等方面的培养方式和效果。</a:t>
            </a:r>
            <a:endParaRPr altLang="en-US" b="1" sz="1000" lang="zh-CN" spc="100">
              <a:solidFill>
                <a:schemeClr val="accent3"/>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endParaRPr>
          </a:p>
        </p:txBody>
      </p:sp>
      <p:sp>
        <p:nvSpPr>
          <p:cNvPr id="1049758" name="文本框 33"/>
          <p:cNvSpPr txBox="1"/>
          <p:nvPr>
            <p:custDataLst>
              <p:tags r:id="rId13"/>
            </p:custDataLst>
          </p:nvPr>
        </p:nvSpPr>
        <p:spPr>
          <a:xfrm>
            <a:off x="3493176" y="4211443"/>
            <a:ext cx="6093063" cy="739186"/>
          </a:xfrm>
          <a:prstGeom prst="rect"/>
          <a:ln>
            <a:noFill/>
            <a:prstDash val="sysDash"/>
          </a:ln>
        </p:spPr>
        <p:txBody>
          <a:bodyPr anchor="t" anchorCtr="0" bIns="46990" lIns="90170" rIns="90170" rtlCol="0" tIns="4699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marL="0">
              <a:buClrTx/>
              <a:buSzTx/>
              <a:buNone/>
            </a:pPr>
            <a:r>
              <a:rPr altLang="en-US" dirty="0" sz="1200" lang="zh-CN" spc="130">
                <a:ln>
                  <a:noFill/>
                  <a:prstDash val="sysDot"/>
                </a:ln>
                <a:sym typeface="+mn-ea"/>
              </a:rPr>
              <a:t>介绍了数字化校园平台如何培养学生的创新能力，包括创新思维、创新实践、创新成果等方面的培养方式和效果。</a:t>
            </a:r>
            <a:endParaRPr altLang="en-US" dirty="0" sz="1200" lang="zh-CN" spc="130">
              <a:ln>
                <a:noFill/>
                <a:prstDash val="sysDot"/>
              </a:ln>
              <a:sym typeface="+mn-ea"/>
            </a:endParaRPr>
          </a:p>
        </p:txBody>
      </p:sp>
      <p:sp>
        <p:nvSpPr>
          <p:cNvPr id="1049760" name="椭圆 8"/>
          <p:cNvSpPr/>
          <p:nvPr>
            <p:custDataLst>
              <p:tags r:id="rId14"/>
            </p:custDataLst>
          </p:nvPr>
        </p:nvSpPr>
        <p:spPr>
          <a:xfrm>
            <a:off x="2608373" y="5238598"/>
            <a:ext cx="490397" cy="490397"/>
          </a:xfrm>
          <a:prstGeom prst="ellipse"/>
          <a:solidFill>
            <a:schemeClr val="accent4"/>
          </a:solidFill>
          <a:ln>
            <a:noFill/>
          </a:ln>
        </p:spPr>
        <p:style>
          <a:lnRef idx="2">
            <a:srgbClr val="376FFF">
              <a:shade val="50000"/>
            </a:srgbClr>
          </a:lnRef>
          <a:fillRef idx="1">
            <a:srgbClr val="376FFF"/>
          </a:fillRef>
          <a:effectRef idx="0">
            <a:srgbClr val="376FFF"/>
          </a:effectRef>
          <a:fontRef idx="minor">
            <a:srgbClr val="FFFFFF"/>
          </a:fontRef>
        </p:style>
        <p:txBody>
          <a:bodyPr anchor="ctr" rtlCol="0"/>
          <a:p>
            <a:pPr algn="ctr"/>
            <a:endParaRPr altLang="en-US" lang="zh-CN">
              <a:solidFill>
                <a:srgbClr val="FFFFFF"/>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1049762" name="文本框 9"/>
          <p:cNvSpPr txBox="1"/>
          <p:nvPr>
            <p:custDataLst>
              <p:tags r:id="rId15"/>
            </p:custDataLst>
          </p:nvPr>
        </p:nvSpPr>
        <p:spPr>
          <a:xfrm>
            <a:off x="2605108" y="5308468"/>
            <a:ext cx="497579" cy="334985"/>
          </a:xfrm>
          <a:prstGeom prst="rect"/>
          <a:noFill/>
        </p:spPr>
        <p:txBody>
          <a:bodyPr anchor="ctr" anchorCtr="0" rtlCol="0" wrap="square">
            <a:normAutofit fontScale="90000"/>
          </a:bodyPr>
          <a:p>
            <a:pPr algn="ctr"/>
            <a:r>
              <a:rPr altLang="zh-CN" b="1" dirty="0" lang="en-US">
                <a:solidFill>
                  <a:srgbClr val="FFFFFF"/>
                </a:solidFill>
                <a:latin typeface="+mj-lt"/>
                <a:ea typeface="微软雅黑" panose="020B0503020204020204" pitchFamily="34" charset="-122"/>
                <a:cs typeface="+mj-lt"/>
              </a:rPr>
              <a:t>04</a:t>
            </a:r>
            <a:endParaRPr altLang="zh-CN" b="1" dirty="0" lang="en-US">
              <a:solidFill>
                <a:srgbClr val="FFFFFF"/>
              </a:solidFill>
              <a:latin typeface="+mj-lt"/>
              <a:ea typeface="微软雅黑" panose="020B0503020204020204" pitchFamily="34" charset="-122"/>
              <a:cs typeface="+mj-lt"/>
            </a:endParaRPr>
          </a:p>
        </p:txBody>
      </p:sp>
      <p:sp>
        <p:nvSpPr>
          <p:cNvPr id="1049764" name="矩形 10"/>
          <p:cNvSpPr/>
          <p:nvPr>
            <p:custDataLst>
              <p:tags r:id="rId16"/>
            </p:custDataLst>
          </p:nvPr>
        </p:nvSpPr>
        <p:spPr bwMode="auto">
          <a:xfrm>
            <a:off x="3493176" y="5045966"/>
            <a:ext cx="6093716" cy="392448"/>
          </a:xfrm>
          <a:prstGeom prst="rect"/>
          <a:noFill/>
          <a:ln>
            <a:noFill/>
          </a:ln>
        </p:spPr>
        <p:txBody>
          <a:bodyPr anchor="b" anchorCtr="0" bIns="0" lIns="90170" rIns="90170" rtlCol="0" tIns="46990" wrap="square">
            <a:normAutofit/>
          </a:bodyPr>
          <a:p>
            <a:pPr algn="l" lvl="0">
              <a:buClrTx/>
              <a:buSzTx/>
              <a:buFontTx/>
            </a:pPr>
            <a:r>
              <a:rPr altLang="en-US" b="1" sz="1000" lang="zh-CN" spc="10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rPr>
              <a:t>案例分析：某高校数字化校园平台的应用实践  以某高校为例，详细介绍了数字化校园平台在学生信息素养和创新能力培养方面的应用实践，包括实施过程、效果评估等方面的内容。</a:t>
            </a:r>
            <a:endParaRPr altLang="en-US" b="1" sz="1000" lang="zh-CN" spc="10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endParaRPr>
          </a:p>
        </p:txBody>
      </p:sp>
      <p:sp>
        <p:nvSpPr>
          <p:cNvPr id="1049766" name="文本框 11"/>
          <p:cNvSpPr txBox="1"/>
          <p:nvPr>
            <p:custDataLst>
              <p:tags r:id="rId17"/>
            </p:custDataLst>
          </p:nvPr>
        </p:nvSpPr>
        <p:spPr>
          <a:xfrm>
            <a:off x="3493176" y="5438414"/>
            <a:ext cx="6093063" cy="739186"/>
          </a:xfrm>
          <a:prstGeom prst="rect"/>
          <a:ln>
            <a:noFill/>
            <a:prstDash val="sysDash"/>
          </a:ln>
        </p:spPr>
        <p:txBody>
          <a:bodyPr anchor="t" anchorCtr="0" bIns="46990" lIns="90170" rIns="90170" rtlCol="0" tIns="4699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marL="0">
              <a:buClrTx/>
              <a:buSzTx/>
              <a:buNone/>
            </a:pPr>
            <a:r>
              <a:rPr altLang="en-US" dirty="0" sz="1200" lang="zh-CN" spc="130">
                <a:ln>
                  <a:noFill/>
                  <a:prstDash val="sysDot"/>
                </a:ln>
                <a:sym typeface="+mn-ea"/>
              </a:rPr>
              <a:t>以某高校为例，详细介绍了数字化校园平台在学生信息素养和创新能力培养方面的应用实践，包括实施过程、效果评估等方面的内容。</a:t>
            </a:r>
            <a:endParaRPr altLang="en-US" dirty="0" sz="1200" lang="zh-CN" spc="130">
              <a:ln>
                <a:noFill/>
                <a:prstDash val="sysDot"/>
              </a:ln>
              <a:sym typeface="+mn-ea"/>
            </a:endParaRPr>
          </a:p>
        </p:txBody>
      </p:sp>
      <p:cxnSp>
        <p:nvCxnSpPr>
          <p:cNvPr id="3145759" name="直接连接符 3"/>
          <p:cNvCxnSpPr>
            <a:cxnSpLocks/>
          </p:cNvCxnSpPr>
          <p:nvPr>
            <p:custDataLst>
              <p:tags r:id="rId18"/>
            </p:custDataLst>
          </p:nvPr>
        </p:nvCxnSpPr>
        <p:spPr>
          <a:xfrm>
            <a:off x="2853897" y="3376267"/>
            <a:ext cx="0" cy="525005"/>
          </a:xfrm>
          <a:prstGeom prst="line"/>
          <a:solidFill>
            <a:srgbClr val="00993F"/>
          </a:solidFill>
          <a:ln w="12700">
            <a:solidFill>
              <a:schemeClr val="bg1">
                <a:lumMod val="75000"/>
                <a:alpha val="50000"/>
              </a:schemeClr>
            </a:solidFill>
            <a:prstDash val="sysDot"/>
          </a:ln>
        </p:spPr>
        <p:style>
          <a:lnRef idx="1">
            <a:srgbClr val="376FFF"/>
          </a:lnRef>
          <a:fillRef idx="0">
            <a:srgbClr val="376FFF"/>
          </a:fillRef>
          <a:effectRef idx="0">
            <a:srgbClr val="376FFF"/>
          </a:effectRef>
          <a:fontRef idx="minor">
            <a:srgbClr val="000000"/>
          </a:fontRef>
        </p:style>
      </p:cxnSp>
      <p:cxnSp>
        <p:nvCxnSpPr>
          <p:cNvPr id="3145761" name="直接连接符 4"/>
          <p:cNvCxnSpPr>
            <a:cxnSpLocks/>
          </p:cNvCxnSpPr>
          <p:nvPr>
            <p:custDataLst>
              <p:tags r:id="rId19"/>
            </p:custDataLst>
          </p:nvPr>
        </p:nvCxnSpPr>
        <p:spPr>
          <a:xfrm>
            <a:off x="2853897" y="4599973"/>
            <a:ext cx="0" cy="525005"/>
          </a:xfrm>
          <a:prstGeom prst="line"/>
          <a:solidFill>
            <a:srgbClr val="00993F"/>
          </a:solidFill>
          <a:ln w="12700">
            <a:solidFill>
              <a:schemeClr val="bg1">
                <a:lumMod val="75000"/>
                <a:alpha val="50000"/>
              </a:schemeClr>
            </a:solidFill>
            <a:prstDash val="sysDot"/>
          </a:ln>
        </p:spPr>
        <p:style>
          <a:lnRef idx="1">
            <a:srgbClr val="376FFF"/>
          </a:lnRef>
          <a:fillRef idx="0">
            <a:srgbClr val="376FFF"/>
          </a:fillRef>
          <a:effectRef idx="0">
            <a:srgbClr val="376FFF"/>
          </a:effectRef>
          <a:fontRef idx="minor">
            <a:srgbClr val="000000"/>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00" name="标题 1"/>
          <p:cNvSpPr>
            <a:spLocks noGrp="1"/>
          </p:cNvSpPr>
          <p:nvPr>
            <p:ph type="title"/>
          </p:nvPr>
        </p:nvSpPr>
        <p:spPr/>
        <p:txBody>
          <a:bodyPr>
            <a:normAutofit fontScale="90000"/>
          </a:bodyPr>
          <a:p>
            <a:r>
              <a:rPr altLang="en-US" lang="zh-CN"/>
              <a:t>案例三：利用数字化校园平台促进学生的自主学习和合作学习</a:t>
            </a:r>
            <a:endParaRPr altLang="en-US" lang="zh-CN"/>
          </a:p>
        </p:txBody>
      </p:sp>
      <p:sp>
        <p:nvSpPr>
          <p:cNvPr id="104980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0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0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0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数字化校园平台可以支持学生的个性化学习，根据学生的兴趣和需求提供定制化的学习资源和指导，激发学生的学习兴趣和动力。</a:t>
            </a:r>
            <a:endParaRPr altLang="en-US" sz="1400" lang="zh-CN" spc="150">
              <a:solidFill>
                <a:schemeClr val="tx1"/>
              </a:solidFill>
              <a:effectLst/>
              <a:latin typeface="+mn-ea"/>
              <a:sym typeface="+mn-ea"/>
            </a:endParaRPr>
          </a:p>
        </p:txBody>
      </p:sp>
      <p:sp>
        <p:nvSpPr>
          <p:cNvPr id="1049812" name="文本框 6"/>
          <p:cNvSpPr txBox="1"/>
          <p:nvPr>
            <p:custDataLst>
              <p:tags r:id="rId6"/>
            </p:custDataLst>
          </p:nvPr>
        </p:nvSpPr>
        <p:spPr>
          <a:xfrm>
            <a:off x="838200" y="1633157"/>
            <a:ext cx="3005905" cy="1355952"/>
          </a:xfrm>
          <a:prstGeom prst="rect"/>
          <a:noFill/>
        </p:spPr>
        <p:txBody>
          <a:bodyPr lIns="0" rtlCol="0" wrap="square">
            <a:normAutofit lnSpcReduction="20000"/>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数字化校园平台为学生提供了丰富的学习资源和工具，如在线课程、学习管理系统、虚拟实验室等，有助于学生自主学习和合作学习。</a:t>
            </a:r>
            <a:endParaRPr altLang="en-US" dirty="0" sz="1400" lang="zh-CN" spc="150">
              <a:solidFill>
                <a:schemeClr val="tx1"/>
              </a:solidFill>
              <a:effectLst/>
              <a:latin typeface="+mn-ea"/>
              <a:sym typeface="+mn-ea"/>
            </a:endParaRPr>
          </a:p>
        </p:txBody>
      </p:sp>
      <p:sp>
        <p:nvSpPr>
          <p:cNvPr id="1049814" name="文本框 7"/>
          <p:cNvSpPr txBox="1"/>
          <p:nvPr>
            <p:custDataLst>
              <p:tags r:id="rId7"/>
            </p:custDataLst>
          </p:nvPr>
        </p:nvSpPr>
        <p:spPr>
          <a:xfrm>
            <a:off x="5844663" y="1633157"/>
            <a:ext cx="3005905" cy="1355952"/>
          </a:xfrm>
          <a:prstGeom prst="rect"/>
          <a:noFill/>
        </p:spPr>
        <p:txBody>
          <a:bodyPr lIns="0" rtlCol="0" wrap="square">
            <a:normAutofit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数字化校园平台可以促进学生的合作学习，通过在线协作工具和社交媒体等手段，学生可以与同学、老师进行实时交流和合作，共同解决问题和学习。</a:t>
            </a:r>
            <a:endParaRPr altLang="en-US" sz="1400" lang="zh-CN" spc="150">
              <a:solidFill>
                <a:schemeClr val="tx1"/>
              </a:solidFill>
              <a:effectLst/>
              <a:latin typeface="+mn-ea"/>
              <a:sym typeface="+mn-ea"/>
            </a:endParaRPr>
          </a:p>
        </p:txBody>
      </p:sp>
      <p:sp>
        <p:nvSpPr>
          <p:cNvPr id="1049816" name="文本框 8"/>
          <p:cNvSpPr txBox="1"/>
          <p:nvPr>
            <p:custDataLst>
              <p:tags r:id="rId8"/>
            </p:custDataLst>
          </p:nvPr>
        </p:nvSpPr>
        <p:spPr>
          <a:xfrm>
            <a:off x="8347895" y="4592597"/>
            <a:ext cx="3005905" cy="1317090"/>
          </a:xfrm>
          <a:prstGeom prst="rect"/>
          <a:noFill/>
        </p:spPr>
        <p:txBody>
          <a:bodyPr lIns="0" rtlCol="0" wrap="square">
            <a:normAutofit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数字化校园平台可以提供实时的学习反馈和评估，帮助学生及时了解自己的学习进度和成果，调整学习策略和方法，提高学习效果和质量。</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50" name="标题"/>
          <p:cNvSpPr>
            <a:spLocks noGrp="1"/>
          </p:cNvSpPr>
          <p:nvPr>
            <p:ph type="title"/>
            <p:custDataLst>
              <p:tags r:id="rId1"/>
            </p:custDataLst>
          </p:nvPr>
        </p:nvSpPr>
        <p:spPr>
          <a:xfrm>
            <a:off x="2047240" y="2228215"/>
            <a:ext cx="9144000" cy="1931670"/>
          </a:xfrm>
        </p:spPr>
        <p:txBody>
          <a:bodyPr/>
          <a:p>
            <a:r>
              <a:rPr altLang="en-US" lang="zh-CN"/>
              <a:t>数字化校园对学生创新能力培养的挑战与对策</a:t>
            </a:r>
            <a:endParaRPr altLang="en-US" lang="zh-CN"/>
          </a:p>
        </p:txBody>
      </p:sp>
      <p:sp>
        <p:nvSpPr>
          <p:cNvPr id="1049852" name="节编号"/>
          <p:cNvSpPr>
            <a:spLocks noGrp="1"/>
          </p:cNvSpPr>
          <p:nvPr>
            <p:ph type="body" sz="quarter" idx="13"/>
            <p:custDataLst>
              <p:tags r:id="rId2"/>
            </p:custDataLst>
          </p:nvPr>
        </p:nvSpPr>
        <p:spPr>
          <a:xfrm>
            <a:off x="2045335" y="803275"/>
            <a:ext cx="9144000" cy="1405890"/>
          </a:xfrm>
        </p:spPr>
        <p:txBody>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02" name="标题 1"/>
          <p:cNvSpPr>
            <a:spLocks noGrp="1"/>
          </p:cNvSpPr>
          <p:nvPr>
            <p:ph type="title"/>
          </p:nvPr>
        </p:nvSpPr>
        <p:spPr/>
        <p:txBody>
          <a:bodyPr>
            <a:normAutofit fontScale="92778"/>
          </a:bodyPr>
          <a:p>
            <a:r>
              <a:rPr altLang="en-US" lang="zh-CN"/>
              <a:t>挑战一：如何平衡数字化校园建设和传统教育模式的关系</a:t>
            </a:r>
            <a:endParaRPr altLang="en-US" lang="zh-CN"/>
          </a:p>
        </p:txBody>
      </p:sp>
      <p:sp>
        <p:nvSpPr>
          <p:cNvPr id="104990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平衡数字化校园建设和传统教育模式的策略与方法</a:t>
            </a:r>
            <a:endParaRPr altLang="zh-CN" dirty="0" lang="en-US">
              <a:solidFill>
                <a:schemeClr val="dk1">
                  <a:lumMod val="80000"/>
                  <a:lumOff val="20000"/>
                </a:schemeClr>
              </a:solidFill>
              <a:latin typeface="+mn-ea"/>
              <a:sym typeface="+mn-ea"/>
            </a:endParaRPr>
          </a:p>
        </p:txBody>
      </p:sp>
      <p:sp>
        <p:nvSpPr>
          <p:cNvPr id="104991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数字化校园建设与传统教育模式的冲突与矛盾</a:t>
            </a:r>
            <a:endParaRPr altLang="en-US" dirty="0" lang="zh-CN">
              <a:solidFill>
                <a:schemeClr val="dk1">
                  <a:lumMod val="80000"/>
                  <a:lumOff val="20000"/>
                </a:schemeClr>
              </a:solidFill>
              <a:latin typeface="+mn-ea"/>
              <a:sym typeface="+mn-ea"/>
            </a:endParaRPr>
          </a:p>
        </p:txBody>
      </p:sp>
      <p:sp>
        <p:nvSpPr>
          <p:cNvPr id="104992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数字化校园建设对传统教育模式的冲击与挑战</a:t>
            </a:r>
            <a:endParaRPr altLang="en-US" dirty="0" lang="zh-CN">
              <a:solidFill>
                <a:schemeClr val="dk1">
                  <a:lumMod val="80000"/>
                  <a:lumOff val="20000"/>
                </a:schemeClr>
              </a:solidFill>
              <a:latin typeface="+mn-ea"/>
              <a:sym typeface="+mn-ea"/>
            </a:endParaRPr>
          </a:p>
        </p:txBody>
      </p:sp>
      <p:sp>
        <p:nvSpPr>
          <p:cNvPr id="104992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数字化校园建设与传统教育模式融合的案例与经验分享</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968" name="标题 1"/>
          <p:cNvSpPr>
            <a:spLocks noGrp="1"/>
          </p:cNvSpPr>
          <p:nvPr>
            <p:ph type="title"/>
          </p:nvPr>
        </p:nvSpPr>
        <p:spPr/>
        <p:txBody>
          <a:bodyPr/>
          <a:p>
            <a:r>
              <a:rPr altLang="en-US" lang="zh-CN"/>
              <a:t>挑战二：如何确保数字化校园的安全性和稳定性</a:t>
            </a:r>
            <a:endParaRPr altLang="en-US" lang="zh-CN"/>
          </a:p>
        </p:txBody>
      </p:sp>
      <p:sp>
        <p:nvSpPr>
          <p:cNvPr id="1049970" name="矩形: 圆角 1"/>
          <p:cNvSpPr/>
          <p:nvPr>
            <p:custDataLst>
              <p:tags r:id="rId1"/>
            </p:custDataLst>
          </p:nvPr>
        </p:nvSpPr>
        <p:spPr>
          <a:xfrm>
            <a:off x="838200"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972" name="Freeform 7"/>
          <p:cNvSpPr/>
          <p:nvPr>
            <p:custDataLst>
              <p:tags r:id="rId2"/>
            </p:custDataLst>
          </p:nvPr>
        </p:nvSpPr>
        <p:spPr bwMode="auto">
          <a:xfrm flipV="1">
            <a:off x="958055" y="2446816"/>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974" name="标题"/>
          <p:cNvSpPr txBox="1"/>
          <p:nvPr>
            <p:custDataLst>
              <p:tags r:id="rId3"/>
            </p:custDataLst>
          </p:nvPr>
        </p:nvSpPr>
        <p:spPr>
          <a:xfrm>
            <a:off x="958055" y="2406661"/>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976" name="正文"/>
          <p:cNvSpPr txBox="1"/>
          <p:nvPr>
            <p:custDataLst>
              <p:tags r:id="rId4"/>
            </p:custDataLst>
          </p:nvPr>
        </p:nvSpPr>
        <p:spPr>
          <a:xfrm>
            <a:off x="2334866" y="2315401"/>
            <a:ext cx="3697692" cy="1337228"/>
          </a:xfrm>
          <a:prstGeom prst="rect"/>
          <a:noFill/>
        </p:spPr>
        <p:txBody>
          <a:bodyPr anchor="ctr" anchorCtr="0" bIns="46800" lIns="90000" rIns="90000" rtlCol="0" tIns="46800" wrap="square">
            <a:normAutofit/>
          </a:bodyPr>
          <a:p>
            <a:pPr>
              <a:lnSpc>
                <a:spcPct val="150000"/>
              </a:lnSpc>
              <a:spcAft>
                <a:spcPts val="1000"/>
              </a:spcAft>
            </a:pPr>
            <a:r>
              <a:rPr altLang="en-US" dirty="0" sz="1000" lang="zh-CN" spc="150">
                <a:solidFill>
                  <a:schemeClr val="dk1">
                    <a:lumMod val="80000"/>
                    <a:lumOff val="20000"/>
                  </a:schemeClr>
                </a:solidFill>
                <a:latin typeface="+mn-ea"/>
              </a:rPr>
              <a:t>网络安全问题：数字化校园需要依靠网络进行信息传输和数据存储，因此网络安全问题成为了一个重要的挑战。需要采取有效的措施来保护网络免受攻击和数据泄露等风险。</a:t>
            </a:r>
            <a:endParaRPr altLang="en-US" dirty="0" sz="1000" lang="zh-CN" spc="150">
              <a:solidFill>
                <a:schemeClr val="dk1">
                  <a:lumMod val="80000"/>
                  <a:lumOff val="20000"/>
                </a:schemeClr>
              </a:solidFill>
              <a:latin typeface="+mn-ea"/>
            </a:endParaRPr>
          </a:p>
        </p:txBody>
      </p:sp>
      <p:sp>
        <p:nvSpPr>
          <p:cNvPr id="1049978" name="矩形: 圆角 19"/>
          <p:cNvSpPr/>
          <p:nvPr>
            <p:custDataLst>
              <p:tags r:id="rId5"/>
            </p:custDataLst>
          </p:nvPr>
        </p:nvSpPr>
        <p:spPr>
          <a:xfrm>
            <a:off x="6159274"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980" name="Freeform 7"/>
          <p:cNvSpPr/>
          <p:nvPr>
            <p:custDataLst>
              <p:tags r:id="rId6"/>
            </p:custDataLst>
          </p:nvPr>
        </p:nvSpPr>
        <p:spPr bwMode="auto">
          <a:xfrm flipV="1">
            <a:off x="6273045" y="2445599"/>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982" name="标题"/>
          <p:cNvSpPr txBox="1"/>
          <p:nvPr>
            <p:custDataLst>
              <p:tags r:id="rId7"/>
            </p:custDataLst>
          </p:nvPr>
        </p:nvSpPr>
        <p:spPr>
          <a:xfrm>
            <a:off x="6273045" y="2406053"/>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984" name="正文"/>
          <p:cNvSpPr txBox="1"/>
          <p:nvPr>
            <p:custDataLst>
              <p:tags r:id="rId8"/>
            </p:custDataLst>
          </p:nvPr>
        </p:nvSpPr>
        <p:spPr>
          <a:xfrm>
            <a:off x="7650464" y="2316618"/>
            <a:ext cx="3697692" cy="1337228"/>
          </a:xfrm>
          <a:prstGeom prst="rect"/>
          <a:noFill/>
        </p:spPr>
        <p:txBody>
          <a:bodyPr anchor="ctr" anchorCtr="0" bIns="46800" lIns="90000" rIns="90000" rtlCol="0" tIns="46800" wrap="square">
            <a:normAutofit/>
          </a:bodyPr>
          <a:p>
            <a:pPr>
              <a:lnSpc>
                <a:spcPct val="150000"/>
              </a:lnSpc>
              <a:spcAft>
                <a:spcPts val="1000"/>
              </a:spcAft>
            </a:pPr>
            <a:r>
              <a:rPr altLang="en-US" dirty="0" sz="1000" lang="zh-CN" spc="150">
                <a:solidFill>
                  <a:schemeClr val="dk1">
                    <a:lumMod val="80000"/>
                    <a:lumOff val="20000"/>
                  </a:schemeClr>
                </a:solidFill>
                <a:latin typeface="+mn-ea"/>
              </a:rPr>
              <a:t>系统稳定性问题：数字化校园需要稳定可靠的系统来支持日常运营，一旦系统出现故障或崩溃，将会对学生的学习和生活造成严重影响。因此，需要采取措施来确保系统的稳定性和可靠性。</a:t>
            </a:r>
            <a:endParaRPr altLang="en-US" dirty="0" sz="1000" lang="zh-CN" spc="150">
              <a:solidFill>
                <a:schemeClr val="dk1">
                  <a:lumMod val="80000"/>
                  <a:lumOff val="20000"/>
                </a:schemeClr>
              </a:solidFill>
              <a:latin typeface="+mn-ea"/>
            </a:endParaRPr>
          </a:p>
        </p:txBody>
      </p:sp>
      <p:sp>
        <p:nvSpPr>
          <p:cNvPr id="1049986" name="矩形: 圆角 28"/>
          <p:cNvSpPr/>
          <p:nvPr>
            <p:custDataLst>
              <p:tags r:id="rId9"/>
            </p:custDataLst>
          </p:nvPr>
        </p:nvSpPr>
        <p:spPr>
          <a:xfrm>
            <a:off x="838200"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988" name="Freeform 7"/>
          <p:cNvSpPr/>
          <p:nvPr>
            <p:custDataLst>
              <p:tags r:id="rId10"/>
            </p:custDataLst>
          </p:nvPr>
        </p:nvSpPr>
        <p:spPr bwMode="auto">
          <a:xfrm flipV="1">
            <a:off x="958055" y="4021357"/>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990" name="标题"/>
          <p:cNvSpPr txBox="1"/>
          <p:nvPr>
            <p:custDataLst>
              <p:tags r:id="rId11"/>
            </p:custDataLst>
          </p:nvPr>
        </p:nvSpPr>
        <p:spPr>
          <a:xfrm>
            <a:off x="958055" y="3981202"/>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992" name="正文"/>
          <p:cNvSpPr txBox="1"/>
          <p:nvPr>
            <p:custDataLst>
              <p:tags r:id="rId12"/>
            </p:custDataLst>
          </p:nvPr>
        </p:nvSpPr>
        <p:spPr>
          <a:xfrm>
            <a:off x="2334866" y="3889942"/>
            <a:ext cx="3697692" cy="1337228"/>
          </a:xfrm>
          <a:prstGeom prst="rect"/>
          <a:noFill/>
        </p:spPr>
        <p:txBody>
          <a:bodyPr anchor="ctr" anchorCtr="0" bIns="46800" lIns="90000" rIns="90000" rtlCol="0" tIns="46800" wrap="square">
            <a:normAutofit/>
          </a:bodyPr>
          <a:p>
            <a:pPr>
              <a:lnSpc>
                <a:spcPct val="150000"/>
              </a:lnSpc>
              <a:spcAft>
                <a:spcPts val="1000"/>
              </a:spcAft>
            </a:pPr>
            <a:r>
              <a:rPr altLang="en-US" dirty="0" sz="1000" lang="zh-CN" spc="150">
                <a:solidFill>
                  <a:schemeClr val="dk1">
                    <a:lumMod val="80000"/>
                    <a:lumOff val="20000"/>
                  </a:schemeClr>
                </a:solidFill>
                <a:latin typeface="+mn-ea"/>
              </a:rPr>
              <a:t>隐私保护问题：数字化校园涉及到大量的个人信息和隐私数据，如何确保这些数据的安全和隐私保护是一个重要的挑战。需要采取有效的措施来保护学生的隐私数据不被泄露或滥用。</a:t>
            </a:r>
            <a:endParaRPr altLang="en-US" dirty="0" sz="1000" lang="zh-CN" spc="150">
              <a:solidFill>
                <a:schemeClr val="dk1">
                  <a:lumMod val="80000"/>
                  <a:lumOff val="20000"/>
                </a:schemeClr>
              </a:solidFill>
              <a:latin typeface="+mn-ea"/>
            </a:endParaRPr>
          </a:p>
        </p:txBody>
      </p:sp>
      <p:sp>
        <p:nvSpPr>
          <p:cNvPr id="1049994" name="矩形: 圆角 24"/>
          <p:cNvSpPr/>
          <p:nvPr>
            <p:custDataLst>
              <p:tags r:id="rId13"/>
            </p:custDataLst>
          </p:nvPr>
        </p:nvSpPr>
        <p:spPr>
          <a:xfrm>
            <a:off x="6159274"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996" name="Freeform 7"/>
          <p:cNvSpPr/>
          <p:nvPr>
            <p:custDataLst>
              <p:tags r:id="rId14"/>
            </p:custDataLst>
          </p:nvPr>
        </p:nvSpPr>
        <p:spPr bwMode="auto">
          <a:xfrm flipV="1">
            <a:off x="6273045" y="4020140"/>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998" name="标题"/>
          <p:cNvSpPr txBox="1"/>
          <p:nvPr>
            <p:custDataLst>
              <p:tags r:id="rId15"/>
            </p:custDataLst>
          </p:nvPr>
        </p:nvSpPr>
        <p:spPr>
          <a:xfrm>
            <a:off x="6273045" y="3979986"/>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000" name="正文"/>
          <p:cNvSpPr txBox="1"/>
          <p:nvPr>
            <p:custDataLst>
              <p:tags r:id="rId16"/>
            </p:custDataLst>
          </p:nvPr>
        </p:nvSpPr>
        <p:spPr>
          <a:xfrm>
            <a:off x="7650464" y="3890551"/>
            <a:ext cx="3697692" cy="1337228"/>
          </a:xfrm>
          <a:prstGeom prst="rect"/>
          <a:noFill/>
        </p:spPr>
        <p:txBody>
          <a:bodyPr anchor="ctr" anchorCtr="0" bIns="46800" lIns="90000" rIns="90000" rtlCol="0" tIns="46800" wrap="square">
            <a:normAutofit fontScale="77143"/>
          </a:bodyPr>
          <a:p>
            <a:pPr>
              <a:lnSpc>
                <a:spcPct val="150000"/>
              </a:lnSpc>
              <a:spcAft>
                <a:spcPts val="1000"/>
              </a:spcAft>
            </a:pPr>
            <a:r>
              <a:rPr altLang="en-US" dirty="0" sz="1400" lang="zh-CN" spc="150">
                <a:solidFill>
                  <a:schemeClr val="dk1">
                    <a:lumMod val="80000"/>
                    <a:lumOff val="20000"/>
                  </a:schemeClr>
                </a:solidFill>
                <a:latin typeface="+mn-ea"/>
              </a:rPr>
              <a:t>应对策略：为了确保数字化校园的安全性和稳定性，可以采取一系列应对策略，如加强网络安全防护、建立完善的数据备份和恢复机制、加强隐私保护措施等。同时，也需要加强对数字化校园的监管和管理，确保数字化校园的运营符合相关法规和规定。</a:t>
            </a:r>
            <a:endParaRPr altLang="en-US" dirty="0" sz="1400" lang="zh-CN" spc="150">
              <a:solidFill>
                <a:schemeClr val="dk1">
                  <a:lumMod val="80000"/>
                  <a:lumOff val="20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34" name="标题 1"/>
          <p:cNvSpPr>
            <a:spLocks noGrp="1"/>
          </p:cNvSpPr>
          <p:nvPr>
            <p:ph type="title"/>
          </p:nvPr>
        </p:nvSpPr>
        <p:spPr/>
        <p:txBody>
          <a:bodyPr/>
          <a:p>
            <a:r>
              <a:rPr altLang="en-US" lang="zh-CN"/>
              <a:t>挑战三：如何提高教师的数字化素养和创新能力</a:t>
            </a:r>
            <a:endParaRPr altLang="en-US" lang="zh-CN"/>
          </a:p>
        </p:txBody>
      </p:sp>
      <p:sp>
        <p:nvSpPr>
          <p:cNvPr id="105003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3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4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数字化素养的定义和重要性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4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4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教师数字化素养的现状和问题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4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5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5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提高教师数字化素养的途径和方法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5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5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5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创新能力培养与数字化素养的结合点</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092" name="标题 1"/>
          <p:cNvSpPr>
            <a:spLocks noGrp="1"/>
          </p:cNvSpPr>
          <p:nvPr>
            <p:ph type="title"/>
          </p:nvPr>
        </p:nvSpPr>
        <p:spPr/>
        <p:txBody>
          <a:bodyPr>
            <a:normAutofit fontScale="90000"/>
          </a:bodyPr>
          <a:p>
            <a:r>
              <a:rPr altLang="en-US" lang="zh-CN"/>
              <a:t>对策一：加强数字化校园建设的规划和设计，确保与传统教育模式的融合</a:t>
            </a:r>
            <a:endParaRPr altLang="en-US" lang="zh-CN"/>
          </a:p>
        </p:txBody>
      </p:sp>
      <p:sp>
        <p:nvSpPr>
          <p:cNvPr id="105009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9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制定数字化校园建设的整体规划，明确建设目标和实施步骤</a:t>
            </a:r>
            <a:endParaRPr altLang="en-US" dirty="0" sz="2000" lang="zh-CN" spc="150">
              <a:solidFill>
                <a:schemeClr val="tx1">
                  <a:lumMod val="75000"/>
                  <a:lumOff val="25000"/>
                </a:schemeClr>
              </a:solidFill>
              <a:latin typeface="+mn-ea"/>
              <a:sym typeface="+mn-ea"/>
            </a:endParaRPr>
          </a:p>
        </p:txBody>
      </p:sp>
      <p:sp>
        <p:nvSpPr>
          <p:cNvPr id="105009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0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0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加强数字化校园基础设施建设，提高网络覆盖率和设备性能</a:t>
            </a:r>
            <a:endParaRPr altLang="en-US" dirty="0" sz="2000" lang="zh-CN" spc="150">
              <a:solidFill>
                <a:schemeClr val="tx1">
                  <a:lumMod val="75000"/>
                  <a:lumOff val="25000"/>
                </a:schemeClr>
              </a:solidFill>
              <a:latin typeface="+mn-ea"/>
              <a:sym typeface="+mn-ea"/>
            </a:endParaRPr>
          </a:p>
        </p:txBody>
      </p:sp>
      <p:sp>
        <p:nvSpPr>
          <p:cNvPr id="105010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0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0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优化数字化校园应用系统，提高教学、科研和管理效率</a:t>
            </a:r>
            <a:endParaRPr altLang="en-US" dirty="0" sz="2000" lang="zh-CN" spc="150">
              <a:solidFill>
                <a:schemeClr val="tx1">
                  <a:lumMod val="75000"/>
                  <a:lumOff val="25000"/>
                </a:schemeClr>
              </a:solidFill>
              <a:latin typeface="+mn-ea"/>
              <a:sym typeface="+mn-ea"/>
            </a:endParaRPr>
          </a:p>
        </p:txBody>
      </p:sp>
      <p:sp>
        <p:nvSpPr>
          <p:cNvPr id="105011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1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1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确保数字化校园与传统教育模式的融合，促进教育资源的共享和优化配置</a:t>
            </a:r>
            <a:endParaRPr altLang="en-US" dirty="0" sz="2000" lang="zh-CN" spc="150">
              <a:solidFill>
                <a:schemeClr val="tx1">
                  <a:lumMod val="75000"/>
                  <a:lumOff val="25000"/>
                </a:schemeClr>
              </a:solidFill>
              <a:latin typeface="+mn-ea"/>
              <a:sym typeface="+mn-ea"/>
            </a:endParaRPr>
          </a:p>
        </p:txBody>
      </p:sp>
      <p:sp>
        <p:nvSpPr>
          <p:cNvPr id="105011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50" name="标题 1"/>
          <p:cNvSpPr>
            <a:spLocks noGrp="1"/>
          </p:cNvSpPr>
          <p:nvPr>
            <p:ph type="title"/>
          </p:nvPr>
        </p:nvSpPr>
        <p:spPr/>
        <p:txBody>
          <a:bodyPr>
            <a:normAutofit fontScale="90000"/>
          </a:bodyPr>
          <a:p>
            <a:r>
              <a:rPr altLang="en-US" lang="zh-CN"/>
              <a:t>对策二：加强数字化校园的安全管理和技术保障，确保稳定运行</a:t>
            </a:r>
            <a:endParaRPr altLang="en-US" lang="zh-CN"/>
          </a:p>
        </p:txBody>
      </p:sp>
      <p:sp>
        <p:nvSpPr>
          <p:cNvPr id="105015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5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6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6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6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定期进行安全检查：对数字化校园网络进行定期的安全检查，及时发现并解决潜在的安全隐患。</a:t>
            </a:r>
            <a:endParaRPr altLang="en-US" dirty="0" sz="2400" lang="zh-CN">
              <a:latin typeface="+mn-ea"/>
              <a:ea typeface="+mn-ea"/>
            </a:endParaRPr>
          </a:p>
        </p:txBody>
      </p:sp>
      <p:sp>
        <p:nvSpPr>
          <p:cNvPr id="105017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加强用户教育和培训：提高师生员工的安全意识，加强用户对数字化校园网络的使用规范和安全防范措施的培训。</a:t>
            </a:r>
            <a:endParaRPr altLang="en-US" dirty="0" sz="2400" lang="zh-CN">
              <a:latin typeface="+mn-ea"/>
              <a:ea typeface="+mn-ea"/>
            </a:endParaRPr>
          </a:p>
        </p:txBody>
      </p:sp>
      <p:sp>
        <p:nvSpPr>
          <p:cNvPr id="105017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建立完善的安全管理制度：制定数字化校园安全管理规定，明确各部门职责，确保安全管理工作有章可循。</a:t>
            </a:r>
            <a:endParaRPr altLang="en-US" dirty="0" sz="2400" lang="zh-CN">
              <a:latin typeface="+mn-ea"/>
              <a:ea typeface="+mn-ea"/>
            </a:endParaRPr>
          </a:p>
        </p:txBody>
      </p:sp>
      <p:sp>
        <p:nvSpPr>
          <p:cNvPr id="105017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加强技术保障：采用先进的安全技术手段，如防火墙、入侵检测系统等，确保数字化校园网络的安全稳定运行。</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08" name="标题 1"/>
          <p:cNvSpPr>
            <a:spLocks noGrp="1"/>
          </p:cNvSpPr>
          <p:nvPr>
            <p:ph type="title"/>
          </p:nvPr>
        </p:nvSpPr>
        <p:spPr/>
        <p:txBody>
          <a:bodyPr>
            <a:normAutofit fontScale="90000"/>
          </a:bodyPr>
          <a:p>
            <a:r>
              <a:rPr altLang="en-US" lang="zh-CN"/>
              <a:t>对策三：加强教师的数字化素养和创新能力培训，提高教师的数字化素养和创新能力水平</a:t>
            </a:r>
            <a:endParaRPr altLang="en-US" lang="zh-CN"/>
          </a:p>
        </p:txBody>
      </p:sp>
      <p:sp>
        <p:nvSpPr>
          <p:cNvPr id="105021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培训内容：数字化技术应用、创新能力培养方法等</a:t>
            </a:r>
            <a:endParaRPr altLang="en-US" dirty="0" sz="1200" lang="zh-CN" spc="150">
              <a:solidFill>
                <a:schemeClr val="tx1">
                  <a:lumMod val="65000"/>
                  <a:lumOff val="35000"/>
                </a:schemeClr>
              </a:solidFill>
              <a:latin typeface="+mn-ea"/>
              <a:sym typeface="+mn-ea"/>
            </a:endParaRPr>
          </a:p>
        </p:txBody>
      </p:sp>
      <p:sp>
        <p:nvSpPr>
          <p:cNvPr id="105021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培训方式：线上培训、线下实践、定期考核等</a:t>
            </a:r>
            <a:endParaRPr altLang="en-US" dirty="0" sz="1200" lang="zh-CN" spc="150">
              <a:solidFill>
                <a:schemeClr val="tx1">
                  <a:lumMod val="65000"/>
                  <a:lumOff val="35000"/>
                </a:schemeClr>
              </a:solidFill>
              <a:latin typeface="+mn-ea"/>
              <a:sym typeface="+mn-ea"/>
            </a:endParaRPr>
          </a:p>
        </p:txBody>
      </p:sp>
      <p:sp>
        <p:nvSpPr>
          <p:cNvPr id="105021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培训目标：提高教师的数字化素养和创新能力水平，更好地指导学生进行创新实践</a:t>
            </a:r>
            <a:endParaRPr altLang="en-US" dirty="0" sz="1200" lang="zh-CN" spc="150">
              <a:solidFill>
                <a:schemeClr val="tx1">
                  <a:lumMod val="65000"/>
                  <a:lumOff val="35000"/>
                </a:schemeClr>
              </a:solidFill>
              <a:latin typeface="+mn-ea"/>
              <a:sym typeface="+mn-ea"/>
            </a:endParaRPr>
          </a:p>
        </p:txBody>
      </p:sp>
      <p:sp>
        <p:nvSpPr>
          <p:cNvPr id="105021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培训效果评估：通过学生评价、同行评价等方式对培训效果进行评估，不断改进和完善培训内容和方法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250" name="标题"/>
          <p:cNvSpPr>
            <a:spLocks noGrp="1"/>
          </p:cNvSpPr>
          <p:nvPr>
            <p:ph type="ctrTitle"/>
            <p:custDataLst>
              <p:tags r:id="rId1"/>
            </p:custDataLst>
          </p:nvPr>
        </p:nvSpPr>
        <p:spPr>
          <a:xfrm>
            <a:off x="838200" y="1216451"/>
            <a:ext cx="10515000" cy="1800000"/>
          </a:xfrm>
        </p:spPr>
        <p:txBody>
          <a:bodyPr/>
          <a:p>
            <a:r>
              <a:rPr altLang="en-US" lang="zh-CN"/>
              <a:t>感谢观看</a:t>
            </a:r>
            <a:endParaRPr altLang="en-US" lang="zh-CN"/>
          </a:p>
        </p:txBody>
      </p:sp>
      <p:sp>
        <p:nvSpPr>
          <p:cNvPr id="1050252" name="署名"/>
          <p:cNvSpPr>
            <a:spLocks noGrp="1"/>
          </p:cNvSpPr>
          <p:nvPr>
            <p:ph type="body" sz="quarter" idx="17"/>
            <p:custDataLst>
              <p:tags r:id="rId2"/>
            </p:custDataLst>
          </p:nvPr>
        </p:nvSpPr>
        <p:spPr>
          <a:xfrm>
            <a:off x="838165" y="3380249"/>
            <a:ext cx="10514400" cy="898647"/>
          </a:xfrm>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4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2"/>
  <p:tag name="KSO_WM_TEMPLATE_THUMBS_INDEX" val="1、9"/>
</p:tagLst>
</file>

<file path=ppt/tags/tag5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2_1*a*1"/>
  <p:tag name="KSO_WM_TEMPLATE_CATEGORY" val="custom"/>
  <p:tag name="KSO_WM_TEMPLATE_INDEX" val="20231212"/>
  <p:tag name="KSO_WM_UNIT_LAYERLEVEL" val="1"/>
  <p:tag name="KSO_WM_TAG_VERSION" val="1.0"/>
  <p:tag name="KSO_WM_BEAUTIFY_FLAG" val="#wm#"/>
  <p:tag name="KSO_WM_UNIT_PRESET_TEXT" val="单击添加文档标题"/>
</p:tagLst>
</file>

<file path=ppt/tags/tag6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2_1*b*1"/>
  <p:tag name="KSO_WM_TEMPLATE_CATEGORY" val="custom"/>
  <p:tag name="KSO_WM_TEMPLATE_INDEX" val="20231212"/>
  <p:tag name="KSO_WM_UNIT_LAYERLEVEL" val="1"/>
  <p:tag name="KSO_WM_TAG_VERSION" val="1.0"/>
  <p:tag name="KSO_WM_BEAUTIFY_FLAG" val="#wm#"/>
  <p:tag name="KSO_WM_UNIT_PRESET_TEXT" val="单击此处添加副标题"/>
</p:tagLst>
</file>

<file path=ppt/tags/tag61.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12_1*f*4"/>
  <p:tag name="KSO_WM_TEMPLATE_CATEGORY" val="custom"/>
  <p:tag name="KSO_WM_TEMPLATE_INDEX" val="20231212"/>
  <p:tag name="KSO_WM_UNIT_LAYERLEVEL" val="1"/>
  <p:tag name="KSO_WM_TAG_VERSION" val="1.0"/>
  <p:tag name="KSO_WM_BEAUTIFY_FLAG" val="#wm#"/>
  <p:tag name="KSO_WM_UNIT_PRESET_TEXT" val="汇报人：WPS"/>
</p:tagLst>
</file>

<file path=ppt/tags/tag62.xml><?xml version="1.0" encoding="utf-8"?>
<p:tagLst xmlns:p="http://schemas.openxmlformats.org/presentationml/2006/main">
  <p:tag name="KSO_WM_SLIDE_ID" val="custom2023121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2"/>
  <p:tag name="KSO_WM_SLIDE_LAYOUT" val="a_b_f"/>
  <p:tag name="KSO_WM_SLIDE_LAYOUT_CNT" val="1_1_1"/>
  <p:tag name="KSO_WM_SLIDE_TYPE" val="title"/>
  <p:tag name="KSO_WM_SLIDE_SUBTYPE" val="pureTxt"/>
  <p:tag name="KSO_WM_TEMPLATE_THUMBS_INDEX" val="1、9"/>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6*a*1"/>
  <p:tag name="KSO_WM_TEMPLATE_CATEGORY" val="custom"/>
  <p:tag name="KSO_WM_TEMPLATE_INDEX" val="2023121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2_6*l_h_i*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2_6*l_h_a*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31212_6*l_h_i*1_1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2_6*l_h_i*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2_6*l_h_a*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31212_6*l_h_i*1_2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2_6*l_h_i*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2_6*l_h_a*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31212_6*l_h_i*1_3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2_6*l_h_i*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2_6*l_h_a*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31212_6*l_h_i*1_4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2_6*l_h_i*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2_6*l_h_a*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1212_6*l_h_i*1_5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2_6*l_h_i*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2_6*l_h_a*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custom20231212_6*l_h_i*1_6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SLIDE_ID" val="custom2023121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2"/>
  <p:tag name="KSO_WM_SLIDE_LAYOUT" val="a_l"/>
  <p:tag name="KSO_WM_SLIDE_LAYOUT_CNT" val="1_1"/>
  <p:tag name="KSO_WM_SLIDE_TYPE" val="contents"/>
  <p:tag name="KSO_WM_SLIDE_SUBTYPE" val="diag"/>
  <p:tag name="KSO_WM_DIAGRAM_GROUP_CODE" val="l1-1"/>
  <p:tag name="KSO_WM_SLIDE_DIAGTYPE" val="l"/>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8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5*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5*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5*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5*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5*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5*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5*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5*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5*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5*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5*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5*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5*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5*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5*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20_5*l_h_i*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10,&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20_5*l_h_i*1_6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10,&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20_5*l_h_f*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44.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8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86.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5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54.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17_3*l_h_i*1_2_1"/>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2,&quot;rgb&quot;:&quot;#00993f&quot;,&quot;transparency&quot;:1},&quot;type&quot;:1},&quot;glow&quot;:{&quot;colorType&quot;:0},&quot;line&quot;:{&quot;solidLine&quot;:{&quot;brightness&quot;:-0.25,&quot;colorType&quot;:1,&quot;foreColorIndex&quot;:14,&quot;transparency&quot;:0.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017_3*l_h_i*1_1_2"/>
  <p:tag name="KSO_WM_TEMPLATE_CATEGORY" val="diagram"/>
  <p:tag name="KSO_WM_TEMPLATE_INDEX" val="20231017"/>
  <p:tag name="KSO_WM_UNIT_LAYERLEVEL" val="1_1_1"/>
  <p:tag name="KSO_WM_TAG_VERSION" val="3.0"/>
  <p:tag name="KSO_WM_BEAUTIFY_FLAG" val="#wm#"/>
  <p:tag name="KSO_WM_UNIT_FILL_FORE_SCHEMECOLOR_INDEX" val="5"/>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20231017_3*l_h_i*1_1_1"/>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017_3*l_h_a*1_1_1"/>
  <p:tag name="KSO_WM_TEMPLATE_CATEGORY" val="diagram"/>
  <p:tag name="KSO_WM_TEMPLATE_INDEX" val="20231017"/>
  <p:tag name="KSO_WM_UNIT_LAYERLEVEL" val="1_1_1"/>
  <p:tag name="KSO_WM_TAG_VERSION" val="3.0"/>
  <p:tag name="KSO_WM_BEAUTIFY_FLAG" val="#wm#"/>
  <p:tag name="KSO_WM_UNIT_VALUE" val="25"/>
  <p:tag name="KSO_WM_UNIT_PRESET_TEXT" val="单击添加标题"/>
  <p:tag name="KSO_WM_UNIT_TEXT_FILL_FORE_SCHEMECOLOR_INDEX" val="5"/>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017_3*l_h_f*1_1_1"/>
  <p:tag name="KSO_WM_TEMPLATE_CATEGORY" val="diagram"/>
  <p:tag name="KSO_WM_TEMPLATE_INDEX" val="20231017"/>
  <p:tag name="KSO_WM_UNIT_LAYERLEVEL" val="1_1_1"/>
  <p:tag name="KSO_WM_TAG_VERSION" val="3.0"/>
  <p:tag name="KSO_WM_BEAUTIFY_FLAG" val="#wm#"/>
  <p:tag name="KSO_WM_UNIT_VALUE" val="111"/>
  <p:tag name="KSO_WM_UNIT_PRESET_TEXT" val="单击此处添加文本具体内容，简明扼要地阐述您的观点。根据需要可酌情增减文字，以便观者准确地理解您传达的思想"/>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017_3*l_h_i*1_2_3"/>
  <p:tag name="KSO_WM_TEMPLATE_CATEGORY" val="diagram"/>
  <p:tag name="KSO_WM_TEMPLATE_INDEX" val="20231017"/>
  <p:tag name="KSO_WM_UNIT_LAYERLEVEL" val="1_1_1"/>
  <p:tag name="KSO_WM_TAG_VERSION" val="3.0"/>
  <p:tag name="KSO_WM_BEAUTIFY_FLAG" val="#wm#"/>
  <p:tag name="KSO_WM_UNIT_FILL_FORE_SCHEMECOLOR_INDEX" val="6"/>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2"/>
  <p:tag name="KSO_WM_UNIT_ID" val="diagram20231017_3*l_h_i*1_2_2"/>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017_3*l_h_a*1_2_1"/>
  <p:tag name="KSO_WM_TEMPLATE_CATEGORY" val="diagram"/>
  <p:tag name="KSO_WM_TEMPLATE_INDEX" val="20231017"/>
  <p:tag name="KSO_WM_UNIT_LAYERLEVEL" val="1_1_1"/>
  <p:tag name="KSO_WM_TAG_VERSION" val="3.0"/>
  <p:tag name="KSO_WM_BEAUTIFY_FLAG" val="#wm#"/>
  <p:tag name="KSO_WM_UNIT_PRESET_TEXT" val="单击添加标题"/>
  <p:tag name="KSO_WM_UNIT_TEXT_FILL_FORE_SCHEMECOLOR_INDEX" val="6"/>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017_3*l_h_f*1_2_1"/>
  <p:tag name="KSO_WM_TEMPLATE_CATEGORY" val="diagram"/>
  <p:tag name="KSO_WM_TEMPLATE_INDEX" val="20231017"/>
  <p:tag name="KSO_WM_UNIT_LAYERLEVEL" val="1_1_1"/>
  <p:tag name="KSO_WM_TAG_VERSION" val="3.0"/>
  <p:tag name="KSO_WM_BEAUTIFY_FLAG" val="#wm#"/>
  <p:tag name="KSO_WM_UNIT_PRESET_TEXT" val="单击此处添加文本具体内容，简明扼要地阐述您的观点。根据需要可酌情增减文字，以便观者准确地理解您传达的思想"/>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017_3*l_h_i*1_3_3"/>
  <p:tag name="KSO_WM_TEMPLATE_CATEGORY" val="diagram"/>
  <p:tag name="KSO_WM_TEMPLATE_INDEX" val="20231017"/>
  <p:tag name="KSO_WM_UNIT_LAYERLEVEL" val="1_1_1"/>
  <p:tag name="KSO_WM_TAG_VERSION" val="3.0"/>
  <p:tag name="KSO_WM_BEAUTIFY_FLAG" val="#wm#"/>
  <p:tag name="KSO_WM_UNIT_FILL_FORE_SCHEMECOLOR_INDEX" val="7"/>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2"/>
  <p:tag name="KSO_WM_UNIT_ID" val="diagram20231017_3*l_h_i*1_3_2"/>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017_3*l_h_a*1_3_1"/>
  <p:tag name="KSO_WM_TEMPLATE_CATEGORY" val="diagram"/>
  <p:tag name="KSO_WM_TEMPLATE_INDEX" val="20231017"/>
  <p:tag name="KSO_WM_UNIT_LAYERLEVEL" val="1_1_1"/>
  <p:tag name="KSO_WM_TAG_VERSION" val="3.0"/>
  <p:tag name="KSO_WM_BEAUTIFY_FLAG" val="#wm#"/>
  <p:tag name="KSO_WM_UNIT_PRESET_TEXT" val="单击添加标题"/>
  <p:tag name="KSO_WM_UNIT_TEXT_FILL_FORE_SCHEMECOLOR_INDEX" val="7"/>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017_3*l_h_f*1_3_1"/>
  <p:tag name="KSO_WM_TEMPLATE_CATEGORY" val="diagram"/>
  <p:tag name="KSO_WM_TEMPLATE_INDEX" val="20231017"/>
  <p:tag name="KSO_WM_UNIT_LAYERLEVEL" val="1_1_1"/>
  <p:tag name="KSO_WM_TAG_VERSION" val="3.0"/>
  <p:tag name="KSO_WM_BEAUTIFY_FLAG" val="#wm#"/>
  <p:tag name="KSO_WM_UNIT_PRESET_TEXT" val="单击此处添加文本具体内容，简明扼要地阐述您的观点。根据需要可酌情增减文字，以便观者准确地理解您传达的思想"/>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017_3*l_h_i*1_4_3"/>
  <p:tag name="KSO_WM_TEMPLATE_CATEGORY" val="diagram"/>
  <p:tag name="KSO_WM_TEMPLATE_INDEX" val="20231017"/>
  <p:tag name="KSO_WM_UNIT_LAYERLEVEL" val="1_1_1"/>
  <p:tag name="KSO_WM_TAG_VERSION" val="3.0"/>
  <p:tag name="KSO_WM_BEAUTIFY_FLAG" val="#wm#"/>
  <p:tag name="KSO_WM_UNIT_FILL_FORE_SCHEMECOLOR_INDEX" val="8"/>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2"/>
  <p:tag name="KSO_WM_UNIT_ID" val="diagram20231017_3*l_h_i*1_4_2"/>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017_3*l_h_a*1_4_1"/>
  <p:tag name="KSO_WM_TEMPLATE_CATEGORY" val="diagram"/>
  <p:tag name="KSO_WM_TEMPLATE_INDEX" val="20231017"/>
  <p:tag name="KSO_WM_UNIT_LAYERLEVEL" val="1_1_1"/>
  <p:tag name="KSO_WM_TAG_VERSION" val="3.0"/>
  <p:tag name="KSO_WM_BEAUTIFY_FLAG" val="#wm#"/>
  <p:tag name="KSO_WM_UNIT_PRESET_TEXT" val="单击添加标题"/>
  <p:tag name="KSO_WM_UNIT_TEXT_FILL_FORE_SCHEMECOLOR_INDEX" val="8"/>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017_3*l_h_f*1_4_1"/>
  <p:tag name="KSO_WM_TEMPLATE_CATEGORY" val="diagram"/>
  <p:tag name="KSO_WM_TEMPLATE_INDEX" val="20231017"/>
  <p:tag name="KSO_WM_UNIT_LAYERLEVEL" val="1_1_1"/>
  <p:tag name="KSO_WM_TAG_VERSION" val="3.0"/>
  <p:tag name="KSO_WM_BEAUTIFY_FLAG" val="#wm#"/>
  <p:tag name="KSO_WM_UNIT_PRESET_TEXT" val="单击此处添加文本具体内容，简明扼要地阐述您的观点。根据需要可酌情增减文字，以便观者准确地理解您传达的思想"/>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017_3*l_h_i*1_3_1"/>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2,&quot;rgb&quot;:&quot;#00993f&quot;,&quot;transparency&quot;:1},&quot;type&quot;:1},&quot;glow&quot;:{&quot;colorType&quot;:0},&quot;line&quot;:{&quot;solidLine&quot;:{&quot;brightness&quot;:-0.25,&quot;colorType&quot;:1,&quot;foreColorIndex&quot;:14,&quot;transparency&quot;:0.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017_3*l_h_i*1_4_1"/>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2,&quot;rgb&quot;:&quot;#00993f&quot;,&quot;transparency&quot;:1},&quot;type&quot;:1},&quot;glow&quot;:{&quot;colorType&quot;:0},&quot;line&quot;:{&quot;solidLine&quot;:{&quot;brightness&quot;:-0.25,&quot;colorType&quot;:1,&quot;foreColorIndex&quot;:14,&quot;transparency&quot;:0.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9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96.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f*4"/>
  <p:tag name="KSO_WM_TEMPLATE_CATEGORY" val="custom"/>
  <p:tag name="KSO_WM_TEMPLATE_INDEX" val="20231212"/>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71.xml><?xml version="1.0" encoding="utf-8"?>
<p:tagLst xmlns:p="http://schemas.openxmlformats.org/presentationml/2006/main">
  <p:tag name="KSO_WM_SLIDE_ID" val="custom2023121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2"/>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60">
      <a:dk1>
        <a:srgbClr val="000000"/>
      </a:dk1>
      <a:lt1>
        <a:srgbClr val="FFFFFF"/>
      </a:lt1>
      <a:dk2>
        <a:srgbClr val="001548"/>
      </a:dk2>
      <a:lt2>
        <a:srgbClr val="F5F7FF"/>
      </a:lt2>
      <a:accent1>
        <a:srgbClr val="00A7FF"/>
      </a:accent1>
      <a:accent2>
        <a:srgbClr val="3386ED"/>
      </a:accent2>
      <a:accent3>
        <a:srgbClr val="33F0FF"/>
      </a:accent3>
      <a:accent4>
        <a:srgbClr val="FA406C"/>
      </a:accent4>
      <a:accent5>
        <a:srgbClr val="C933FE"/>
      </a:accent5>
      <a:accent6>
        <a:srgbClr val="FF00A7"/>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12700">
          <a:solidFill>
            <a:schemeClr val="tx1">
              <a:alpha val="70000"/>
            </a:schemeClr>
          </a:solidFill>
          <a:prstDash val="solid"/>
        </a:ln>
      </a:spPr>
      <a:bodyPr/>
      <a:lst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2023-12-16T03:56:01Z</dcterms:created>
  <dcterms:modified xsi:type="dcterms:W3CDTF">2023-12-16T03:56:01Z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88378bb73eb84b9f8e4712f8782e5d69_21</vt:lpwstr>
  </property>
</Properties>
</file>