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060" r:id="rId1"/>
    <p:sldMasterId id="2147488097" r:id="rId2"/>
  </p:sldMasterIdLst>
  <p:notesMasterIdLst>
    <p:notesMasterId r:id="rId3"/>
  </p:notesMasterIdLst>
  <p:sldIdLst>
    <p:sldId id="2303" r:id="rId4"/>
    <p:sldId id="2306" r:id="rId5"/>
    <p:sldId id="2309" r:id="rId6"/>
    <p:sldId id="2312" r:id="rId7"/>
    <p:sldId id="2315" r:id="rId8"/>
    <p:sldId id="2318" r:id="rId9"/>
    <p:sldId id="2321" r:id="rId10"/>
    <p:sldId id="2324" r:id="rId11"/>
    <p:sldId id="2327" r:id="rId12"/>
    <p:sldId id="2330" r:id="rId13"/>
    <p:sldId id="2333" r:id="rId14"/>
    <p:sldId id="2336" r:id="rId15"/>
    <p:sldId id="2339" r:id="rId16"/>
    <p:sldId id="2342" r:id="rId17"/>
    <p:sldId id="2345" r:id="rId18"/>
    <p:sldId id="2348" r:id="rId19"/>
    <p:sldId id="2351" r:id="rId20"/>
    <p:sldId id="2354" r:id="rId21"/>
    <p:sldId id="2357" r:id="rId22"/>
    <p:sldId id="2360" r:id="rId23"/>
    <p:sldId id="2363" r:id="rId24"/>
    <p:sldId id="2366" r:id="rId25"/>
    <p:sldId id="2369" r:id="rId26"/>
    <p:sldId id="2372" r:id="rId27"/>
    <p:sldId id="2375" r:id="rId28"/>
    <p:sldId id="2378" r:id="rId29"/>
    <p:sldId id="2381" r:id="rId30"/>
    <p:sldId id="2384" r:id="rId31"/>
    <p:sldId id="2387" r:id="rId32"/>
    <p:sldId id="2390" r:id="rId33"/>
    <p:sldId id="2393" r:id="rId34"/>
    <p:sldId id="2396" r:id="rId35"/>
    <p:sldId id="2399"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061" r:id="rId1"/>
    <p:sldLayoutId id="2147488062" r:id="rId2"/>
    <p:sldLayoutId id="2147488063" r:id="rId3"/>
    <p:sldLayoutId id="2147488064" r:id="rId4"/>
    <p:sldLayoutId id="2147488065" r:id="rId5"/>
    <p:sldLayoutId id="2147488066" r:id="rId6"/>
    <p:sldLayoutId id="2147488067" r:id="rId7"/>
    <p:sldLayoutId id="2147488068" r:id="rId8"/>
    <p:sldLayoutId id="2147488069" r:id="rId9"/>
    <p:sldLayoutId id="2147488070" r:id="rId10"/>
    <p:sldLayoutId id="21474880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tags" Target="../tags/tag209.xml"/><Relationship Id="rId18" Type="http://schemas.openxmlformats.org/officeDocument/2006/relationships/tags" Target="../tags/tag210.xml"/><Relationship Id="rId19" Type="http://schemas.openxmlformats.org/officeDocument/2006/relationships/tags" Target="../tags/tag211.xml"/><Relationship Id="rId20" Type="http://schemas.openxmlformats.org/officeDocument/2006/relationships/tags" Target="../tags/tag212.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tags" Target="../tags/tag331.xml"/><Relationship Id="rId18" Type="http://schemas.openxmlformats.org/officeDocument/2006/relationships/tags" Target="../tags/tag332.xml"/><Relationship Id="rId19" Type="http://schemas.openxmlformats.org/officeDocument/2006/relationships/tags" Target="../tags/tag333.xml"/><Relationship Id="rId20" Type="http://schemas.openxmlformats.org/officeDocument/2006/relationships/tags" Target="../tags/tag334.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tags" Target="../tags/tag374.xml"/><Relationship Id="rId14" Type="http://schemas.openxmlformats.org/officeDocument/2006/relationships/tags" Target="../tags/tag375.xml"/><Relationship Id="rId15" Type="http://schemas.openxmlformats.org/officeDocument/2006/relationships/tags" Target="../tags/tag376.xml"/><Relationship Id="rId16" Type="http://schemas.openxmlformats.org/officeDocument/2006/relationships/tags" Target="../tags/tag377.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tags" Target="../tags/tag386.xml"/><Relationship Id="rId10" Type="http://schemas.openxmlformats.org/officeDocument/2006/relationships/tags" Target="../tags/tag387.xml"/><Relationship Id="rId11" Type="http://schemas.openxmlformats.org/officeDocument/2006/relationships/tags" Target="../tags/tag388.xml"/><Relationship Id="rId12" Type="http://schemas.openxmlformats.org/officeDocument/2006/relationships/tags" Target="../tags/tag389.xml"/><Relationship Id="rId13" Type="http://schemas.openxmlformats.org/officeDocument/2006/relationships/tags" Target="../tags/tag390.xml"/><Relationship Id="rId14" Type="http://schemas.openxmlformats.org/officeDocument/2006/relationships/tags" Target="../tags/tag391.xml"/><Relationship Id="rId15" Type="http://schemas.openxmlformats.org/officeDocument/2006/relationships/tags" Target="../tags/tag392.xml"/><Relationship Id="rId16" Type="http://schemas.openxmlformats.org/officeDocument/2006/relationships/tags" Target="../tags/tag393.xml"/><Relationship Id="rId17" Type="http://schemas.openxmlformats.org/officeDocument/2006/relationships/tags" Target="../tags/tag394.xml"/><Relationship Id="rId18" Type="http://schemas.openxmlformats.org/officeDocument/2006/relationships/tags" Target="../tags/tag395.xml"/><Relationship Id="rId19" Type="http://schemas.openxmlformats.org/officeDocument/2006/relationships/tags" Target="../tags/tag396.xml"/><Relationship Id="rId20" Type="http://schemas.openxmlformats.org/officeDocument/2006/relationships/tags" Target="../tags/tag397.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tags" Target="../tags/tag417.xml"/><Relationship Id="rId6" Type="http://schemas.openxmlformats.org/officeDocument/2006/relationships/tags" Target="../tags/tag418.xml"/><Relationship Id="rId7" Type="http://schemas.openxmlformats.org/officeDocument/2006/relationships/tags" Target="../tags/tag419.xml"/><Relationship Id="rId8" Type="http://schemas.openxmlformats.org/officeDocument/2006/relationships/tags" Target="../tags/tag420.xml"/><Relationship Id="rId9" Type="http://schemas.openxmlformats.org/officeDocument/2006/relationships/tags" Target="../tags/tag421.xml"/><Relationship Id="rId10" Type="http://schemas.openxmlformats.org/officeDocument/2006/relationships/tags" Target="../tags/tag422.xml"/><Relationship Id="rId11" Type="http://schemas.openxmlformats.org/officeDocument/2006/relationships/tags" Target="../tags/tag423.xml"/><Relationship Id="rId12" Type="http://schemas.openxmlformats.org/officeDocument/2006/relationships/tags" Target="../tags/tag424.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tags" Target="../tags/tag429.xml"/><Relationship Id="rId6" Type="http://schemas.openxmlformats.org/officeDocument/2006/relationships/tags" Target="../tags/tag430.xml"/><Relationship Id="rId7" Type="http://schemas.openxmlformats.org/officeDocument/2006/relationships/tags" Target="../tags/tag431.xml"/><Relationship Id="rId8" Type="http://schemas.openxmlformats.org/officeDocument/2006/relationships/tags" Target="../tags/tag432.xml"/><Relationship Id="rId9" Type="http://schemas.openxmlformats.org/officeDocument/2006/relationships/tags" Target="../tags/tag433.xml"/><Relationship Id="rId10" Type="http://schemas.openxmlformats.org/officeDocument/2006/relationships/tags" Target="../tags/tag434.xml"/><Relationship Id="rId11" Type="http://schemas.openxmlformats.org/officeDocument/2006/relationships/tags" Target="../tags/tag435.xml"/><Relationship Id="rId12" Type="http://schemas.openxmlformats.org/officeDocument/2006/relationships/tags" Target="../tags/tag436.xml"/><Relationship Id="rId13" Type="http://schemas.openxmlformats.org/officeDocument/2006/relationships/tags" Target="../tags/tag437.xml"/><Relationship Id="rId14" Type="http://schemas.openxmlformats.org/officeDocument/2006/relationships/tags" Target="../tags/tag438.xml"/><Relationship Id="rId15" Type="http://schemas.openxmlformats.org/officeDocument/2006/relationships/tags" Target="../tags/tag439.xml"/><Relationship Id="rId16" Type="http://schemas.openxmlformats.org/officeDocument/2006/relationships/tags" Target="../tags/tag440.xml"/><Relationship Id="rId17" Type="http://schemas.openxmlformats.org/officeDocument/2006/relationships/tags" Target="../tags/tag441.xml"/><Relationship Id="rId18" Type="http://schemas.openxmlformats.org/officeDocument/2006/relationships/tags" Target="../tags/tag442.xml"/><Relationship Id="rId19" Type="http://schemas.openxmlformats.org/officeDocument/2006/relationships/tags" Target="../tags/tag443.xml"/><Relationship Id="rId20" Type="http://schemas.openxmlformats.org/officeDocument/2006/relationships/tags" Target="../tags/tag444.xml"/><Relationship Id="rId21" Type="http://schemas.openxmlformats.org/officeDocument/2006/relationships/tags" Target="../tags/tag445.xml"/><Relationship Id="rId22" Type="http://schemas.openxmlformats.org/officeDocument/2006/relationships/tags" Target="../tags/tag446.xml"/><Relationship Id="rId23" Type="http://schemas.openxmlformats.org/officeDocument/2006/relationships/tags" Target="../tags/tag447.xml"/><Relationship Id="rId24" Type="http://schemas.openxmlformats.org/officeDocument/2006/relationships/tags" Target="../tags/tag448.xml"/><Relationship Id="rId25" Type="http://schemas.openxmlformats.org/officeDocument/2006/relationships/tags" Target="../tags/tag449.xml"/><Relationship Id="rId26" Type="http://schemas.openxmlformats.org/officeDocument/2006/relationships/tags" Target="../tags/tag450.xml"/><Relationship Id="rId27" Type="http://schemas.openxmlformats.org/officeDocument/2006/relationships/tags" Target="../tags/tag451.xml"/><Relationship Id="rId28" Type="http://schemas.openxmlformats.org/officeDocument/2006/relationships/tags" Target="../tags/tag452.xml"/><Relationship Id="rId29" Type="http://schemas.openxmlformats.org/officeDocument/2006/relationships/tags" Target="../tags/tag453.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4.xml"/><Relationship Id="rId2" Type="http://schemas.openxmlformats.org/officeDocument/2006/relationships/tags" Target="../tags/tag455.xml"/><Relationship Id="rId3" Type="http://schemas.openxmlformats.org/officeDocument/2006/relationships/tags" Target="../tags/tag456.xml"/><Relationship Id="rId4" Type="http://schemas.openxmlformats.org/officeDocument/2006/relationships/tags" Target="../tags/tag457.xml"/><Relationship Id="rId5" Type="http://schemas.openxmlformats.org/officeDocument/2006/relationships/tags" Target="../tags/tag458.xml"/><Relationship Id="rId6" Type="http://schemas.openxmlformats.org/officeDocument/2006/relationships/tags" Target="../tags/tag459.xml"/><Relationship Id="rId7" Type="http://schemas.openxmlformats.org/officeDocument/2006/relationships/tags" Target="../tags/tag460.xml"/><Relationship Id="rId8" Type="http://schemas.openxmlformats.org/officeDocument/2006/relationships/tags" Target="../tags/tag461.xml"/><Relationship Id="rId9" Type="http://schemas.openxmlformats.org/officeDocument/2006/relationships/tags" Target="../tags/tag462.xml"/><Relationship Id="rId10" Type="http://schemas.openxmlformats.org/officeDocument/2006/relationships/tags" Target="../tags/tag463.xml"/><Relationship Id="rId11" Type="http://schemas.openxmlformats.org/officeDocument/2006/relationships/tags" Target="../tags/tag464.xml"/><Relationship Id="rId12" Type="http://schemas.openxmlformats.org/officeDocument/2006/relationships/tags" Target="../tags/tag465.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电子商务行业：移动支付：电子商务的2024年支付新形态</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电子商务行业的发展趋势</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电子商务行业的移动支付解决方案</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移动支付的技术创新</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电子商务行业的移动支付市场分析</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电子商务行业的移动支付案例分析</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电子商务行业移动支付的未来展望</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normAutofit fontScale="94615"/>
          </a:bodyPr>
          <a:p>
            <a:r>
              <a:rPr altLang="en-US" dirty="0" lang="zh-CN"/>
              <a:t>电子商务行业的发展趋势</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电子商务的崛起</a:t>
            </a:r>
            <a:endParaRPr altLang="en-US" lang="zh-CN"/>
          </a:p>
        </p:txBody>
      </p:sp>
      <p:sp>
        <p:nvSpPr>
          <p:cNvPr id="104902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电子商务行业的发展历程</a:t>
            </a:r>
            <a:endParaRPr altLang="en-US" dirty="0" sz="1200" lang="zh-CN" spc="150">
              <a:solidFill>
                <a:schemeClr val="tx1">
                  <a:lumMod val="85000"/>
                  <a:lumOff val="15000"/>
                </a:schemeClr>
              </a:solidFill>
              <a:latin typeface="+mn-ea"/>
              <a:sym typeface="+mn-ea"/>
            </a:endParaRPr>
          </a:p>
        </p:txBody>
      </p:sp>
      <p:sp>
        <p:nvSpPr>
          <p:cNvPr id="104902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电子商务行业的发展现状</a:t>
            </a:r>
            <a:endParaRPr altLang="en-US" dirty="0" sz="1200" lang="zh-CN" spc="150">
              <a:solidFill>
                <a:schemeClr val="tx1">
                  <a:lumMod val="85000"/>
                  <a:lumOff val="15000"/>
                </a:schemeClr>
              </a:solidFill>
              <a:latin typeface="+mn-ea"/>
              <a:sym typeface="+mn-ea"/>
            </a:endParaRPr>
          </a:p>
        </p:txBody>
      </p:sp>
      <p:sp>
        <p:nvSpPr>
          <p:cNvPr id="104902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电子商务行业的发展趋势</a:t>
            </a:r>
            <a:endParaRPr altLang="en-US" dirty="0" sz="1200" lang="zh-CN" spc="150">
              <a:solidFill>
                <a:schemeClr val="tx1">
                  <a:lumMod val="85000"/>
                  <a:lumOff val="15000"/>
                </a:schemeClr>
              </a:solidFill>
              <a:latin typeface="+mn-ea"/>
              <a:sym typeface="+mn-ea"/>
            </a:endParaRPr>
          </a:p>
        </p:txBody>
      </p:sp>
      <p:sp>
        <p:nvSpPr>
          <p:cNvPr id="104903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电子商务行业的发展前景</a:t>
            </a:r>
            <a:endParaRPr altLang="en-US" dirty="0" sz="1200" lang="zh-CN" spc="150">
              <a:solidFill>
                <a:schemeClr val="tx1">
                  <a:lumMod val="85000"/>
                  <a:lumOff val="15000"/>
                </a:schemeClr>
              </a:solidFill>
              <a:latin typeface="+mn-ea"/>
              <a:sym typeface="+mn-ea"/>
            </a:endParaRPr>
          </a:p>
        </p:txBody>
      </p:sp>
      <p:sp>
        <p:nvSpPr>
          <p:cNvPr id="104904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电子商务的未来展望</a:t>
            </a:r>
            <a:endParaRPr altLang="en-US" lang="zh-CN"/>
          </a:p>
        </p:txBody>
      </p:sp>
      <p:sp>
        <p:nvSpPr>
          <p:cNvPr id="104908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移动支付的普及和便捷将进一步推动电子商务的发展</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8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0" name="TextBox 2"/>
          <p:cNvSpPr txBox="1"/>
          <p:nvPr>
            <p:custDataLst>
              <p:tags r:id="rId6"/>
            </p:custDataLst>
          </p:nvPr>
        </p:nvSpPr>
        <p:spPr>
          <a:xfrm>
            <a:off x="3669017"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人工智能和大数据技术的应用将为电子商务行业带来更多商业机会和个性化服务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9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社交电商和内容电商的兴起将改变传统电商的营销模式</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9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跨境电商的发展将促进全球电商市场的互联互通和一体化进程</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8" name="标题 1"/>
          <p:cNvSpPr>
            <a:spLocks noGrp="1"/>
          </p:cNvSpPr>
          <p:nvPr>
            <p:ph type="title"/>
          </p:nvPr>
        </p:nvSpPr>
        <p:spPr/>
        <p:txBody>
          <a:bodyPr/>
          <a:p>
            <a:r>
              <a:rPr altLang="en-US" lang="zh-CN"/>
              <a:t>移动支付在电子商务中的地位</a:t>
            </a:r>
            <a:endParaRPr altLang="en-US" lang="zh-CN"/>
          </a:p>
        </p:txBody>
      </p:sp>
      <p:sp>
        <p:nvSpPr>
          <p:cNvPr id="10491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移动支付成为电子商务的主要支付方式</a:t>
            </a:r>
            <a:endParaRPr altLang="en-US" dirty="0" sz="2000" lang="zh-CN" spc="150">
              <a:solidFill>
                <a:schemeClr val="tx1">
                  <a:lumMod val="75000"/>
                  <a:lumOff val="25000"/>
                </a:schemeClr>
              </a:solidFill>
              <a:latin typeface="+mn-ea"/>
              <a:sym typeface="+mn-ea"/>
            </a:endParaRPr>
          </a:p>
        </p:txBody>
      </p:sp>
      <p:sp>
        <p:nvSpPr>
          <p:cNvPr id="10491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移动支付的便捷性和安全性受到用户青睐</a:t>
            </a:r>
            <a:endParaRPr altLang="en-US" dirty="0" sz="2000" lang="zh-CN" spc="150">
              <a:solidFill>
                <a:schemeClr val="tx1">
                  <a:lumMod val="75000"/>
                  <a:lumOff val="25000"/>
                </a:schemeClr>
              </a:solidFill>
              <a:latin typeface="+mn-ea"/>
              <a:sym typeface="+mn-ea"/>
            </a:endParaRPr>
          </a:p>
        </p:txBody>
      </p:sp>
      <p:sp>
        <p:nvSpPr>
          <p:cNvPr id="10491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移动支付的发展推动了电子商务行业的增长</a:t>
            </a:r>
            <a:endParaRPr altLang="en-US" dirty="0" sz="2000" lang="zh-CN" spc="150">
              <a:solidFill>
                <a:schemeClr val="tx1">
                  <a:lumMod val="75000"/>
                  <a:lumOff val="25000"/>
                </a:schemeClr>
              </a:solidFill>
              <a:latin typeface="+mn-ea"/>
              <a:sym typeface="+mn-ea"/>
            </a:endParaRPr>
          </a:p>
        </p:txBody>
      </p:sp>
      <p:sp>
        <p:nvSpPr>
          <p:cNvPr id="10491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移动支付的普及将进一步改变电子商务行业的格局</a:t>
            </a:r>
            <a:endParaRPr altLang="en-US" dirty="0" sz="2000" lang="zh-CN" spc="150">
              <a:solidFill>
                <a:schemeClr val="tx1">
                  <a:lumMod val="75000"/>
                  <a:lumOff val="25000"/>
                </a:schemeClr>
              </a:solidFill>
              <a:latin typeface="+mn-ea"/>
              <a:sym typeface="+mn-ea"/>
            </a:endParaRPr>
          </a:p>
        </p:txBody>
      </p:sp>
      <p:sp>
        <p:nvSpPr>
          <p:cNvPr id="10491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移动支付的优势与挑战</a:t>
            </a:r>
            <a:endParaRPr altLang="en-US" lang="zh-CN"/>
          </a:p>
        </p:txBody>
      </p:sp>
      <p:sp>
        <p:nvSpPr>
          <p:cNvPr id="1049200" name="任意多边形: 形状 47"/>
          <p:cNvSpPr/>
          <p:nvPr>
            <p:custDataLst>
              <p:tags r:id="rId1"/>
            </p:custDataLst>
          </p:nvPr>
        </p:nvSpPr>
        <p:spPr>
          <a:xfrm rot="10800000">
            <a:off x="962465" y="2037994"/>
            <a:ext cx="4888875" cy="346688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2" name="矩形 48"/>
          <p:cNvSpPr/>
          <p:nvPr>
            <p:custDataLst>
              <p:tags r:id="rId2"/>
            </p:custDataLst>
          </p:nvPr>
        </p:nvSpPr>
        <p:spPr>
          <a:xfrm>
            <a:off x="838200" y="2538099"/>
            <a:ext cx="248442" cy="250353"/>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52"/>
          <p:cNvSpPr txBox="1"/>
          <p:nvPr>
            <p:custDataLst>
              <p:tags r:id="rId3"/>
            </p:custDataLst>
          </p:nvPr>
        </p:nvSpPr>
        <p:spPr>
          <a:xfrm>
            <a:off x="1316376" y="2332209"/>
            <a:ext cx="4222732" cy="2337707"/>
          </a:xfrm>
          <a:prstGeom prst="rect"/>
          <a:noFill/>
        </p:spPr>
        <p:txBody>
          <a:bodyPr anchor="t" anchorCtr="0" bIns="46800" lIns="90000" rIns="90000" rtlCol="0" tIns="46800" vert="horz" wrap="square">
            <a:normAutofit/>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charset="-122"/>
                <a:sym typeface="+mn-ea"/>
              </a:rPr>
              <a:t>优势：便捷、快速、安全</a:t>
            </a:r>
            <a:endParaRPr altLang="en-US" dirty="0" sz="3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6" name="任意多边形: 形状 19"/>
          <p:cNvSpPr/>
          <p:nvPr>
            <p:custDataLst>
              <p:tags r:id="rId4"/>
            </p:custDataLst>
          </p:nvPr>
        </p:nvSpPr>
        <p:spPr>
          <a:xfrm rot="10800000">
            <a:off x="6464835" y="2037994"/>
            <a:ext cx="4888875" cy="346688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8" name="矩形 20"/>
          <p:cNvSpPr/>
          <p:nvPr>
            <p:custDataLst>
              <p:tags r:id="rId5"/>
            </p:custDataLst>
          </p:nvPr>
        </p:nvSpPr>
        <p:spPr>
          <a:xfrm>
            <a:off x="6340570" y="2538099"/>
            <a:ext cx="248442" cy="250353"/>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3"/>
          <p:cNvSpPr txBox="1"/>
          <p:nvPr>
            <p:custDataLst>
              <p:tags r:id="rId6"/>
            </p:custDataLst>
          </p:nvPr>
        </p:nvSpPr>
        <p:spPr>
          <a:xfrm>
            <a:off x="6818746" y="2332209"/>
            <a:ext cx="4222732" cy="2337707"/>
          </a:xfrm>
          <a:prstGeom prst="rect"/>
          <a:noFill/>
        </p:spPr>
        <p:txBody>
          <a:bodyPr anchor="t" anchorCtr="0" bIns="46800" lIns="90000" rIns="90000" rtlCol="0" tIns="46800" vert="horz" wrap="square">
            <a:normAutofit/>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挑战：技术安全、隐私保护、市场接受度</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46" name="标题"/>
          <p:cNvSpPr>
            <a:spLocks noGrp="1"/>
          </p:cNvSpPr>
          <p:nvPr>
            <p:ph type="title"/>
            <p:custDataLst>
              <p:tags r:id="rId1"/>
            </p:custDataLst>
          </p:nvPr>
        </p:nvSpPr>
        <p:spPr/>
        <p:txBody>
          <a:bodyPr/>
          <a:p>
            <a:r>
              <a:rPr altLang="en-US" dirty="0" lang="zh-CN"/>
              <a:t>移动支付的技术创新</a:t>
            </a:r>
            <a:endParaRPr altLang="en-US" dirty="0" lang="zh-CN"/>
          </a:p>
        </p:txBody>
      </p:sp>
      <p:sp>
        <p:nvSpPr>
          <p:cNvPr id="104924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移动支付的技术原理</a:t>
            </a:r>
            <a:endParaRPr altLang="en-US" lang="zh-CN"/>
          </a:p>
        </p:txBody>
      </p:sp>
      <p:sp>
        <p:nvSpPr>
          <p:cNvPr id="104931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1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移动支付采用无线通信技术，通过手机等移动终端进行交易和支付</a:t>
            </a:r>
            <a:endParaRPr altLang="en-US" dirty="0" sz="2000" lang="zh-CN" spc="200">
              <a:solidFill>
                <a:schemeClr val="tx1">
                  <a:lumMod val="85000"/>
                  <a:lumOff val="15000"/>
                </a:schemeClr>
              </a:solidFill>
              <a:latin typeface="+mn-ea"/>
              <a:sym typeface="+mn-ea"/>
            </a:endParaRPr>
          </a:p>
        </p:txBody>
      </p:sp>
      <p:sp>
        <p:nvSpPr>
          <p:cNvPr id="104931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移动支付需要与银行系统、支付机构等建立安全连接，保障资金安全</a:t>
            </a:r>
            <a:endParaRPr altLang="en-US" dirty="0" sz="2000" lang="zh-CN" spc="200">
              <a:solidFill>
                <a:schemeClr val="tx1">
                  <a:lumMod val="85000"/>
                  <a:lumOff val="15000"/>
                </a:schemeClr>
              </a:solidFill>
              <a:latin typeface="+mn-ea"/>
              <a:sym typeface="+mn-ea"/>
            </a:endParaRPr>
          </a:p>
        </p:txBody>
      </p:sp>
      <p:sp>
        <p:nvSpPr>
          <p:cNvPr id="104932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移动支付的技术原理包括身份验证、加密传输、风险控制等方面</a:t>
            </a:r>
            <a:endParaRPr altLang="en-US" dirty="0" sz="2000" lang="zh-CN" spc="200">
              <a:solidFill>
                <a:schemeClr val="tx1">
                  <a:lumMod val="85000"/>
                  <a:lumOff val="15000"/>
                </a:schemeClr>
              </a:solidFill>
              <a:latin typeface="+mn-ea"/>
              <a:sym typeface="+mn-ea"/>
            </a:endParaRPr>
          </a:p>
        </p:txBody>
      </p:sp>
      <p:sp>
        <p:nvSpPr>
          <p:cNvPr id="104932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3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移动支付的技术创新不断涌现，如人脸识别、指纹支付等，提升用户体验和安全性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68" name="标题 1"/>
          <p:cNvSpPr>
            <a:spLocks noGrp="1"/>
          </p:cNvSpPr>
          <p:nvPr>
            <p:ph type="title"/>
          </p:nvPr>
        </p:nvSpPr>
        <p:spPr/>
        <p:txBody>
          <a:bodyPr/>
          <a:p>
            <a:r>
              <a:rPr altLang="en-US" lang="zh-CN"/>
              <a:t>移动支付的安全保障</a:t>
            </a:r>
            <a:endParaRPr altLang="en-US" lang="zh-CN"/>
          </a:p>
        </p:txBody>
      </p:sp>
      <p:sp>
        <p:nvSpPr>
          <p:cNvPr id="104937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加密技术：确保交易信息不被窃取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风险控制：实时监测交易风险，预防欺诈</a:t>
            </a:r>
            <a:endParaRPr dirty="0" sz="2000" err="1">
              <a:solidFill>
                <a:schemeClr val="tx1">
                  <a:lumMod val="75000"/>
                  <a:lumOff val="25000"/>
                </a:schemeClr>
              </a:solidFill>
              <a:latin typeface="+mn-ea"/>
              <a:ea typeface="+mn-ea"/>
              <a:cs typeface="+mn-ea"/>
              <a:sym typeface="+mn-lt"/>
            </a:endParaRPr>
          </a:p>
        </p:txBody>
      </p:sp>
      <p:sp>
        <p:nvSpPr>
          <p:cNvPr id="104939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9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数据安全：保障用户个人信息不被泄露</a:t>
            </a:r>
            <a:endParaRPr dirty="0" sz="2000" err="1">
              <a:solidFill>
                <a:schemeClr val="tx1">
                  <a:lumMod val="75000"/>
                  <a:lumOff val="25000"/>
                </a:schemeClr>
              </a:solidFill>
              <a:latin typeface="+mn-ea"/>
              <a:ea typeface="+mn-ea"/>
              <a:cs typeface="+mn-ea"/>
              <a:sym typeface="+mn-lt"/>
            </a:endParaRPr>
          </a:p>
        </p:txBody>
      </p:sp>
      <p:sp>
        <p:nvSpPr>
          <p:cNvPr id="10494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身份验证：验证用户身份，防止冒用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移动支付的技术发展趋势</a:t>
            </a:r>
            <a:endParaRPr altLang="en-US" lang="zh-CN"/>
          </a:p>
        </p:txBody>
      </p:sp>
      <p:sp>
        <p:nvSpPr>
          <p:cNvPr id="104944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5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生物识别技术：如指纹识别、面部识别等，提高支付安全性和便捷性。</a:t>
            </a:r>
            <a:endParaRPr altLang="en-US" dirty="0" sz="2000" lang="zh-CN" spc="200">
              <a:solidFill>
                <a:schemeClr val="tx1">
                  <a:lumMod val="85000"/>
                  <a:lumOff val="15000"/>
                </a:schemeClr>
              </a:solidFill>
              <a:latin typeface="+mn-ea"/>
              <a:sym typeface="+mn-ea"/>
            </a:endParaRPr>
          </a:p>
        </p:txBody>
      </p:sp>
      <p:sp>
        <p:nvSpPr>
          <p:cNvPr id="104945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5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区块链技术：提供去中心化的支付解决方案，保障交易安全和透明度。</a:t>
            </a:r>
            <a:endParaRPr altLang="en-US" dirty="0" sz="2000" lang="zh-CN" spc="200">
              <a:solidFill>
                <a:schemeClr val="tx1">
                  <a:lumMod val="85000"/>
                  <a:lumOff val="15000"/>
                </a:schemeClr>
              </a:solidFill>
              <a:latin typeface="+mn-ea"/>
              <a:sym typeface="+mn-ea"/>
            </a:endParaRPr>
          </a:p>
        </p:txBody>
      </p:sp>
      <p:sp>
        <p:nvSpPr>
          <p:cNvPr id="104945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人工智能技术：应用于风险控制、反欺诈等领域，提升支付安全性。</a:t>
            </a:r>
            <a:endParaRPr altLang="en-US" dirty="0" sz="2000" lang="zh-CN" spc="200">
              <a:solidFill>
                <a:schemeClr val="tx1">
                  <a:lumMod val="85000"/>
                  <a:lumOff val="15000"/>
                </a:schemeClr>
              </a:solidFill>
              <a:latin typeface="+mn-ea"/>
              <a:sym typeface="+mn-ea"/>
            </a:endParaRPr>
          </a:p>
        </p:txBody>
      </p:sp>
      <p:sp>
        <p:nvSpPr>
          <p:cNvPr id="104946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5G通信技术：提供更快速、稳定的网络连接，支持更多移动支付场景。</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移动支付的技术应用场景</a:t>
            </a:r>
            <a:endParaRPr altLang="en-US" lang="zh-CN"/>
          </a:p>
        </p:txBody>
      </p:sp>
      <p:sp>
        <p:nvSpPr>
          <p:cNvPr id="10495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线下支付：在实体店使用手机扫码支付，方便快捷</a:t>
            </a:r>
            <a:endParaRPr altLang="en-US" sz="1400" lang="zh-CN" spc="150">
              <a:solidFill>
                <a:schemeClr val="tx1"/>
              </a:solidFill>
              <a:effectLst/>
              <a:latin typeface="+mn-ea"/>
              <a:sym typeface="+mn-ea"/>
            </a:endParaRPr>
          </a:p>
        </p:txBody>
      </p:sp>
      <p:sp>
        <p:nvSpPr>
          <p:cNvPr id="10495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线上购物：通过移动支付完成网购交易，支持多种支付方式</a:t>
            </a:r>
            <a:endParaRPr altLang="en-US" dirty="0" sz="1400" lang="zh-CN" spc="150">
              <a:solidFill>
                <a:schemeClr val="tx1"/>
              </a:solidFill>
              <a:effectLst/>
              <a:latin typeface="+mn-ea"/>
              <a:sym typeface="+mn-ea"/>
            </a:endParaRPr>
          </a:p>
        </p:txBody>
      </p:sp>
      <p:sp>
        <p:nvSpPr>
          <p:cNvPr id="10495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转账汇款：通过移动支付平台进行个人或企业间的转账</a:t>
            </a:r>
            <a:endParaRPr altLang="en-US" sz="1400" lang="zh-CN" spc="150">
              <a:solidFill>
                <a:schemeClr val="tx1"/>
              </a:solidFill>
              <a:effectLst/>
              <a:latin typeface="+mn-ea"/>
              <a:sym typeface="+mn-ea"/>
            </a:endParaRPr>
          </a:p>
        </p:txBody>
      </p:sp>
      <p:sp>
        <p:nvSpPr>
          <p:cNvPr id="10495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公共事业缴费：如水电煤气费、交通罚款等公共费用的缴纳</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56" name="标题"/>
          <p:cNvSpPr>
            <a:spLocks noGrp="1"/>
          </p:cNvSpPr>
          <p:nvPr>
            <p:ph type="title"/>
            <p:custDataLst>
              <p:tags r:id="rId1"/>
            </p:custDataLst>
          </p:nvPr>
        </p:nvSpPr>
        <p:spPr/>
        <p:txBody>
          <a:bodyPr>
            <a:normAutofit fontScale="90000"/>
          </a:bodyPr>
          <a:p>
            <a:r>
              <a:rPr altLang="en-US" dirty="0" lang="zh-CN"/>
              <a:t>电子商务行业的移动支付解决方案</a:t>
            </a:r>
            <a:endParaRPr altLang="en-US" dirty="0" lang="zh-CN"/>
          </a:p>
        </p:txBody>
      </p:sp>
      <p:sp>
        <p:nvSpPr>
          <p:cNvPr id="104955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18" name="标题 1"/>
          <p:cNvSpPr>
            <a:spLocks noGrp="1"/>
          </p:cNvSpPr>
          <p:nvPr>
            <p:ph type="title"/>
          </p:nvPr>
        </p:nvSpPr>
        <p:spPr/>
        <p:txBody>
          <a:bodyPr/>
          <a:p>
            <a:r>
              <a:rPr altLang="en-US" lang="zh-CN"/>
              <a:t>移动支付解决方案的种类</a:t>
            </a:r>
            <a:endParaRPr altLang="en-US" lang="zh-CN"/>
          </a:p>
        </p:txBody>
      </p:sp>
      <p:sp>
        <p:nvSpPr>
          <p:cNvPr id="10496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短信支付：通过短信验证完成支付</a:t>
            </a:r>
            <a:endParaRPr altLang="en-US" dirty="0" sz="2000" lang="zh-CN" spc="150">
              <a:solidFill>
                <a:schemeClr val="tx1">
                  <a:lumMod val="75000"/>
                  <a:lumOff val="25000"/>
                </a:schemeClr>
              </a:solidFill>
              <a:latin typeface="+mn-ea"/>
              <a:sym typeface="+mn-ea"/>
            </a:endParaRPr>
          </a:p>
        </p:txBody>
      </p:sp>
      <p:sp>
        <p:nvSpPr>
          <p:cNvPr id="10496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扫码支付：通过扫描二维码进行支付</a:t>
            </a:r>
            <a:endParaRPr altLang="en-US" dirty="0" sz="2000" lang="zh-CN" spc="150">
              <a:solidFill>
                <a:schemeClr val="tx1">
                  <a:lumMod val="75000"/>
                  <a:lumOff val="25000"/>
                </a:schemeClr>
              </a:solidFill>
              <a:latin typeface="+mn-ea"/>
              <a:sym typeface="+mn-ea"/>
            </a:endParaRPr>
          </a:p>
        </p:txBody>
      </p:sp>
      <p:sp>
        <p:nvSpPr>
          <p:cNvPr id="10496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NFC支付：通过手机近距离通信完成支付</a:t>
            </a:r>
            <a:endParaRPr altLang="en-US" dirty="0" sz="2000" lang="zh-CN" spc="150">
              <a:solidFill>
                <a:schemeClr val="tx1">
                  <a:lumMod val="75000"/>
                  <a:lumOff val="25000"/>
                </a:schemeClr>
              </a:solidFill>
              <a:latin typeface="+mn-ea"/>
              <a:sym typeface="+mn-ea"/>
            </a:endParaRPr>
          </a:p>
        </p:txBody>
      </p:sp>
      <p:sp>
        <p:nvSpPr>
          <p:cNvPr id="10496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声波支付：通过声波传输完成支付</a:t>
            </a:r>
            <a:endParaRPr altLang="en-US" dirty="0" sz="2000" lang="zh-CN" spc="150">
              <a:solidFill>
                <a:schemeClr val="tx1">
                  <a:lumMod val="75000"/>
                  <a:lumOff val="25000"/>
                </a:schemeClr>
              </a:solidFill>
              <a:latin typeface="+mn-ea"/>
              <a:sym typeface="+mn-ea"/>
            </a:endParaRPr>
          </a:p>
        </p:txBody>
      </p:sp>
      <p:sp>
        <p:nvSpPr>
          <p:cNvPr id="10496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移动支付解决方案的优势与特点</a:t>
            </a:r>
            <a:endParaRPr altLang="en-US" lang="zh-CN"/>
          </a:p>
        </p:txBody>
      </p:sp>
      <p:sp>
        <p:nvSpPr>
          <p:cNvPr id="104968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8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8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安全性：移动支付采用了多种安全措施，保障用户资金安全</a:t>
            </a:r>
            <a:endParaRPr altLang="en-US" dirty="0" sz="2400" lang="zh-CN">
              <a:latin typeface="+mn-ea"/>
              <a:ea typeface="+mn-ea"/>
            </a:endParaRPr>
          </a:p>
        </p:txBody>
      </p:sp>
      <p:sp>
        <p:nvSpPr>
          <p:cNvPr id="104969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数据分析：移动支付提供了丰富的用户交易数据，有助于企业进行精准营销和个性化服务</a:t>
            </a:r>
            <a:endParaRPr altLang="en-US" dirty="0" sz="2400" lang="zh-CN">
              <a:latin typeface="+mn-ea"/>
              <a:ea typeface="+mn-ea"/>
            </a:endParaRPr>
          </a:p>
        </p:txBody>
      </p:sp>
      <p:sp>
        <p:nvSpPr>
          <p:cNvPr id="104970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便捷性：用户可以随时随地进行支付，无需携带现金或银行卡</a:t>
            </a:r>
            <a:endParaRPr altLang="en-US" dirty="0" sz="2400" lang="zh-CN">
              <a:latin typeface="+mn-ea"/>
              <a:ea typeface="+mn-ea"/>
            </a:endParaRPr>
          </a:p>
        </p:txBody>
      </p:sp>
      <p:sp>
        <p:nvSpPr>
          <p:cNvPr id="104970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高效性：移动支付大大提高了支付的效率和交易成功率</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38" name="标题 1"/>
          <p:cNvSpPr>
            <a:spLocks noGrp="1"/>
          </p:cNvSpPr>
          <p:nvPr>
            <p:ph type="title"/>
          </p:nvPr>
        </p:nvSpPr>
        <p:spPr/>
        <p:txBody>
          <a:bodyPr/>
          <a:p>
            <a:r>
              <a:rPr altLang="en-US" lang="zh-CN"/>
              <a:t>移动支付解决方案的应用场景</a:t>
            </a:r>
            <a:endParaRPr altLang="en-US" lang="zh-CN"/>
          </a:p>
        </p:txBody>
      </p:sp>
      <p:sp>
        <p:nvSpPr>
          <p:cNvPr id="10497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线上购物：用户在电商平台进行购物时，可以选择使用移动支付完成交易</a:t>
            </a:r>
            <a:endParaRPr altLang="en-US" dirty="0" sz="2000" lang="zh-CN" spc="150">
              <a:solidFill>
                <a:schemeClr val="tx1">
                  <a:lumMod val="85000"/>
                  <a:lumOff val="15000"/>
                </a:schemeClr>
              </a:solidFill>
              <a:latin typeface="+mn-ea"/>
              <a:sym typeface="+mn-ea"/>
            </a:endParaRPr>
          </a:p>
        </p:txBody>
      </p:sp>
      <p:sp>
        <p:nvSpPr>
          <p:cNvPr id="10497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线下扫码：用户在实体店购物时，可以通过扫描商家的二维码进行支付</a:t>
            </a:r>
            <a:endParaRPr altLang="en-US" dirty="0" sz="2000" lang="zh-CN" spc="150">
              <a:solidFill>
                <a:schemeClr val="tx1">
                  <a:lumMod val="85000"/>
                  <a:lumOff val="15000"/>
                </a:schemeClr>
              </a:solidFill>
              <a:latin typeface="+mn-ea"/>
              <a:sym typeface="+mn-ea"/>
            </a:endParaRPr>
          </a:p>
        </p:txBody>
      </p:sp>
      <p:sp>
        <p:nvSpPr>
          <p:cNvPr id="10497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转账汇款：用户可以通过移动支付应用进行转账汇款，方便快捷</a:t>
            </a:r>
            <a:endParaRPr altLang="en-US" dirty="0" sz="2000" lang="zh-CN" spc="150">
              <a:solidFill>
                <a:schemeClr val="tx1">
                  <a:lumMod val="85000"/>
                  <a:lumOff val="15000"/>
                </a:schemeClr>
              </a:solidFill>
              <a:latin typeface="+mn-ea"/>
              <a:sym typeface="+mn-ea"/>
            </a:endParaRPr>
          </a:p>
        </p:txBody>
      </p:sp>
      <p:sp>
        <p:nvSpPr>
          <p:cNvPr id="10497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公共事业缴费：用户可以使用移动支付应用缴纳水、电、燃气等公共事业费用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798" name="标题 1"/>
          <p:cNvSpPr>
            <a:spLocks noGrp="1"/>
          </p:cNvSpPr>
          <p:nvPr>
            <p:ph type="title"/>
          </p:nvPr>
        </p:nvSpPr>
        <p:spPr/>
        <p:txBody>
          <a:bodyPr/>
          <a:p>
            <a:r>
              <a:rPr altLang="en-US" lang="zh-CN"/>
              <a:t>移动支付解决方案的未来展望</a:t>
            </a:r>
            <a:endParaRPr altLang="en-US" lang="zh-CN"/>
          </a:p>
        </p:txBody>
      </p:sp>
      <p:sp>
        <p:nvSpPr>
          <p:cNvPr id="104980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技术创新：随着科技的发展，移动支付将更加便捷、安全、高效</a:t>
            </a:r>
            <a:endParaRPr altLang="en-US" dirty="0" sz="2000" lang="zh-CN" spc="150">
              <a:solidFill>
                <a:schemeClr val="tx1">
                  <a:lumMod val="85000"/>
                  <a:lumOff val="15000"/>
                </a:schemeClr>
              </a:solidFill>
              <a:latin typeface="+mn-ea"/>
              <a:sym typeface="+mn-ea"/>
            </a:endParaRPr>
          </a:p>
        </p:txBody>
      </p:sp>
      <p:sp>
        <p:nvSpPr>
          <p:cNvPr id="104980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跨境支付：推动全球范围内的跨境支付，实现无障碍交易</a:t>
            </a:r>
            <a:endParaRPr altLang="en-US" dirty="0" sz="2000" lang="zh-CN" spc="150">
              <a:solidFill>
                <a:schemeClr val="tx1">
                  <a:lumMod val="85000"/>
                  <a:lumOff val="15000"/>
                </a:schemeClr>
              </a:solidFill>
              <a:latin typeface="+mn-ea"/>
              <a:sym typeface="+mn-ea"/>
            </a:endParaRPr>
          </a:p>
        </p:txBody>
      </p:sp>
      <p:sp>
        <p:nvSpPr>
          <p:cNvPr id="104981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智能合约：通过智能合约技术，实现自动化的支付和结算</a:t>
            </a:r>
            <a:endParaRPr altLang="en-US" dirty="0" sz="2000" lang="zh-CN" spc="150">
              <a:solidFill>
                <a:schemeClr val="tx1">
                  <a:lumMod val="85000"/>
                  <a:lumOff val="15000"/>
                </a:schemeClr>
              </a:solidFill>
              <a:latin typeface="+mn-ea"/>
              <a:sym typeface="+mn-ea"/>
            </a:endParaRPr>
          </a:p>
        </p:txBody>
      </p:sp>
      <p:sp>
        <p:nvSpPr>
          <p:cNvPr id="104981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区块链技术：利用区块链技术提高支付的安全性和透明度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58" name="标题"/>
          <p:cNvSpPr>
            <a:spLocks noGrp="1"/>
          </p:cNvSpPr>
          <p:nvPr>
            <p:ph type="title"/>
            <p:custDataLst>
              <p:tags r:id="rId1"/>
            </p:custDataLst>
          </p:nvPr>
        </p:nvSpPr>
        <p:spPr/>
        <p:txBody>
          <a:bodyPr>
            <a:normAutofit fontScale="90000"/>
          </a:bodyPr>
          <a:p>
            <a:r>
              <a:rPr altLang="en-US" dirty="0" lang="zh-CN"/>
              <a:t>电子商务行业的移动支付市场分析</a:t>
            </a:r>
            <a:endParaRPr altLang="en-US" dirty="0" lang="zh-CN"/>
          </a:p>
        </p:txBody>
      </p:sp>
      <p:sp>
        <p:nvSpPr>
          <p:cNvPr id="104986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20" name="标题 1"/>
          <p:cNvSpPr>
            <a:spLocks noGrp="1"/>
          </p:cNvSpPr>
          <p:nvPr>
            <p:ph type="title"/>
          </p:nvPr>
        </p:nvSpPr>
        <p:spPr/>
        <p:txBody>
          <a:bodyPr/>
          <a:p>
            <a:r>
              <a:rPr altLang="en-US" lang="zh-CN"/>
              <a:t>移动支付市场的现状与规模</a:t>
            </a:r>
            <a:endParaRPr altLang="en-US" lang="zh-CN"/>
          </a:p>
        </p:txBody>
      </p:sp>
      <p:sp>
        <p:nvSpPr>
          <p:cNvPr id="10499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移动支付交易额：2023年中国移动支付交易额达到300万亿元人民币，较2022年增长约15%。</a:t>
            </a:r>
            <a:endParaRPr altLang="en-US" sz="1400" lang="zh-CN" spc="150">
              <a:solidFill>
                <a:schemeClr val="tx1"/>
              </a:solidFill>
              <a:effectLst/>
              <a:latin typeface="+mn-ea"/>
              <a:sym typeface="+mn-ea"/>
            </a:endParaRPr>
          </a:p>
        </p:txBody>
      </p:sp>
      <p:sp>
        <p:nvSpPr>
          <p:cNvPr id="10499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移动支付用户规模：截至2023年底，中国移动支付用户数已达10亿以上。</a:t>
            </a:r>
            <a:endParaRPr altLang="en-US" dirty="0" sz="1400" lang="zh-CN" spc="150">
              <a:solidFill>
                <a:schemeClr val="tx1"/>
              </a:solidFill>
              <a:effectLst/>
              <a:latin typeface="+mn-ea"/>
              <a:sym typeface="+mn-ea"/>
            </a:endParaRPr>
          </a:p>
        </p:txBody>
      </p:sp>
      <p:sp>
        <p:nvSpPr>
          <p:cNvPr id="10499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移动支付场景：随着移动互联网的普及，移动支付已经渗透到各个生活场景，包括购物、餐饮、交通、旅游等。</a:t>
            </a:r>
            <a:endParaRPr altLang="en-US" sz="1400" lang="zh-CN" spc="150">
              <a:solidFill>
                <a:schemeClr val="tx1"/>
              </a:solidFill>
              <a:effectLst/>
              <a:latin typeface="+mn-ea"/>
              <a:sym typeface="+mn-ea"/>
            </a:endParaRPr>
          </a:p>
        </p:txBody>
      </p:sp>
      <p:sp>
        <p:nvSpPr>
          <p:cNvPr id="10499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移动支付安全：随着技术的不断进步，移动支付的安全性得到了不断提升，保障了用户的资金安全。</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72" name="标题 1"/>
          <p:cNvSpPr>
            <a:spLocks noGrp="1"/>
          </p:cNvSpPr>
          <p:nvPr>
            <p:ph type="title"/>
          </p:nvPr>
        </p:nvSpPr>
        <p:spPr/>
        <p:txBody>
          <a:bodyPr/>
          <a:p>
            <a:r>
              <a:rPr altLang="en-US" lang="zh-CN"/>
              <a:t>移动支付市场的竞争格局</a:t>
            </a:r>
            <a:endParaRPr altLang="en-US" lang="zh-CN"/>
          </a:p>
        </p:txBody>
      </p:sp>
      <p:sp>
        <p:nvSpPr>
          <p:cNvPr id="104997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支付宝：市场份额最大，技术成熟，用户粘性高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银联云闪付：政策支持，安全性高，覆盖面广</a:t>
            </a:r>
            <a:endParaRPr dirty="0" sz="2000" err="1">
              <a:solidFill>
                <a:schemeClr val="tx1">
                  <a:lumMod val="75000"/>
                  <a:lumOff val="25000"/>
                </a:schemeClr>
              </a:solidFill>
              <a:latin typeface="+mn-ea"/>
              <a:ea typeface="+mn-ea"/>
              <a:cs typeface="+mn-ea"/>
              <a:sym typeface="+mn-lt"/>
            </a:endParaRPr>
          </a:p>
        </p:txBody>
      </p:sp>
      <p:sp>
        <p:nvSpPr>
          <p:cNvPr id="104999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0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京东金融：电商场景紧密结合，用户体验良好</a:t>
            </a:r>
            <a:endParaRPr dirty="0" sz="2000" err="1">
              <a:solidFill>
                <a:schemeClr val="tx1">
                  <a:lumMod val="75000"/>
                  <a:lumOff val="25000"/>
                </a:schemeClr>
              </a:solidFill>
              <a:latin typeface="+mn-ea"/>
              <a:ea typeface="+mn-ea"/>
              <a:cs typeface="+mn-ea"/>
              <a:sym typeface="+mn-lt"/>
            </a:endParaRPr>
          </a:p>
        </p:txBody>
      </p:sp>
      <p:sp>
        <p:nvSpPr>
          <p:cNvPr id="1050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微信支付：社交属性强，用户基数大，场景丰富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48" name="标题 1"/>
          <p:cNvSpPr>
            <a:spLocks noGrp="1"/>
          </p:cNvSpPr>
          <p:nvPr>
            <p:ph type="title"/>
          </p:nvPr>
        </p:nvSpPr>
        <p:spPr/>
        <p:txBody>
          <a:bodyPr/>
          <a:p>
            <a:r>
              <a:rPr altLang="en-US" lang="zh-CN"/>
              <a:t>移动支付市场的未来趋势</a:t>
            </a:r>
            <a:endParaRPr altLang="en-US" lang="zh-CN"/>
          </a:p>
        </p:txBody>
      </p:sp>
      <p:sp>
        <p:nvSpPr>
          <p:cNvPr id="10500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移动支付用户规模将持续增长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移动支付安全保障将得到加强</a:t>
            </a:r>
            <a:endParaRPr dirty="0" sz="2000" err="1">
              <a:solidFill>
                <a:schemeClr val="tx1">
                  <a:lumMod val="75000"/>
                  <a:lumOff val="25000"/>
                </a:schemeClr>
              </a:solidFill>
              <a:latin typeface="+mn-ea"/>
              <a:ea typeface="+mn-ea"/>
              <a:cs typeface="+mn-ea"/>
              <a:sym typeface="+mn-lt"/>
            </a:endParaRPr>
          </a:p>
        </p:txBody>
      </p:sp>
      <p:sp>
        <p:nvSpPr>
          <p:cNvPr id="10500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移动支付与金融科技的融合将更加紧密</a:t>
            </a:r>
            <a:endParaRPr dirty="0" sz="2000" err="1">
              <a:solidFill>
                <a:schemeClr val="tx1">
                  <a:lumMod val="75000"/>
                  <a:lumOff val="25000"/>
                </a:schemeClr>
              </a:solidFill>
              <a:latin typeface="+mn-ea"/>
              <a:ea typeface="+mn-ea"/>
              <a:cs typeface="+mn-ea"/>
              <a:sym typeface="+mn-lt"/>
            </a:endParaRPr>
          </a:p>
        </p:txBody>
      </p:sp>
      <p:sp>
        <p:nvSpPr>
          <p:cNvPr id="10500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移动支付场景将不断拓展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24" name="标题 1"/>
          <p:cNvSpPr>
            <a:spLocks noGrp="1"/>
          </p:cNvSpPr>
          <p:nvPr>
            <p:ph type="title"/>
          </p:nvPr>
        </p:nvSpPr>
        <p:spPr/>
        <p:txBody>
          <a:bodyPr/>
          <a:p>
            <a:r>
              <a:rPr altLang="en-US" lang="zh-CN"/>
              <a:t>移动支付市场的投资机会与风险</a:t>
            </a:r>
            <a:endParaRPr altLang="en-US" lang="zh-CN"/>
          </a:p>
        </p:txBody>
      </p:sp>
      <p:sp>
        <p:nvSpPr>
          <p:cNvPr id="105012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投资机会：随着电子商务的快速发展，移动支付市场呈现出巨大的增长潜力，为投资者提供了丰富的机会。</a:t>
            </a:r>
            <a:endParaRPr altLang="en-US" dirty="0" sz="1200" lang="zh-CN" spc="150">
              <a:solidFill>
                <a:schemeClr val="tx1">
                  <a:lumMod val="65000"/>
                  <a:lumOff val="35000"/>
                </a:schemeClr>
              </a:solidFill>
              <a:latin typeface="+mn-ea"/>
              <a:sym typeface="+mn-ea"/>
            </a:endParaRPr>
          </a:p>
        </p:txBody>
      </p:sp>
      <p:sp>
        <p:nvSpPr>
          <p:cNvPr id="105012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风险：移动支付市场竞争激烈，技术更新迅速，投资者需要关注市场变化和政策监管，以降低投资风险。</a:t>
            </a:r>
            <a:endParaRPr altLang="en-US" dirty="0" sz="1200" lang="zh-CN" spc="150">
              <a:solidFill>
                <a:schemeClr val="tx1">
                  <a:lumMod val="65000"/>
                  <a:lumOff val="35000"/>
                </a:schemeClr>
              </a:solidFill>
              <a:latin typeface="+mn-ea"/>
              <a:sym typeface="+mn-ea"/>
            </a:endParaRPr>
          </a:p>
        </p:txBody>
      </p:sp>
      <p:sp>
        <p:nvSpPr>
          <p:cNvPr id="105013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机遇与挑战并存：移动支付市场在带来投资机会的同时，也面临着安全、隐私保护等方面的挑战，投资者需谨慎评估。</a:t>
            </a:r>
            <a:endParaRPr altLang="en-US" dirty="0" sz="1200" lang="zh-CN" spc="150">
              <a:solidFill>
                <a:schemeClr val="tx1">
                  <a:lumMod val="65000"/>
                  <a:lumOff val="35000"/>
                </a:schemeClr>
              </a:solidFill>
              <a:latin typeface="+mn-ea"/>
              <a:sym typeface="+mn-ea"/>
            </a:endParaRPr>
          </a:p>
        </p:txBody>
      </p:sp>
      <p:sp>
        <p:nvSpPr>
          <p:cNvPr id="105013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前景展望：随着技术的不断进步和市场的逐步成熟，移动支付市场有望在未来几年内继续保持快速增长态势，为投资者带来更多机会。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68" name="标题"/>
          <p:cNvSpPr>
            <a:spLocks noGrp="1"/>
          </p:cNvSpPr>
          <p:nvPr>
            <p:ph type="title"/>
            <p:custDataLst>
              <p:tags r:id="rId1"/>
            </p:custDataLst>
          </p:nvPr>
        </p:nvSpPr>
        <p:spPr/>
        <p:txBody>
          <a:bodyPr>
            <a:normAutofit fontScale="90000"/>
          </a:bodyPr>
          <a:p>
            <a:r>
              <a:rPr altLang="en-US" dirty="0" lang="zh-CN"/>
              <a:t>电子商务行业的移动支付案例分析</a:t>
            </a:r>
            <a:endParaRPr altLang="en-US" dirty="0" lang="zh-CN"/>
          </a:p>
        </p:txBody>
      </p:sp>
      <p:sp>
        <p:nvSpPr>
          <p:cNvPr id="1050170"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30" name="标题 1"/>
          <p:cNvSpPr>
            <a:spLocks noGrp="1"/>
          </p:cNvSpPr>
          <p:nvPr>
            <p:ph type="title"/>
          </p:nvPr>
        </p:nvSpPr>
        <p:spPr/>
        <p:txBody>
          <a:bodyPr/>
          <a:p>
            <a:r>
              <a:rPr altLang="en-US" lang="zh-CN"/>
              <a:t>成功案例介绍</a:t>
            </a:r>
            <a:endParaRPr altLang="en-US" lang="zh-CN"/>
          </a:p>
        </p:txBody>
      </p:sp>
      <p:sp>
        <p:nvSpPr>
          <p:cNvPr id="105023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3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Apple Pay：苹果公司推出的移动支付服务，通过与银行合作，实现了安全、快速的支付体验，成为全球领先的移动支付平台。</a:t>
            </a:r>
            <a:endParaRPr altLang="en-US" dirty="0" sz="2400" lang="zh-CN">
              <a:latin typeface="+mn-ea"/>
              <a:ea typeface="+mn-ea"/>
            </a:endParaRPr>
          </a:p>
        </p:txBody>
      </p:sp>
      <p:sp>
        <p:nvSpPr>
          <p:cNvPr id="105025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PayPal：作为全球最大的第三方支付平台之一，PayPal在移动支付领域也取得了显著成就，为全球用户提供便捷、安全的支付服务。</a:t>
            </a:r>
            <a:endParaRPr altLang="en-US" dirty="0" sz="2400" lang="zh-CN">
              <a:latin typeface="+mn-ea"/>
              <a:ea typeface="+mn-ea"/>
            </a:endParaRPr>
          </a:p>
        </p:txBody>
      </p:sp>
      <p:sp>
        <p:nvSpPr>
          <p:cNvPr id="105025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支付宝：作为中国最大的第三方支付平台，支付宝在移动支付领域占据领先地位，提供了便捷、安全的支付体验。</a:t>
            </a:r>
            <a:endParaRPr altLang="en-US" dirty="0" sz="2400" lang="zh-CN">
              <a:latin typeface="+mn-ea"/>
              <a:ea typeface="+mn-ea"/>
            </a:endParaRPr>
          </a:p>
        </p:txBody>
      </p:sp>
      <p:sp>
        <p:nvSpPr>
          <p:cNvPr id="105025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微信支付：作为微信生态系统的重要组成部分，微信支付凭借微信的社交属性，迅速占领市场，成为移动支付的重要力量。</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90" name="标题 1"/>
          <p:cNvSpPr>
            <a:spLocks noGrp="1"/>
          </p:cNvSpPr>
          <p:nvPr>
            <p:ph type="title"/>
          </p:nvPr>
        </p:nvSpPr>
        <p:spPr/>
        <p:txBody>
          <a:bodyPr/>
          <a:p>
            <a:r>
              <a:rPr altLang="en-US" lang="zh-CN"/>
              <a:t>案例分析：成功因素与经验教训</a:t>
            </a:r>
            <a:endParaRPr altLang="en-US" lang="zh-CN"/>
          </a:p>
        </p:txBody>
      </p:sp>
      <p:sp>
        <p:nvSpPr>
          <p:cNvPr id="1050292"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文本框 56"/>
          <p:cNvSpPr txBox="1"/>
          <p:nvPr>
            <p:custDataLst>
              <p:tags r:id="rId4"/>
            </p:custDataLst>
          </p:nvPr>
        </p:nvSpPr>
        <p:spPr>
          <a:xfrm>
            <a:off x="1531443" y="2679052"/>
            <a:ext cx="9490270" cy="790953"/>
          </a:xfrm>
          <a:prstGeom prst="rect"/>
          <a:noFill/>
        </p:spPr>
        <p:txBody>
          <a:bodyPr anchor="ctr" anchorCtr="0" bIns="107950" rtlCol="0" tIns="0" wrap="square">
            <a:normAutofit/>
          </a:bodyPr>
          <a:p>
            <a:pPr>
              <a:lnSpc>
                <a:spcPct val="150000"/>
              </a:lnSpc>
            </a:pPr>
            <a:r>
              <a:rPr altLang="en-US" dirty="0" sz="2400" lang="zh-CN">
                <a:solidFill>
                  <a:schemeClr val="dk1">
                    <a:lumMod val="80000"/>
                    <a:lumOff val="20000"/>
                  </a:schemeClr>
                </a:solidFill>
                <a:latin typeface="+mn-ea"/>
                <a:sym typeface="+mn-ea"/>
              </a:rPr>
              <a:t>成功因素：产品创新、用户体验、市场定位</a:t>
            </a:r>
            <a:endParaRPr altLang="en-US" dirty="0" sz="2400" lang="zh-CN">
              <a:solidFill>
                <a:schemeClr val="dk1">
                  <a:lumMod val="80000"/>
                  <a:lumOff val="20000"/>
                </a:schemeClr>
              </a:solidFill>
              <a:latin typeface="+mn-ea"/>
              <a:sym typeface="+mn-ea"/>
            </a:endParaRPr>
          </a:p>
        </p:txBody>
      </p:sp>
      <p:sp>
        <p:nvSpPr>
          <p:cNvPr id="1050300"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文本框 8"/>
          <p:cNvSpPr txBox="1"/>
          <p:nvPr>
            <p:custDataLst>
              <p:tags r:id="rId8"/>
            </p:custDataLst>
          </p:nvPr>
        </p:nvSpPr>
        <p:spPr>
          <a:xfrm>
            <a:off x="1531443" y="4234888"/>
            <a:ext cx="9490270" cy="790953"/>
          </a:xfrm>
          <a:prstGeom prst="rect"/>
          <a:noFill/>
        </p:spPr>
        <p:txBody>
          <a:bodyPr anchor="ctr" anchorCtr="0" bIns="107950" rtlCol="0" tIns="0" wrap="square">
            <a:normAutofit/>
          </a:bodyPr>
          <a:p>
            <a:pPr>
              <a:lnSpc>
                <a:spcPct val="150000"/>
              </a:lnSpc>
            </a:pPr>
            <a:r>
              <a:rPr altLang="en-US" dirty="0" sz="2400" lang="zh-CN">
                <a:solidFill>
                  <a:schemeClr val="dk1">
                    <a:lumMod val="80000"/>
                    <a:lumOff val="20000"/>
                  </a:schemeClr>
                </a:solidFill>
                <a:latin typeface="+mn-ea"/>
                <a:sym typeface="+mn-ea"/>
              </a:rPr>
              <a:t>经验教训：风险管理、数据安全、合规性</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42" name="标题 1"/>
          <p:cNvSpPr>
            <a:spLocks noGrp="1"/>
          </p:cNvSpPr>
          <p:nvPr>
            <p:ph type="title"/>
          </p:nvPr>
        </p:nvSpPr>
        <p:spPr/>
        <p:txBody>
          <a:bodyPr/>
          <a:p>
            <a:r>
              <a:rPr altLang="en-US" lang="zh-CN"/>
              <a:t>案例启示：如何把握移动支付的发展机遇</a:t>
            </a:r>
            <a:endParaRPr altLang="en-US" lang="zh-CN"/>
          </a:p>
        </p:txBody>
      </p:sp>
      <p:sp>
        <p:nvSpPr>
          <p:cNvPr id="10503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案例三：银联云闪付的创新</a:t>
            </a:r>
            <a:endParaRPr altLang="zh-CN" dirty="0" lang="en-US">
              <a:solidFill>
                <a:schemeClr val="dk1">
                  <a:lumMod val="80000"/>
                  <a:lumOff val="20000"/>
                </a:schemeClr>
              </a:solidFill>
              <a:latin typeface="+mn-ea"/>
              <a:sym typeface="+mn-ea"/>
            </a:endParaRPr>
          </a:p>
        </p:txBody>
      </p:sp>
      <p:sp>
        <p:nvSpPr>
          <p:cNvPr id="10503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案例一：支付宝的成功</a:t>
            </a:r>
            <a:endParaRPr altLang="en-US" dirty="0" lang="zh-CN">
              <a:solidFill>
                <a:schemeClr val="dk1">
                  <a:lumMod val="80000"/>
                  <a:lumOff val="20000"/>
                </a:schemeClr>
              </a:solidFill>
              <a:latin typeface="+mn-ea"/>
              <a:sym typeface="+mn-ea"/>
            </a:endParaRPr>
          </a:p>
        </p:txBody>
      </p:sp>
      <p:sp>
        <p:nvSpPr>
          <p:cNvPr id="10503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案例二：微信支付的崛起</a:t>
            </a:r>
            <a:endParaRPr altLang="en-US" dirty="0" lang="zh-CN">
              <a:solidFill>
                <a:schemeClr val="dk1">
                  <a:lumMod val="80000"/>
                  <a:lumOff val="20000"/>
                </a:schemeClr>
              </a:solidFill>
              <a:latin typeface="+mn-ea"/>
              <a:sym typeface="+mn-ea"/>
            </a:endParaRPr>
          </a:p>
        </p:txBody>
      </p:sp>
      <p:sp>
        <p:nvSpPr>
          <p:cNvPr id="10503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案例四：跨境支付的机遇与挑战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10" name="标题 1"/>
          <p:cNvSpPr>
            <a:spLocks noGrp="1"/>
          </p:cNvSpPr>
          <p:nvPr>
            <p:ph type="title"/>
          </p:nvPr>
        </p:nvSpPr>
        <p:spPr/>
        <p:txBody>
          <a:bodyPr/>
          <a:p>
            <a:r>
              <a:rPr altLang="en-US" lang="zh-CN"/>
              <a:t>案例拓展：探索更多移动支付的应用场景</a:t>
            </a:r>
            <a:endParaRPr altLang="en-US" lang="zh-CN"/>
          </a:p>
        </p:txBody>
      </p:sp>
      <p:sp>
        <p:nvSpPr>
          <p:cNvPr id="105041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线下零售：移动支付在超市、便利店等线下零售场景中的应用，提高支付效率和客户体验。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餐饮外卖：移动支付在点餐、付款等环节的运用，简化流程，提升餐饮服务效率。</a:t>
            </a:r>
            <a:endParaRPr dirty="0" err="1">
              <a:solidFill>
                <a:schemeClr val="tx1">
                  <a:lumMod val="75000"/>
                  <a:lumOff val="25000"/>
                </a:schemeClr>
              </a:solidFill>
              <a:latin typeface="+mn-ea"/>
              <a:ea typeface="+mn-ea"/>
              <a:cs typeface="+mn-ea"/>
              <a:sym typeface="+mn-lt"/>
            </a:endParaRPr>
          </a:p>
        </p:txBody>
      </p:sp>
      <p:sp>
        <p:nvSpPr>
          <p:cNvPr id="105043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3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医疗保健：移动支付在预约挂号、缴费等医疗服务中的应用，优化医疗流程，提高医疗服务的便捷性。</a:t>
            </a:r>
            <a:endParaRPr dirty="0" sz="2000" err="1">
              <a:solidFill>
                <a:schemeClr val="tx1">
                  <a:lumMod val="75000"/>
                  <a:lumOff val="25000"/>
                </a:schemeClr>
              </a:solidFill>
              <a:latin typeface="+mn-ea"/>
              <a:ea typeface="+mn-ea"/>
              <a:cs typeface="+mn-ea"/>
              <a:sym typeface="+mn-lt"/>
            </a:endParaRPr>
          </a:p>
        </p:txBody>
      </p:sp>
      <p:sp>
        <p:nvSpPr>
          <p:cNvPr id="1050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交通出行：移动支付在共享单车、滴滴出行等交通出行领域的应用，方便快捷，提升出行效率。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86" name="标题"/>
          <p:cNvSpPr>
            <a:spLocks noGrp="1"/>
          </p:cNvSpPr>
          <p:nvPr>
            <p:ph type="title"/>
            <p:custDataLst>
              <p:tags r:id="rId1"/>
            </p:custDataLst>
          </p:nvPr>
        </p:nvSpPr>
        <p:spPr/>
        <p:txBody>
          <a:bodyPr>
            <a:normAutofit fontScale="90000"/>
          </a:bodyPr>
          <a:p>
            <a:r>
              <a:rPr altLang="en-US" dirty="0" lang="zh-CN"/>
              <a:t>电子商务行业移动支付的未来展望</a:t>
            </a:r>
            <a:endParaRPr altLang="en-US" dirty="0" lang="zh-CN"/>
          </a:p>
        </p:txBody>
      </p:sp>
      <p:sp>
        <p:nvSpPr>
          <p:cNvPr id="1050488"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48" name="标题 1"/>
          <p:cNvSpPr>
            <a:spLocks noGrp="1"/>
          </p:cNvSpPr>
          <p:nvPr>
            <p:ph type="title"/>
          </p:nvPr>
        </p:nvSpPr>
        <p:spPr/>
        <p:txBody>
          <a:bodyPr/>
          <a:p>
            <a:r>
              <a:rPr altLang="en-US" lang="zh-CN"/>
              <a:t>移动支付的发展趋势</a:t>
            </a:r>
            <a:endParaRPr altLang="en-US" lang="zh-CN"/>
          </a:p>
        </p:txBody>
      </p:sp>
      <p:sp>
        <p:nvSpPr>
          <p:cNvPr id="105055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5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54" name="文本框 31"/>
          <p:cNvSpPr txBox="1"/>
          <p:nvPr>
            <p:custDataLst>
              <p:tags r:id="rId3"/>
            </p:custDataLst>
          </p:nvPr>
        </p:nvSpPr>
        <p:spPr>
          <a:xfrm>
            <a:off x="986770" y="2256680"/>
            <a:ext cx="2188497" cy="3264364"/>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移动支付将更加便捷和安全，随着技术的不断进步，移动支付的安全性将得到进一步提升，同时用户也将享受到更加便捷的支付体验。</a:t>
            </a:r>
            <a:endParaRPr altLang="en-US" dirty="0" sz="2000" lang="zh-CN" spc="200">
              <a:solidFill>
                <a:schemeClr val="tx1">
                  <a:lumMod val="85000"/>
                  <a:lumOff val="15000"/>
                </a:schemeClr>
              </a:solidFill>
              <a:latin typeface="+mn-ea"/>
              <a:sym typeface="+mn-ea"/>
            </a:endParaRPr>
          </a:p>
        </p:txBody>
      </p:sp>
      <p:sp>
        <p:nvSpPr>
          <p:cNvPr id="105055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5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60"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移动支付将更加智能化，随着人工智能、大数据等技术的不断发展，移动支付将更加智能化，能够为用户提供更加个性化的服务。</a:t>
            </a:r>
            <a:endParaRPr altLang="en-US" dirty="0" sz="2000" lang="zh-CN" spc="200">
              <a:solidFill>
                <a:schemeClr val="tx1">
                  <a:lumMod val="85000"/>
                  <a:lumOff val="15000"/>
                </a:schemeClr>
              </a:solidFill>
              <a:latin typeface="+mn-ea"/>
              <a:sym typeface="+mn-ea"/>
            </a:endParaRPr>
          </a:p>
        </p:txBody>
      </p:sp>
      <p:sp>
        <p:nvSpPr>
          <p:cNvPr id="105056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6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6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移动支付将更加国际化，随着全球化的加速发展，移动支付将更加国际化，能够支持更多的跨境支付场景。</a:t>
            </a:r>
            <a:endParaRPr altLang="en-US" dirty="0" sz="2000" lang="zh-CN" spc="200">
              <a:solidFill>
                <a:schemeClr val="tx1">
                  <a:lumMod val="85000"/>
                  <a:lumOff val="15000"/>
                </a:schemeClr>
              </a:solidFill>
              <a:latin typeface="+mn-ea"/>
              <a:sym typeface="+mn-ea"/>
            </a:endParaRPr>
          </a:p>
        </p:txBody>
      </p:sp>
      <p:sp>
        <p:nvSpPr>
          <p:cNvPr id="105056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7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7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移动支付将更加多元化，随着各种新兴支付方式的不断涌现，移动支付将更加多元化，能够满足用户多样化的支付需求。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608" name="标题 1"/>
          <p:cNvSpPr>
            <a:spLocks noGrp="1"/>
          </p:cNvSpPr>
          <p:nvPr>
            <p:ph type="title"/>
          </p:nvPr>
        </p:nvSpPr>
        <p:spPr/>
        <p:txBody>
          <a:bodyPr/>
          <a:p>
            <a:r>
              <a:rPr altLang="en-US" lang="zh-CN"/>
              <a:t>移动支付的创新方向</a:t>
            </a:r>
            <a:endParaRPr altLang="en-US" lang="zh-CN"/>
          </a:p>
        </p:txBody>
      </p:sp>
      <p:sp>
        <p:nvSpPr>
          <p:cNvPr id="105061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人工智能技术：提高支付安全性和效率</a:t>
            </a:r>
            <a:endParaRPr altLang="en-US" dirty="0" sz="2000" lang="zh-CN" spc="150">
              <a:solidFill>
                <a:schemeClr val="tx1">
                  <a:lumMod val="75000"/>
                  <a:lumOff val="25000"/>
                </a:schemeClr>
              </a:solidFill>
              <a:latin typeface="+mn-ea"/>
              <a:sym typeface="+mn-ea"/>
            </a:endParaRPr>
          </a:p>
        </p:txBody>
      </p:sp>
      <p:sp>
        <p:nvSpPr>
          <p:cNvPr id="105061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区块链技术：实现去中心化、可追溯的支付</a:t>
            </a:r>
            <a:endParaRPr altLang="en-US" dirty="0" sz="2000" lang="zh-CN" spc="150">
              <a:solidFill>
                <a:schemeClr val="tx1">
                  <a:lumMod val="75000"/>
                  <a:lumOff val="25000"/>
                </a:schemeClr>
              </a:solidFill>
              <a:latin typeface="+mn-ea"/>
              <a:sym typeface="+mn-ea"/>
            </a:endParaRPr>
          </a:p>
        </p:txBody>
      </p:sp>
      <p:sp>
        <p:nvSpPr>
          <p:cNvPr id="105062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生物识别技术：利用指纹、虹膜等生物特征进行身份验证</a:t>
            </a:r>
            <a:endParaRPr altLang="en-US" dirty="0" sz="2000" lang="zh-CN" spc="150">
              <a:solidFill>
                <a:schemeClr val="tx1">
                  <a:lumMod val="75000"/>
                  <a:lumOff val="25000"/>
                </a:schemeClr>
              </a:solidFill>
              <a:latin typeface="+mn-ea"/>
              <a:sym typeface="+mn-ea"/>
            </a:endParaRPr>
          </a:p>
        </p:txBody>
      </p:sp>
      <p:sp>
        <p:nvSpPr>
          <p:cNvPr id="105062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虚拟货币支付：拓展跨境支付和数字货币的应用场景</a:t>
            </a:r>
            <a:endParaRPr altLang="en-US" dirty="0" sz="2000" lang="zh-CN" spc="150">
              <a:solidFill>
                <a:schemeClr val="tx1">
                  <a:lumMod val="75000"/>
                  <a:lumOff val="25000"/>
                </a:schemeClr>
              </a:solidFill>
              <a:latin typeface="+mn-ea"/>
              <a:sym typeface="+mn-ea"/>
            </a:endParaRPr>
          </a:p>
        </p:txBody>
      </p:sp>
      <p:sp>
        <p:nvSpPr>
          <p:cNvPr id="105063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668" name="标题 1"/>
          <p:cNvSpPr>
            <a:spLocks noGrp="1"/>
          </p:cNvSpPr>
          <p:nvPr>
            <p:ph type="title"/>
          </p:nvPr>
        </p:nvSpPr>
        <p:spPr/>
        <p:txBody>
          <a:bodyPr/>
          <a:p>
            <a:r>
              <a:rPr altLang="en-US" lang="zh-CN"/>
              <a:t>移动支付在电子商务中的前景展望</a:t>
            </a:r>
            <a:endParaRPr altLang="en-US" lang="zh-CN"/>
          </a:p>
        </p:txBody>
      </p:sp>
      <p:sp>
        <p:nvSpPr>
          <p:cNvPr id="105067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7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7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7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7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8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8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8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8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8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9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69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9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9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9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0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0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0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0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移动支付用户规模将持续增长</a:t>
            </a:r>
            <a:endParaRPr altLang="en-US" dirty="0" sz="1200" lang="zh-CN" spc="150">
              <a:solidFill>
                <a:schemeClr val="tx1">
                  <a:lumMod val="65000"/>
                  <a:lumOff val="35000"/>
                </a:schemeClr>
              </a:solidFill>
              <a:latin typeface="+mn-ea"/>
              <a:sym typeface="+mn-ea"/>
            </a:endParaRPr>
          </a:p>
        </p:txBody>
      </p:sp>
      <p:sp>
        <p:nvSpPr>
          <p:cNvPr id="105070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移动支付将促进跨境电子商务的发展，推动全球贸易便利化</a:t>
            </a:r>
            <a:endParaRPr altLang="en-US" dirty="0" sz="1200" lang="zh-CN" spc="150">
              <a:solidFill>
                <a:schemeClr val="tx1">
                  <a:lumMod val="65000"/>
                  <a:lumOff val="35000"/>
                </a:schemeClr>
              </a:solidFill>
              <a:latin typeface="+mn-ea"/>
              <a:sym typeface="+mn-ea"/>
            </a:endParaRPr>
          </a:p>
        </p:txBody>
      </p:sp>
      <p:sp>
        <p:nvSpPr>
          <p:cNvPr id="105071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移动支付将与人工智能、区块链等新技术融合，创新支付场景和模式</a:t>
            </a:r>
            <a:endParaRPr altLang="en-US" dirty="0" sz="1200" lang="zh-CN" spc="150">
              <a:solidFill>
                <a:schemeClr val="tx1">
                  <a:lumMod val="65000"/>
                  <a:lumOff val="35000"/>
                </a:schemeClr>
              </a:solidFill>
              <a:latin typeface="+mn-ea"/>
              <a:sym typeface="+mn-ea"/>
            </a:endParaRPr>
          </a:p>
        </p:txBody>
      </p:sp>
      <p:sp>
        <p:nvSpPr>
          <p:cNvPr id="105071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移动支付安全性和便捷性将得到进一步提升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748" name="标题 1"/>
          <p:cNvSpPr>
            <a:spLocks noGrp="1"/>
          </p:cNvSpPr>
          <p:nvPr>
            <p:ph type="title"/>
          </p:nvPr>
        </p:nvSpPr>
        <p:spPr/>
        <p:txBody>
          <a:bodyPr/>
          <a:p>
            <a:r>
              <a:rPr altLang="en-US" lang="zh-CN"/>
              <a:t>移动支付对电子商务行业的深远影响</a:t>
            </a:r>
            <a:endParaRPr altLang="en-US" lang="zh-CN"/>
          </a:p>
        </p:txBody>
      </p:sp>
      <p:sp>
        <p:nvSpPr>
          <p:cNvPr id="105075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提升购物体验：移动支付为用户提供便捷、安全的支付方式，提高购物转化率。</a:t>
            </a:r>
            <a:endParaRPr altLang="en-US" dirty="0" sz="1200" lang="zh-CN" spc="150">
              <a:solidFill>
                <a:schemeClr val="tx1">
                  <a:lumMod val="85000"/>
                  <a:lumOff val="15000"/>
                </a:schemeClr>
              </a:solidFill>
              <a:latin typeface="+mn-ea"/>
              <a:sym typeface="+mn-ea"/>
            </a:endParaRPr>
          </a:p>
        </p:txBody>
      </p:sp>
      <p:sp>
        <p:nvSpPr>
          <p:cNvPr id="105075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降低交易成本：移动支付降低电子商务平台的交易成本，提高经营效率。</a:t>
            </a:r>
            <a:endParaRPr altLang="en-US" dirty="0" sz="1200" lang="zh-CN" spc="150">
              <a:solidFill>
                <a:schemeClr val="tx1">
                  <a:lumMod val="85000"/>
                  <a:lumOff val="15000"/>
                </a:schemeClr>
              </a:solidFill>
              <a:latin typeface="+mn-ea"/>
              <a:sym typeface="+mn-ea"/>
            </a:endParaRPr>
          </a:p>
        </p:txBody>
      </p:sp>
      <p:sp>
        <p:nvSpPr>
          <p:cNvPr id="105075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促进数据化转型：移动支付产生的大量数据为电子商务企业提供分析用户行为、优化产品和服务的机会。</a:t>
            </a:r>
            <a:endParaRPr altLang="en-US" dirty="0" sz="1200" lang="zh-CN" spc="150">
              <a:solidFill>
                <a:schemeClr val="tx1">
                  <a:lumMod val="85000"/>
                  <a:lumOff val="15000"/>
                </a:schemeClr>
              </a:solidFill>
              <a:latin typeface="+mn-ea"/>
              <a:sym typeface="+mn-ea"/>
            </a:endParaRPr>
          </a:p>
        </p:txBody>
      </p:sp>
      <p:sp>
        <p:nvSpPr>
          <p:cNvPr id="105076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6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创新商业模式：移动支付为电子商务企业提供更多商业模式的创新机会，如社交电商、共享经济等。</a:t>
            </a:r>
            <a:endParaRPr altLang="en-US" dirty="0" sz="1200" lang="zh-CN" spc="150">
              <a:solidFill>
                <a:schemeClr val="tx1">
                  <a:lumMod val="85000"/>
                  <a:lumOff val="15000"/>
                </a:schemeClr>
              </a:solidFill>
              <a:latin typeface="+mn-ea"/>
              <a:sym typeface="+mn-ea"/>
            </a:endParaRPr>
          </a:p>
        </p:txBody>
      </p:sp>
      <p:sp>
        <p:nvSpPr>
          <p:cNvPr id="105077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7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808"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810"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8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8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4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0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68.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2024-01-06T06:47:51Z</dcterms:created>
  <dcterms:modified xsi:type="dcterms:W3CDTF">2024-01-06T06:47:51Z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5c89c4e8e1fc4382a3a1d834e6594bae_21</vt:lpwstr>
  </property>
</Properties>
</file>