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5" userDrawn="1">
          <p15:clr>
            <a:srgbClr val="A4A3A4"/>
          </p15:clr>
        </p15:guide>
        <p15:guide id="2" pos="3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95"/>
        <p:guide pos="387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9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>
            <a:solidFill>
              <a:prstClr val="black"/>
            </a:solidFill>
            <a:round/>
          </a:ln>
        </p:spPr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5pPr>
          </a:lstStyle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7411" name="灯片编号占位符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8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3E4E26D7-D900-44BD-8047-C3B802105577}" type="slidenum">
              <a:rPr lang="zh-CN" altLang="en-US" sz="1200">
                <a:ea typeface="微软雅黑"/>
              </a:rPr>
              <a:t>3</a:t>
            </a:fld>
            <a:endParaRPr lang="zh-CN" altLang="en-US" sz="1200">
              <a:ea typeface="微软雅黑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>
            <a:solidFill>
              <a:prstClr val="black"/>
            </a:solidFill>
            <a:round/>
          </a:ln>
        </p:spPr>
      </p:sp>
      <p:sp>
        <p:nvSpPr>
          <p:cNvPr id="32770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5pPr>
          </a:lstStyle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2771" name="灯片编号占位符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8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B6E6406E-52FE-441D-B46F-9A5E9E9280DD}" type="slidenum">
              <a:rPr lang="zh-CN" altLang="en-US" sz="1200">
                <a:ea typeface="微软雅黑"/>
              </a:rPr>
              <a:t>8</a:t>
            </a:fld>
            <a:endParaRPr lang="zh-CN" altLang="en-US" sz="1200">
              <a:ea typeface="微软雅黑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17" name="幻灯片图像占位符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>
            <a:solidFill>
              <a:prstClr val="black"/>
            </a:solidFill>
            <a:round/>
          </a:ln>
        </p:spPr>
      </p:sp>
      <p:sp>
        <p:nvSpPr>
          <p:cNvPr id="34818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5pPr>
          </a:lstStyle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8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35CA363D-5646-441B-BA71-CFA37AA34AC1}" type="slidenum">
              <a:rPr lang="zh-CN" altLang="en-US" sz="1200">
                <a:ea typeface="微软雅黑"/>
              </a:rPr>
              <a:t>9</a:t>
            </a:fld>
            <a:endParaRPr lang="zh-CN" altLang="en-US" sz="1200">
              <a:ea typeface="微软雅黑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5" name="幻灯片图像占位符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>
            <a:solidFill>
              <a:prstClr val="black"/>
            </a:solidFill>
            <a:round/>
          </a:ln>
        </p:spPr>
      </p:sp>
      <p:sp>
        <p:nvSpPr>
          <p:cNvPr id="36866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/>
                <a:ea typeface="微软雅黑"/>
              </a:defRPr>
            </a:lvl5pPr>
          </a:lstStyle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8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5AED43BA-B9FA-4254-9C6F-6B63100486B4}" type="slidenum">
              <a:rPr lang="zh-CN" altLang="en-US" sz="1200">
                <a:ea typeface="微软雅黑"/>
              </a:rPr>
              <a:t>10</a:t>
            </a:fld>
            <a:endParaRPr lang="zh-CN" altLang="en-US" sz="1200">
              <a:ea typeface="微软雅黑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.xml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08400" y="1490400"/>
            <a:ext cx="10969200" cy="47592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356"/>
            <a:ext cx="2844800" cy="475665"/>
          </a:xfrm>
        </p:spPr>
        <p:txBody>
          <a:bodyPr/>
          <a:lstStyle>
            <a:lvl1pPr>
              <a:defRPr noProof="1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4848" y="6245356"/>
            <a:ext cx="3862305" cy="475665"/>
          </a:xfrm>
        </p:spPr>
        <p:txBody>
          <a:bodyPr/>
          <a:lstStyle>
            <a:lvl1pPr>
              <a:defRPr noProof="1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356"/>
            <a:ext cx="2844800" cy="475665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4E763630-F38C-4496-9A1E-C395F2E49F82}" type="slidenum">
              <a:rPr lang="zh-CN" altLang="en-US"/>
              <a:t/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tags" Target="../tags/tag13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0001.&#20248;&#37239;&#32593;-&#28342;&#36136;&#22312;&#28342;&#21058;&#20013;&#28342;&#35299;&#24615;&#27604;&#36739;.flv" TargetMode="Externa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0001.&#20248;&#37239;&#32593;-0901--&#28342;&#35299;&#26102;&#30340;&#21560;&#28909;&#25110;&#25918;&#28909;&#29616;&#35937;.flv" TargetMode="Externa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0001.&#20248;&#37239;&#32593;-0901--&#28342;&#35299;&#26102;&#30340;&#21560;&#28909;&#25110;&#25918;&#28909;&#29616;&#35937;.flv" TargetMode="Externa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NULL" TargetMode="External" /><Relationship Id="rId3" Type="http://schemas.openxmlformats.org/officeDocument/2006/relationships/image" Target="../media/image9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3" name="矩形 19"/>
          <p:cNvSpPr/>
          <p:nvPr>
            <p:custDataLst>
              <p:tags r:id="rId2"/>
            </p:custDataLst>
          </p:nvPr>
        </p:nvSpPr>
        <p:spPr>
          <a:xfrm>
            <a:off x="3616643" y="2311083"/>
            <a:ext cx="5580062" cy="1579562"/>
          </a:xfrm>
          <a:custGeom>
            <a:gdLst>
              <a:gd name="GT0" fmla="+- l w 0"/>
              <a:gd name="GT1" fmla="+- t h 0"/>
            </a:gdLst>
            <a:cxnLst>
              <a:cxn ang="0">
                <a:pos x="0" y="0"/>
              </a:cxn>
              <a:cxn ang="0">
                <a:pos x="3670438" y="0"/>
              </a:cxn>
              <a:cxn ang="0">
                <a:pos x="3636569" y="1424457"/>
              </a:cxn>
              <a:cxn ang="0">
                <a:pos x="0" y="1592190"/>
              </a:cxn>
              <a:cxn ang="0">
                <a:pos x="0" y="0"/>
              </a:cxn>
            </a:cxnLst>
            <a:rect l="l" t="t" r="GT0" b="GT1"/>
            <a:pathLst>
              <a:path w="5148064" h="1578165">
                <a:moveTo>
                  <a:pt x="0" y="0"/>
                </a:moveTo>
                <a:lnTo>
                  <a:pt x="5148064" y="0"/>
                </a:lnTo>
                <a:lnTo>
                  <a:pt x="5100563" y="1411909"/>
                </a:lnTo>
                <a:cubicBezTo>
                  <a:pt x="3384542" y="1411909"/>
                  <a:pt x="1343404" y="1471286"/>
                  <a:pt x="0" y="1578165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  <a:miter lim="800000"/>
          </a:ln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/>
              <a:sym typeface="微软雅黑" panose="020b0503020204020204" charset="-122"/>
            </a:endParaRPr>
          </a:p>
        </p:txBody>
      </p:sp>
      <p:sp>
        <p:nvSpPr>
          <p:cNvPr id="5124" name="矩形 5"/>
          <p:cNvSpPr/>
          <p:nvPr>
            <p:custDataLst>
              <p:tags r:id="rId3"/>
            </p:custDataLst>
          </p:nvPr>
        </p:nvSpPr>
        <p:spPr>
          <a:xfrm>
            <a:off x="2895917" y="2095183"/>
            <a:ext cx="6300788" cy="1577975"/>
          </a:xfrm>
          <a:prstGeom prst="rect">
            <a:avLst/>
          </a:prstGeom>
          <a:solidFill>
            <a:srgbClr val="CDDEFF"/>
          </a:solidFill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微软雅黑" panose="020b0503020204020204" charset="-122"/>
            </a:endParaRPr>
          </a:p>
        </p:txBody>
      </p:sp>
      <p:sp>
        <p:nvSpPr>
          <p:cNvPr id="5125" name="矩形 6"/>
          <p:cNvSpPr/>
          <p:nvPr>
            <p:custDataLst>
              <p:tags r:id="rId4"/>
            </p:custDataLst>
          </p:nvPr>
        </p:nvSpPr>
        <p:spPr>
          <a:xfrm>
            <a:off x="4408805" y="1768157"/>
            <a:ext cx="3316288" cy="649288"/>
          </a:xfrm>
          <a:prstGeom prst="rect">
            <a:avLst/>
          </a:prstGeom>
          <a:solidFill>
            <a:srgbClr val="002060"/>
          </a:solidFill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微软雅黑" panose="020b0503020204020204" charset="-122"/>
            </a:endParaRPr>
          </a:p>
        </p:txBody>
      </p:sp>
      <p:sp>
        <p:nvSpPr>
          <p:cNvPr id="5126" name="矩形 7"/>
          <p:cNvSpPr/>
          <p:nvPr>
            <p:custDataLst>
              <p:tags r:id="rId5"/>
            </p:custDataLst>
          </p:nvPr>
        </p:nvSpPr>
        <p:spPr>
          <a:xfrm>
            <a:off x="4706144" y="1825307"/>
            <a:ext cx="286131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/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第九单元  溶液</a:t>
            </a:r>
            <a:endParaRPr lang="en-US" altLang="en-US" sz="3200">
              <a:solidFill>
                <a:schemeClr val="bg1"/>
              </a:solidFill>
              <a:latin typeface="微软雅黑" panose="020b0503020204020204" charset="-122"/>
              <a:ea typeface="微软雅黑"/>
              <a:sym typeface="微软雅黑" panose="020b0503020204020204" charset="-122"/>
            </a:endParaRPr>
          </a:p>
        </p:txBody>
      </p:sp>
      <p:sp>
        <p:nvSpPr>
          <p:cNvPr id="5127" name="TextBox 4"/>
          <p:cNvSpPr/>
          <p:nvPr>
            <p:custDataLst>
              <p:tags r:id="rId6"/>
            </p:custDataLst>
          </p:nvPr>
        </p:nvSpPr>
        <p:spPr>
          <a:xfrm>
            <a:off x="2895917" y="2671445"/>
            <a:ext cx="6300788" cy="92202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/>
            <a:r>
              <a:rPr lang="zh-CN" altLang="en-US" sz="5400" b="1" smtClean="0"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溶</a:t>
            </a:r>
            <a:r>
              <a:rPr lang="zh-CN" altLang="en-US" sz="5400" b="1"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液的形成</a:t>
            </a:r>
            <a:endParaRPr lang="zh-CN" altLang="en-US" sz="5400" b="1">
              <a:latin typeface="微软雅黑" panose="020b0503020204020204" charset="-122"/>
              <a:ea typeface="微软雅黑"/>
              <a:sym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溶液</a:t>
            </a:r>
            <a:endParaRPr lang="zh-CN" altLang="en-US" smtClean="0"/>
          </a:p>
        </p:txBody>
      </p:sp>
      <p:sp>
        <p:nvSpPr>
          <p:cNvPr id="16386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实验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20ml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水中加入一匙蔗糖，用玻璃棒搅拌，还能看到蔗糖吗？</a:t>
            </a:r>
            <a:endParaRPr lang="zh-CN" altLang="en-US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38500" y="3500438"/>
            <a:ext cx="4500563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现象：</a:t>
            </a:r>
            <a:r>
              <a:rPr lang="zh-CN" altLang="en-US" sz="2400">
                <a:ea typeface="黑体" panose="02010609060101010101" pitchFamily="49" charset="-122"/>
              </a:rPr>
              <a:t>蔗糖消失不见了</a:t>
            </a:r>
            <a:endParaRPr lang="zh-CN" altLang="en-US" sz="2400"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38500" y="4252913"/>
            <a:ext cx="5072063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形成什么：</a:t>
            </a:r>
            <a:r>
              <a:rPr lang="zh-CN" altLang="en-US" sz="2400">
                <a:ea typeface="黑体" panose="02010609060101010101" pitchFamily="49" charset="-122"/>
              </a:rPr>
              <a:t>均一、稳定的混合物</a:t>
            </a:r>
            <a:endParaRPr lang="zh-CN" altLang="en-US" sz="2400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矩形 6"/>
          <p:cNvSpPr/>
          <p:nvPr/>
        </p:nvSpPr>
        <p:spPr>
          <a:xfrm>
            <a:off x="3071812" y="1776412"/>
            <a:ext cx="9591675" cy="11988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一种或几种物质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分散到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另一种物质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里，形成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均一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的、</a:t>
            </a:r>
            <a:endParaRPr lang="en-US" altLang="zh-CN" sz="2400">
              <a:latin typeface="微软雅黑" panose="020b0503020204020204" charset="-122"/>
              <a:ea typeface="微软雅黑"/>
            </a:endParaRPr>
          </a:p>
          <a:p>
            <a:pPr lvl="0" eaLnBrk="1" hangingPunct="1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稳定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的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混合物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。</a:t>
            </a:r>
            <a:endParaRPr lang="en-US" altLang="zh-CN" sz="24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6386" name="圆角矩形 7"/>
          <p:cNvSpPr/>
          <p:nvPr/>
        </p:nvSpPr>
        <p:spPr>
          <a:xfrm>
            <a:off x="1781175" y="1858963"/>
            <a:ext cx="1162050" cy="8636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ctr" eaLnBrk="1" hangingPunct="1"/>
            <a:r>
              <a:rPr lang="zh-CN" altLang="en-US" sz="2800" b="1">
                <a:latin typeface="微软雅黑" panose="020b0503020204020204" charset="-122"/>
                <a:ea typeface="微软雅黑"/>
              </a:rPr>
              <a:t>概念</a:t>
            </a:r>
            <a:endParaRPr lang="zh-CN" altLang="en-US" sz="28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16387" name="圆角矩形 10"/>
          <p:cNvSpPr/>
          <p:nvPr/>
        </p:nvSpPr>
        <p:spPr>
          <a:xfrm>
            <a:off x="1765300" y="3644900"/>
            <a:ext cx="1162050" cy="8636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ctr" eaLnBrk="1" hangingPunct="1"/>
            <a:r>
              <a:rPr lang="zh-CN" altLang="en-US" sz="2800" b="1">
                <a:latin typeface="微软雅黑" panose="020b0503020204020204" charset="-122"/>
                <a:ea typeface="微软雅黑"/>
              </a:rPr>
              <a:t>特征</a:t>
            </a:r>
            <a:endParaRPr lang="zh-CN" altLang="en-US" sz="28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16388" name="矩形 11"/>
          <p:cNvSpPr/>
          <p:nvPr/>
        </p:nvSpPr>
        <p:spPr>
          <a:xfrm>
            <a:off x="3313112" y="5126038"/>
            <a:ext cx="1097280" cy="53403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lnSpc>
                <a:spcPct val="12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稳定性</a:t>
            </a:r>
            <a:endParaRPr lang="zh-CN" altLang="en-US" sz="24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89" name="矩形 12"/>
          <p:cNvSpPr/>
          <p:nvPr/>
        </p:nvSpPr>
        <p:spPr>
          <a:xfrm>
            <a:off x="3313112" y="3810000"/>
            <a:ext cx="1504950" cy="53403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lnSpc>
                <a:spcPct val="12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均一性</a:t>
            </a:r>
            <a:endParaRPr lang="en-US" altLang="zh-CN" sz="24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96" name="文本框 17"/>
          <p:cNvSpPr txBox="1"/>
          <p:nvPr/>
        </p:nvSpPr>
        <p:spPr>
          <a:xfrm>
            <a:off x="4817745" y="484505"/>
            <a:ext cx="2735580" cy="768350"/>
          </a:xfrm>
          <a:prstGeom prst="rect">
            <a:avLst/>
          </a:prstGeom>
          <a:noFill/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eaLnBrk="1" hangingPunct="1"/>
            <a:r>
              <a:rPr lang="zh-CN" altLang="en-US" sz="44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   </a:t>
            </a:r>
            <a:r>
              <a:rPr lang="zh-CN" altLang="en-US" sz="40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溶液</a:t>
            </a:r>
            <a:endParaRPr lang="zh-CN" altLang="en-US" sz="4000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6397" name="组合 34"/>
          <p:cNvGrpSpPr/>
          <p:nvPr/>
        </p:nvGrpSpPr>
        <p:grpSpPr>
          <a:xfrm>
            <a:off x="4457700" y="3716338"/>
            <a:ext cx="5418138" cy="838111"/>
            <a:chOff x="2934156" y="4004597"/>
            <a:chExt cx="5417592" cy="837938"/>
          </a:xfrm>
        </p:grpSpPr>
        <p:grpSp>
          <p:nvGrpSpPr>
            <p:cNvPr id="16398" name="组合 28"/>
            <p:cNvGrpSpPr/>
            <p:nvPr/>
          </p:nvGrpSpPr>
          <p:grpSpPr>
            <a:xfrm>
              <a:off x="2934156" y="4012762"/>
              <a:ext cx="5370271" cy="829773"/>
              <a:chOff x="2880568" y="4012762"/>
              <a:chExt cx="5370271" cy="829773"/>
            </a:xfrm>
          </p:grpSpPr>
          <p:sp>
            <p:nvSpPr>
              <p:cNvPr id="16399" name="矩形 22"/>
              <p:cNvSpPr/>
              <p:nvPr/>
            </p:nvSpPr>
            <p:spPr>
              <a:xfrm>
                <a:off x="3678839" y="4012762"/>
                <a:ext cx="4572000" cy="829773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</a:lstStyle>
              <a:p>
                <a:pPr lvl="0" eaLnBrk="1" hangingPunct="1">
                  <a:lnSpc>
                    <a:spcPct val="120000"/>
                  </a:lnSpc>
                </a:pPr>
                <a:r>
                  <a:rPr lang="zh-CN" altLang="en-US" sz="2000">
                    <a:latin typeface="微软雅黑" panose="020b0503020204020204" charset="-122"/>
                    <a:ea typeface="微软雅黑"/>
                  </a:rPr>
                  <a:t>任何一部分组成和性质完全相同（指密度、浓度、性质等）</a:t>
                </a:r>
                <a:endParaRPr lang="zh-CN" altLang="en-US" sz="2000">
                  <a:latin typeface="微软雅黑" panose="020b0503020204020204" charset="-122"/>
                  <a:ea typeface="微软雅黑"/>
                </a:endParaRPr>
              </a:p>
            </p:txBody>
          </p:sp>
          <p:cxnSp>
            <p:nvCxnSpPr>
              <p:cNvPr id="16400" name="Line 8"/>
              <p:cNvCxnSpPr/>
              <p:nvPr/>
            </p:nvCxnSpPr>
            <p:spPr>
              <a:xfrm flipV="1">
                <a:off x="2880568" y="4365104"/>
                <a:ext cx="790575" cy="0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bevel/>
                <a:tailEnd type="triangle"/>
              </a:ln>
            </p:spPr>
          </p:cxnSp>
        </p:grpSp>
        <p:sp>
          <p:nvSpPr>
            <p:cNvPr id="16401" name="矩形 32"/>
            <p:cNvSpPr/>
            <p:nvPr/>
          </p:nvSpPr>
          <p:spPr>
            <a:xfrm>
              <a:off x="3721477" y="4004597"/>
              <a:ext cx="4630271" cy="791999"/>
            </a:xfrm>
            <a:prstGeom prst="rect">
              <a:avLst/>
            </a:prstGeom>
            <a:noFill/>
            <a:ln w="2857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marL="0" marR="0" lvl="0" indent="0" algn="ctr" eaLnBrk="1" hangingPunct="1"/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6402" name="组合 35"/>
          <p:cNvGrpSpPr/>
          <p:nvPr/>
        </p:nvGrpSpPr>
        <p:grpSpPr>
          <a:xfrm>
            <a:off x="4459288" y="5016500"/>
            <a:ext cx="5459412" cy="829945"/>
            <a:chOff x="2935585" y="5303833"/>
            <a:chExt cx="5459219" cy="831961"/>
          </a:xfrm>
        </p:grpSpPr>
        <p:grpSp>
          <p:nvGrpSpPr>
            <p:cNvPr id="16403" name="组合 29"/>
            <p:cNvGrpSpPr/>
            <p:nvPr/>
          </p:nvGrpSpPr>
          <p:grpSpPr>
            <a:xfrm>
              <a:off x="2935585" y="5303833"/>
              <a:ext cx="5362575" cy="831961"/>
              <a:chOff x="2935585" y="5303833"/>
              <a:chExt cx="5362575" cy="831961"/>
            </a:xfrm>
          </p:grpSpPr>
          <p:sp>
            <p:nvSpPr>
              <p:cNvPr id="16404" name="矩形 23"/>
              <p:cNvSpPr/>
              <p:nvPr/>
            </p:nvSpPr>
            <p:spPr>
              <a:xfrm>
                <a:off x="3726160" y="5303833"/>
                <a:ext cx="4572000" cy="831961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</a:lstStyle>
              <a:p>
                <a:pPr lvl="0" eaLnBrk="1" hangingPunct="1">
                  <a:lnSpc>
                    <a:spcPct val="120000"/>
                  </a:lnSpc>
                </a:pPr>
                <a:r>
                  <a:rPr lang="zh-CN" altLang="en-US" sz="2000">
                    <a:latin typeface="微软雅黑" panose="020b0503020204020204" charset="-122"/>
                    <a:ea typeface="微软雅黑"/>
                  </a:rPr>
                  <a:t>外界条件不变（温度、溶剂量、压强），溶质不会从溶剂分离出来</a:t>
                </a:r>
                <a:endParaRPr lang="zh-CN" altLang="en-US" sz="2000">
                  <a:latin typeface="微软雅黑" panose="020b0503020204020204" charset="-122"/>
                  <a:ea typeface="微软雅黑"/>
                </a:endParaRPr>
              </a:p>
            </p:txBody>
          </p:sp>
          <p:cxnSp>
            <p:nvCxnSpPr>
              <p:cNvPr id="16405" name="Line 8"/>
              <p:cNvCxnSpPr/>
              <p:nvPr/>
            </p:nvCxnSpPr>
            <p:spPr>
              <a:xfrm flipV="1">
                <a:off x="2935585" y="5661248"/>
                <a:ext cx="790575" cy="0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bevel/>
                <a:tailEnd type="triangle"/>
              </a:ln>
            </p:spPr>
          </p:cxnSp>
        </p:grpSp>
        <p:sp>
          <p:nvSpPr>
            <p:cNvPr id="16406" name="矩形 33"/>
            <p:cNvSpPr/>
            <p:nvPr/>
          </p:nvSpPr>
          <p:spPr>
            <a:xfrm>
              <a:off x="3765818" y="5335660"/>
              <a:ext cx="4628986" cy="792495"/>
            </a:xfrm>
            <a:prstGeom prst="rect">
              <a:avLst/>
            </a:prstGeom>
            <a:noFill/>
            <a:ln w="2857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marL="0" marR="0" lvl="0" indent="0" algn="ctr" eaLnBrk="1" hangingPunct="1"/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  <p:bldP spid="16387" grpId="1"/>
      <p:bldP spid="16388" grpId="2"/>
      <p:bldP spid="16389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文本框 11265"/>
          <p:cNvSpPr txBox="1"/>
          <p:nvPr/>
        </p:nvSpPr>
        <p:spPr>
          <a:xfrm>
            <a:off x="5563164" y="761812"/>
            <a:ext cx="449448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en-US" altLang="zh-CN" sz="2800" b="1" noProof="1">
                <a:latin typeface="Times New Roman" panose="02020603050405020304"/>
                <a:ea typeface="微软雅黑"/>
                <a:sym typeface="Times New Roman" panose="02020603050405020304"/>
              </a:rPr>
              <a:t> </a:t>
            </a:r>
            <a:endParaRPr lang="en-US" altLang="zh-CN" sz="2800" b="1" noProof="1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grpSp>
        <p:nvGrpSpPr>
          <p:cNvPr id="22530" name="组合 11267"/>
          <p:cNvGrpSpPr/>
          <p:nvPr/>
        </p:nvGrpSpPr>
        <p:grpSpPr>
          <a:xfrm>
            <a:off x="826347" y="1631809"/>
            <a:ext cx="5135692" cy="1666569"/>
            <a:chOff x="725" y="1440"/>
            <a:chExt cx="3235" cy="1050"/>
          </a:xfrm>
        </p:grpSpPr>
        <p:sp>
          <p:nvSpPr>
            <p:cNvPr id="10243" name="文本框 11268"/>
            <p:cNvSpPr txBox="1"/>
            <p:nvPr/>
          </p:nvSpPr>
          <p:spPr>
            <a:xfrm>
              <a:off x="725" y="1694"/>
              <a:ext cx="2064" cy="42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bg1"/>
                </a:buClr>
              </a:pPr>
              <a:r>
                <a:rPr lang="zh-CN" altLang="en-US" sz="3795" b="1" noProof="1">
                  <a:latin typeface="Times New Roman" panose="02020603050405020304"/>
                  <a:ea typeface="微软雅黑"/>
                  <a:sym typeface="Times New Roman" panose="02020603050405020304"/>
                </a:rPr>
                <a:t>溶液的组成</a:t>
              </a:r>
              <a:endParaRPr lang="zh-CN" altLang="en-US" sz="3795" b="1" noProof="1">
                <a:latin typeface="Times New Roman" panose="02020603050405020304"/>
                <a:ea typeface="微软雅黑"/>
                <a:sym typeface="Times New Roman" panose="02020603050405020304"/>
              </a:endParaRPr>
            </a:p>
          </p:txBody>
        </p:sp>
        <p:sp>
          <p:nvSpPr>
            <p:cNvPr id="10244" name="文本框 11269"/>
            <p:cNvSpPr txBox="1"/>
            <p:nvPr/>
          </p:nvSpPr>
          <p:spPr>
            <a:xfrm>
              <a:off x="2275" y="1440"/>
              <a:ext cx="1104" cy="91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bg1"/>
                </a:buClr>
              </a:pPr>
              <a:r>
                <a:rPr lang="zh-CN" altLang="en-US" sz="8800" noProof="1">
                  <a:latin typeface="Times New Roman" panose="02020603050405020304"/>
                  <a:ea typeface="微软雅黑"/>
                  <a:sym typeface="Times New Roman" panose="02020603050405020304"/>
                </a:rPr>
                <a:t>｛</a:t>
              </a:r>
              <a:endParaRPr lang="zh-CN" altLang="en-US" sz="8800" noProof="1">
                <a:latin typeface="Times New Roman" panose="02020603050405020304"/>
                <a:ea typeface="微软雅黑"/>
                <a:sym typeface="Times New Roman" panose="02020603050405020304"/>
              </a:endParaRPr>
            </a:p>
          </p:txBody>
        </p:sp>
        <p:sp>
          <p:nvSpPr>
            <p:cNvPr id="22533" name="文本框 11270"/>
            <p:cNvSpPr txBox="1">
              <a:spLocks noChangeArrowheads="1"/>
            </p:cNvSpPr>
            <p:nvPr/>
          </p:nvSpPr>
          <p:spPr bwMode="auto">
            <a:xfrm>
              <a:off x="2904" y="1440"/>
              <a:ext cx="1056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bg1"/>
                </a:buClr>
              </a:pPr>
              <a:r>
                <a:rPr lang="zh-CN" altLang="en-US" sz="3795" b="1">
                  <a:latin typeface="Times New Roman" panose="02020603050405020304"/>
                  <a:ea typeface="微软雅黑"/>
                  <a:sym typeface="Times New Roman" panose="02020603050405020304"/>
                </a:rPr>
                <a:t>溶质：</a:t>
              </a:r>
              <a:endParaRPr lang="zh-CN" altLang="en-US" sz="3795" b="1">
                <a:latin typeface="Times New Roman" panose="02020603050405020304"/>
                <a:ea typeface="微软雅黑"/>
                <a:sym typeface="Times New Roman" panose="02020603050405020304"/>
              </a:endParaRPr>
            </a:p>
          </p:txBody>
        </p:sp>
        <p:sp>
          <p:nvSpPr>
            <p:cNvPr id="22534" name="文本框 11271"/>
            <p:cNvSpPr txBox="1">
              <a:spLocks noChangeArrowheads="1"/>
            </p:cNvSpPr>
            <p:nvPr/>
          </p:nvSpPr>
          <p:spPr bwMode="auto">
            <a:xfrm>
              <a:off x="2904" y="2064"/>
              <a:ext cx="912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bg1"/>
                </a:buClr>
              </a:pPr>
              <a:r>
                <a:rPr lang="zh-CN" altLang="en-US" sz="3795" b="1">
                  <a:latin typeface="Times New Roman" panose="02020603050405020304"/>
                  <a:ea typeface="微软雅黑"/>
                  <a:sym typeface="Times New Roman" panose="02020603050405020304"/>
                </a:rPr>
                <a:t>溶剂：</a:t>
              </a:r>
              <a:endParaRPr lang="zh-CN" altLang="en-US" sz="3795" b="1">
                <a:latin typeface="Times New Roman" panose="02020603050405020304"/>
                <a:ea typeface="微软雅黑"/>
                <a:sym typeface="Times New Roman" panose="02020603050405020304"/>
              </a:endParaRPr>
            </a:p>
          </p:txBody>
        </p:sp>
      </p:grpSp>
      <p:sp>
        <p:nvSpPr>
          <p:cNvPr id="22535" name="文本框 11272"/>
          <p:cNvSpPr txBox="1">
            <a:spLocks noChangeArrowheads="1"/>
          </p:cNvSpPr>
          <p:nvPr/>
        </p:nvSpPr>
        <p:spPr bwMode="auto">
          <a:xfrm>
            <a:off x="6148682" y="2622221"/>
            <a:ext cx="5061937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795" b="1">
                <a:latin typeface="Times New Roman" panose="02020603050405020304"/>
                <a:ea typeface="微软雅黑"/>
                <a:sym typeface="Times New Roman" panose="02020603050405020304"/>
              </a:rPr>
              <a:t>溶解其他物质的物质</a:t>
            </a:r>
            <a:endParaRPr lang="zh-CN" altLang="en-US" sz="3795" b="1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10248" name="文本框 11273"/>
          <p:cNvSpPr txBox="1"/>
          <p:nvPr/>
        </p:nvSpPr>
        <p:spPr>
          <a:xfrm>
            <a:off x="2495597" y="4797214"/>
            <a:ext cx="6913316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endParaRPr lang="zh-CN" altLang="zh-CN" sz="2400" noProof="1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11275" name="文本框 11274"/>
          <p:cNvSpPr txBox="1"/>
          <p:nvPr/>
        </p:nvSpPr>
        <p:spPr>
          <a:xfrm>
            <a:off x="2712344" y="3499744"/>
            <a:ext cx="6475307" cy="583565"/>
          </a:xfrm>
          <a:prstGeom prst="rect">
            <a:avLst/>
          </a:prstGeom>
          <a:noFill/>
          <a:ln w="1905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溶液质量 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= 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溶质质量 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+ 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溶剂质量</a:t>
            </a:r>
            <a:endParaRPr lang="zh-CN" altLang="en-US" sz="3200" b="1" noProof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10251" name="矩形 11276"/>
          <p:cNvSpPr/>
          <p:nvPr/>
        </p:nvSpPr>
        <p:spPr>
          <a:xfrm>
            <a:off x="6258560" y="1661913"/>
            <a:ext cx="29260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noProof="1">
                <a:latin typeface="Times New Roman" panose="02020603050405020304"/>
                <a:ea typeface="微软雅黑"/>
                <a:sym typeface="Times New Roman" panose="02020603050405020304"/>
              </a:rPr>
              <a:t>被溶解的物质</a:t>
            </a:r>
            <a:endParaRPr lang="zh-CN" altLang="en-US" sz="3600" b="1" noProof="1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11278" name="文本框 11277"/>
          <p:cNvSpPr txBox="1"/>
          <p:nvPr/>
        </p:nvSpPr>
        <p:spPr>
          <a:xfrm>
            <a:off x="2712344" y="4508218"/>
            <a:ext cx="6475307" cy="583565"/>
          </a:xfrm>
          <a:prstGeom prst="rect">
            <a:avLst/>
          </a:prstGeom>
          <a:noFill/>
          <a:ln w="1905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溶液体积 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&lt; 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溶质体积 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+ 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溶剂体积</a:t>
            </a:r>
            <a:endParaRPr lang="zh-CN" altLang="en-US" sz="3200" b="1" noProof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5" grpId="0"/>
      <p:bldP spid="112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433" name="图片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71781" y="1019199"/>
            <a:ext cx="5501451" cy="549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图片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999668" y="1460218"/>
            <a:ext cx="5844635" cy="461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文本框 4"/>
          <p:cNvSpPr txBox="1">
            <a:spLocks noChangeArrowheads="1"/>
          </p:cNvSpPr>
          <p:nvPr/>
        </p:nvSpPr>
        <p:spPr bwMode="auto">
          <a:xfrm>
            <a:off x="617126" y="388526"/>
            <a:ext cx="6035040" cy="87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120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溶液形成的微观构成</a:t>
            </a:r>
            <a:endParaRPr lang="zh-CN" altLang="en-US" sz="5120" b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溶液</a:t>
            </a:r>
            <a:endParaRPr lang="zh-CN" altLang="en-US" smtClean="0"/>
          </a:p>
        </p:txBody>
      </p:sp>
      <p:sp>
        <p:nvSpPr>
          <p:cNvPr id="23554" name="内容占位符 2"/>
          <p:cNvSpPr>
            <a:spLocks noGrp="1"/>
          </p:cNvSpPr>
          <p:nvPr>
            <p:ph idx="1"/>
          </p:nvPr>
        </p:nvSpPr>
        <p:spPr>
          <a:xfrm>
            <a:off x="1981200" y="1260475"/>
            <a:ext cx="7467600" cy="4525963"/>
          </a:xfrm>
        </p:spPr>
        <p:txBody>
          <a:bodyPr/>
          <a:lstStyle/>
          <a:p>
            <a:r>
              <a:rPr lang="zh-CN" altLang="en-US" smtClean="0"/>
              <a:t>溶质在溶剂中溶解性的比较</a:t>
            </a:r>
            <a:endParaRPr lang="en-US" altLang="zh-CN" smtClean="0"/>
          </a:p>
          <a:p>
            <a:r>
              <a:rPr lang="en-US" altLang="zh-CN" smtClean="0"/>
              <a:t>——</a:t>
            </a:r>
            <a:r>
              <a:rPr lang="zh-CN" altLang="en-US" smtClean="0"/>
              <a:t>相似相溶原理</a:t>
            </a:r>
            <a:endParaRPr lang="en-US" altLang="zh-CN" smtClean="0"/>
          </a:p>
          <a:p>
            <a:pPr>
              <a:buFont typeface="Wingdings 2" panose="05020102010507070707" pitchFamily="18" charset="2"/>
              <a:buNone/>
            </a:pPr>
            <a:r>
              <a:rPr lang="en-US" altLang="zh-CN" smtClean="0"/>
              <a:t>    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实验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9-2     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在两支试管中各加入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2-3ml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水，分别加入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1-2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粒碘或高锰酸钾；另取两支试管各加入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2-3ml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汽油，再分别加入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1-2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粒碘或高锰酸钾。振荡，观察现象。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  <a:hlinkClick r:id="rId2" action="ppaction://hlinkfile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24125" y="2357438"/>
            <a:ext cx="6858000" cy="223996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524125" y="4714875"/>
            <a:ext cx="6500813" cy="21431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溶液</a:t>
            </a:r>
            <a:endParaRPr lang="zh-CN" altLang="en-US" smtClean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7829550" cy="325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8120"/>
                <a:gridCol w="1497965"/>
                <a:gridCol w="4863465"/>
              </a:tblGrid>
              <a:tr h="651512">
                <a:tc>
                  <a:txBody>
                    <a:bodyPr vert="horz" wrap="square"/>
                    <a:lstStyle/>
                    <a:p>
                      <a:r>
                        <a:rPr lang="zh-CN" altLang="en-US" sz="2400" smtClean="0"/>
                        <a:t>溶剂</a:t>
                      </a:r>
                      <a:endParaRPr lang="zh-CN" altLang="en-US" sz="24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2400" smtClean="0"/>
                        <a:t>溶质</a:t>
                      </a:r>
                      <a:endParaRPr lang="zh-CN" altLang="en-US" sz="24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2400" smtClean="0"/>
                        <a:t>现象</a:t>
                      </a:r>
                      <a:endParaRPr lang="zh-CN" altLang="en-US" sz="2400"/>
                    </a:p>
                  </a:txBody>
                  <a:tcPr anchor="ctr" anchorCtr="1"/>
                </a:tc>
              </a:tr>
              <a:tr h="651512">
                <a:tc>
                  <a:txBody>
                    <a:bodyPr vert="horz" wrap="square"/>
                    <a:lstStyle/>
                    <a:p>
                      <a:r>
                        <a:rPr lang="zh-CN" altLang="en-US" sz="2400" smtClean="0"/>
                        <a:t>水</a:t>
                      </a:r>
                      <a:endParaRPr lang="zh-CN" altLang="en-US" sz="24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2400" smtClean="0"/>
                        <a:t>碘</a:t>
                      </a:r>
                      <a:endParaRPr lang="zh-CN" altLang="en-US" sz="24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 sz="2400"/>
                    </a:p>
                  </a:txBody>
                  <a:tcPr anchor="ctr" anchorCtr="1"/>
                </a:tc>
              </a:tr>
              <a:tr h="651512">
                <a:tc>
                  <a:txBody>
                    <a:bodyPr vert="horz" wrap="square"/>
                    <a:lstStyle/>
                    <a:p>
                      <a:r>
                        <a:rPr lang="zh-CN" altLang="en-US" sz="2400" smtClean="0"/>
                        <a:t>水</a:t>
                      </a:r>
                      <a:endParaRPr lang="zh-CN" altLang="en-US" sz="24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2400" smtClean="0"/>
                        <a:t>高锰酸钾</a:t>
                      </a:r>
                      <a:endParaRPr lang="zh-CN" altLang="en-US" sz="24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 sz="2400"/>
                    </a:p>
                  </a:txBody>
                  <a:tcPr anchor="ctr" anchorCtr="1"/>
                </a:tc>
              </a:tr>
              <a:tr h="651512">
                <a:tc>
                  <a:txBody>
                    <a:bodyPr vert="horz" wrap="square"/>
                    <a:lstStyle/>
                    <a:p>
                      <a:r>
                        <a:rPr lang="zh-CN" altLang="en-US" sz="2400" smtClean="0"/>
                        <a:t>汽油</a:t>
                      </a:r>
                      <a:endParaRPr lang="zh-CN" altLang="en-US" sz="24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2400" smtClean="0"/>
                        <a:t>碘</a:t>
                      </a:r>
                      <a:endParaRPr lang="zh-CN" altLang="en-US" sz="24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 sz="2400"/>
                    </a:p>
                  </a:txBody>
                  <a:tcPr anchor="ctr" anchorCtr="1"/>
                </a:tc>
              </a:tr>
              <a:tr h="651512">
                <a:tc>
                  <a:txBody>
                    <a:bodyPr vert="horz" wrap="square"/>
                    <a:lstStyle/>
                    <a:p>
                      <a:r>
                        <a:rPr lang="zh-CN" altLang="en-US" sz="2400" smtClean="0"/>
                        <a:t>汽油</a:t>
                      </a:r>
                      <a:endParaRPr lang="zh-CN" altLang="en-US" sz="24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r>
                        <a:rPr lang="zh-CN" altLang="en-US" sz="2400" smtClean="0"/>
                        <a:t>高锰酸钾</a:t>
                      </a:r>
                      <a:endParaRPr lang="zh-CN" altLang="en-US" sz="24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 sz="2400"/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738938" y="2286000"/>
            <a:ext cx="11430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ea typeface="黑体" panose="02010609060101010101" pitchFamily="49" charset="-122"/>
              </a:rPr>
              <a:t>不溶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953250" y="3000375"/>
            <a:ext cx="11430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ea typeface="黑体" panose="02010609060101010101" pitchFamily="49" charset="-122"/>
              </a:rPr>
              <a:t>溶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953250" y="3643313"/>
            <a:ext cx="11430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ea typeface="黑体" panose="02010609060101010101" pitchFamily="49" charset="-122"/>
              </a:rPr>
              <a:t>溶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810375" y="4214813"/>
            <a:ext cx="11430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ea typeface="黑体" panose="02010609060101010101" pitchFamily="49" charset="-122"/>
              </a:rPr>
              <a:t>不溶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7" grpId="2"/>
      <p:bldP spid="8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1745" name="Group 3"/>
          <p:cNvGraphicFramePr>
            <a:graphicFrameLocks noGrp="1"/>
          </p:cNvGraphicFramePr>
          <p:nvPr/>
        </p:nvGraphicFramePr>
        <p:xfrm>
          <a:off x="3216275" y="2636838"/>
          <a:ext cx="5728970" cy="2755265"/>
        </p:xfrm>
        <a:graphic>
          <a:graphicData uri="http://schemas.openxmlformats.org/drawingml/2006/table">
            <a:tbl>
              <a:tblPr/>
              <a:tblGrid>
                <a:gridCol w="1431925"/>
                <a:gridCol w="1431925"/>
                <a:gridCol w="1433195"/>
                <a:gridCol w="1431925"/>
              </a:tblGrid>
              <a:tr h="606425">
                <a:tc gridSpan="2"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r>
                        <a:rPr lang="zh-CN" altLang="en-US" sz="2400">
                          <a:latin typeface="微软雅黑" panose="020b0503020204020204" charset="-122"/>
                          <a:ea typeface="微软雅黑"/>
                        </a:rPr>
                        <a:t>体系</a:t>
                      </a:r>
                      <a:endParaRPr lang="zh-CN" altLang="en-US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r>
                        <a:rPr lang="zh-CN" altLang="en-US" sz="2400">
                          <a:latin typeface="微软雅黑" panose="020b0503020204020204" charset="-122"/>
                          <a:ea typeface="微软雅黑"/>
                        </a:rPr>
                        <a:t>溶质</a:t>
                      </a:r>
                      <a:endParaRPr lang="zh-CN" altLang="en-US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r>
                        <a:rPr lang="zh-CN" altLang="en-US" sz="2400">
                          <a:latin typeface="微软雅黑" panose="020b0503020204020204" charset="-122"/>
                          <a:ea typeface="微软雅黑"/>
                        </a:rPr>
                        <a:t>溶剂</a:t>
                      </a:r>
                      <a:endParaRPr lang="zh-CN" altLang="en-US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  <a:tr h="573405">
                <a:tc gridSpan="2"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r>
                        <a:rPr lang="zh-CN" altLang="en-US" sz="2400">
                          <a:latin typeface="微软雅黑" panose="020b0503020204020204" charset="-122"/>
                          <a:ea typeface="微软雅黑"/>
                        </a:rPr>
                        <a:t>气</a:t>
                      </a:r>
                      <a:r>
                        <a:rPr lang="en-US" altLang="zh-CN" sz="2400"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r>
                        <a:rPr lang="zh-CN" altLang="en-US" sz="2400">
                          <a:latin typeface="微软雅黑" panose="020b0503020204020204" charset="-122"/>
                          <a:ea typeface="微软雅黑"/>
                        </a:rPr>
                        <a:t>液</a:t>
                      </a:r>
                      <a:endParaRPr lang="zh-CN" altLang="en-US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endParaRPr lang="zh-CN" altLang="zh-CN" sz="24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endParaRPr lang="zh-CN" altLang="zh-CN" sz="24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  <a:tr h="524510">
                <a:tc gridSpan="2"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r>
                        <a:rPr lang="zh-CN" altLang="en-US" sz="2400">
                          <a:latin typeface="微软雅黑" panose="020b0503020204020204" charset="-122"/>
                          <a:ea typeface="微软雅黑"/>
                        </a:rPr>
                        <a:t>固</a:t>
                      </a:r>
                      <a:r>
                        <a:rPr lang="en-US" altLang="zh-CN" sz="2400"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r>
                        <a:rPr lang="zh-CN" altLang="en-US" sz="2400">
                          <a:latin typeface="微软雅黑" panose="020b0503020204020204" charset="-122"/>
                          <a:ea typeface="微软雅黑"/>
                        </a:rPr>
                        <a:t>液</a:t>
                      </a:r>
                      <a:endParaRPr lang="zh-CN" altLang="en-US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endParaRPr lang="zh-CN" altLang="zh-CN" sz="24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endParaRPr lang="zh-CN" altLang="zh-CN" sz="24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  <a:tr h="525145">
                <a:tc rowSpan="2"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r>
                        <a:rPr lang="zh-CN" altLang="en-US" sz="2400">
                          <a:latin typeface="微软雅黑" panose="020b0503020204020204" charset="-122"/>
                          <a:ea typeface="微软雅黑"/>
                        </a:rPr>
                        <a:t>液</a:t>
                      </a:r>
                      <a:r>
                        <a:rPr lang="en-US" altLang="zh-CN" sz="2400"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r>
                        <a:rPr lang="zh-CN" altLang="en-US" sz="2400">
                          <a:latin typeface="微软雅黑" panose="020b0503020204020204" charset="-122"/>
                          <a:ea typeface="微软雅黑"/>
                        </a:rPr>
                        <a:t>液</a:t>
                      </a:r>
                      <a:endParaRPr lang="zh-CN" altLang="en-US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r>
                        <a:rPr lang="zh-CN" altLang="en-US" sz="2400">
                          <a:latin typeface="微软雅黑" panose="020b0503020204020204" charset="-122"/>
                          <a:ea typeface="微软雅黑"/>
                        </a:rPr>
                        <a:t>无水</a:t>
                      </a:r>
                      <a:endParaRPr lang="zh-CN" altLang="en-US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endParaRPr lang="zh-CN" altLang="zh-CN" sz="24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endParaRPr lang="zh-CN" altLang="zh-CN" sz="24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  <a:tr h="525780">
                <a:tc vMerge="1">
                  <a:txBody>
                    <a:bodyPr vert="horz" wrap="square"/>
                    <a:lstStyle/>
                    <a:p/>
                  </a:txBody>
                  <a:tcPr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B w="12700">
                      <a:bevel/>
                    </a:lnB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r>
                        <a:rPr lang="zh-CN" altLang="en-US" sz="2400">
                          <a:latin typeface="微软雅黑" panose="020b0503020204020204" charset="-122"/>
                          <a:ea typeface="微软雅黑"/>
                        </a:rPr>
                        <a:t>有水</a:t>
                      </a:r>
                      <a:endParaRPr lang="zh-CN" altLang="en-US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endParaRPr lang="zh-CN" altLang="zh-CN" sz="24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/>
                      <a:endParaRPr lang="zh-CN" altLang="zh-CN" sz="24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91435" marR="91435" marT="45710" marB="45710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779" name="文本框 3"/>
          <p:cNvSpPr txBox="1"/>
          <p:nvPr/>
        </p:nvSpPr>
        <p:spPr>
          <a:xfrm>
            <a:off x="4432300" y="287655"/>
            <a:ext cx="5616575" cy="706755"/>
          </a:xfrm>
          <a:prstGeom prst="rect">
            <a:avLst/>
          </a:prstGeom>
          <a:noFill/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eaLnBrk="1" hangingPunct="1"/>
            <a:r>
              <a:rPr lang="zh-CN" altLang="en-US" sz="40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溶质和溶剂的确定</a:t>
            </a:r>
            <a:endParaRPr lang="zh-CN" altLang="en-US" sz="4000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80" name="Text Box 31"/>
          <p:cNvSpPr/>
          <p:nvPr/>
        </p:nvSpPr>
        <p:spPr>
          <a:xfrm>
            <a:off x="6440488" y="3285173"/>
            <a:ext cx="1219200" cy="3987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气体</a:t>
            </a:r>
            <a:endParaRPr lang="zh-CN" altLang="en-US" sz="2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81" name="Text Box 32"/>
          <p:cNvSpPr/>
          <p:nvPr/>
        </p:nvSpPr>
        <p:spPr>
          <a:xfrm>
            <a:off x="7900988" y="3285173"/>
            <a:ext cx="1143000" cy="3987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液体</a:t>
            </a:r>
            <a:endParaRPr lang="zh-CN" altLang="en-US" sz="2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82" name="Text Box 33"/>
          <p:cNvSpPr/>
          <p:nvPr/>
        </p:nvSpPr>
        <p:spPr>
          <a:xfrm>
            <a:off x="6440488" y="3842385"/>
            <a:ext cx="1143000" cy="3987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固体</a:t>
            </a:r>
            <a:endParaRPr lang="zh-CN" altLang="en-US" sz="2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83" name="Text Box 34"/>
          <p:cNvSpPr/>
          <p:nvPr/>
        </p:nvSpPr>
        <p:spPr>
          <a:xfrm>
            <a:off x="7900988" y="3861435"/>
            <a:ext cx="1143000" cy="3987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液体</a:t>
            </a:r>
            <a:endParaRPr lang="zh-CN" altLang="en-US" sz="2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84" name="Text Box 35"/>
          <p:cNvSpPr/>
          <p:nvPr/>
        </p:nvSpPr>
        <p:spPr>
          <a:xfrm>
            <a:off x="6440488" y="4404360"/>
            <a:ext cx="1143000" cy="3987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量少</a:t>
            </a:r>
            <a:endParaRPr lang="zh-CN" altLang="en-US" sz="2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85" name="Text Box 36"/>
          <p:cNvSpPr/>
          <p:nvPr/>
        </p:nvSpPr>
        <p:spPr>
          <a:xfrm>
            <a:off x="7900988" y="4366260"/>
            <a:ext cx="1219200" cy="3987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量多</a:t>
            </a:r>
            <a:endParaRPr lang="zh-CN" altLang="en-US" sz="2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86" name="Text Box 37"/>
          <p:cNvSpPr/>
          <p:nvPr/>
        </p:nvSpPr>
        <p:spPr>
          <a:xfrm>
            <a:off x="6440488" y="4948873"/>
            <a:ext cx="1600200" cy="3987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非水物</a:t>
            </a:r>
            <a:endParaRPr lang="zh-CN" altLang="en-US" sz="2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87" name="Text Box 38"/>
          <p:cNvSpPr/>
          <p:nvPr/>
        </p:nvSpPr>
        <p:spPr>
          <a:xfrm>
            <a:off x="7900988" y="4952047"/>
            <a:ext cx="838200" cy="3987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水</a:t>
            </a:r>
            <a:endParaRPr lang="zh-CN" altLang="en-US" sz="2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88" name="圆角矩形 25"/>
          <p:cNvSpPr/>
          <p:nvPr/>
        </p:nvSpPr>
        <p:spPr>
          <a:xfrm>
            <a:off x="1595438" y="1608138"/>
            <a:ext cx="3527425" cy="77628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just" eaLnBrk="1" hangingPunct="1">
              <a:lnSpc>
                <a:spcPct val="150000"/>
              </a:lnSpc>
              <a:spcAft>
                <a:spcPct val="0"/>
              </a:spcAft>
            </a:pPr>
            <a:r>
              <a:rPr lang="en-US" altLang="zh-CN" sz="2800">
                <a:latin typeface="微软雅黑" panose="020b0503020204020204" charset="-122"/>
                <a:ea typeface="微软雅黑"/>
              </a:rPr>
              <a:t> </a:t>
            </a:r>
            <a:r>
              <a:rPr lang="zh-CN" altLang="zh-CN" sz="2800">
                <a:latin typeface="微软雅黑" panose="020b0503020204020204" charset="-122"/>
                <a:ea typeface="微软雅黑"/>
              </a:rPr>
              <a:t>根据物质状态确定</a:t>
            </a:r>
            <a:endParaRPr lang="zh-CN" altLang="zh-CN" sz="28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dur="1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80" grpId="0"/>
      <p:bldP spid="31781" grpId="1"/>
      <p:bldP spid="31782" grpId="2"/>
      <p:bldP spid="31783" grpId="3"/>
      <p:bldP spid="31784" grpId="4"/>
      <p:bldP spid="31785" grpId="5"/>
      <p:bldP spid="31786" grpId="6"/>
      <p:bldP spid="31787" grpId="7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800" name="圆角矩形 25"/>
          <p:cNvSpPr/>
          <p:nvPr/>
        </p:nvSpPr>
        <p:spPr>
          <a:xfrm>
            <a:off x="1690688" y="1746250"/>
            <a:ext cx="3506788" cy="77628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just" eaLnBrk="1" hangingPunct="1">
              <a:lnSpc>
                <a:spcPct val="150000"/>
              </a:lnSpc>
              <a:spcAft>
                <a:spcPct val="0"/>
              </a:spcAft>
            </a:pPr>
            <a:r>
              <a:rPr lang="en-US" altLang="zh-CN" sz="2800">
                <a:latin typeface="微软雅黑" panose="020b0503020204020204" charset="-122"/>
                <a:ea typeface="微软雅黑"/>
              </a:rPr>
              <a:t> </a:t>
            </a:r>
            <a:r>
              <a:rPr lang="zh-CN" altLang="zh-CN" sz="2800">
                <a:latin typeface="微软雅黑" panose="020b0503020204020204" charset="-122"/>
                <a:ea typeface="微软雅黑"/>
              </a:rPr>
              <a:t>根据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溶液名称</a:t>
            </a:r>
            <a:r>
              <a:rPr lang="zh-CN" altLang="zh-CN" sz="2800">
                <a:latin typeface="微软雅黑" panose="020b0503020204020204" charset="-122"/>
                <a:ea typeface="微软雅黑"/>
              </a:rPr>
              <a:t>确定</a:t>
            </a:r>
            <a:endParaRPr lang="zh-CN" altLang="zh-CN" sz="2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3801" name="矩形 17"/>
          <p:cNvSpPr/>
          <p:nvPr/>
        </p:nvSpPr>
        <p:spPr>
          <a:xfrm>
            <a:off x="1617662" y="2698750"/>
            <a:ext cx="8361362" cy="73723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lnSpc>
                <a:spcPct val="200000"/>
              </a:lnSpc>
            </a:pPr>
            <a:r>
              <a:rPr lang="zh-CN" altLang="zh-CN" sz="21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全</a:t>
            </a:r>
            <a:r>
              <a:rPr lang="zh-CN" altLang="zh-CN" sz="2100">
                <a:latin typeface="微软雅黑" panose="020b0503020204020204" charset="-122"/>
                <a:ea typeface="微软雅黑"/>
              </a:rPr>
              <a:t>称：</a:t>
            </a:r>
            <a:r>
              <a:rPr lang="zh-CN" altLang="zh-CN" sz="21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（溶质）的（溶剂）溶液。</a:t>
            </a:r>
            <a:r>
              <a:rPr lang="zh-CN" altLang="zh-CN" sz="2100">
                <a:latin typeface="微软雅黑" panose="020b0503020204020204" charset="-122"/>
                <a:ea typeface="微软雅黑"/>
              </a:rPr>
              <a:t>如氯化钠的水溶液，碘的汽油溶液</a:t>
            </a:r>
            <a:endParaRPr lang="zh-CN" altLang="zh-CN" sz="21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3802" name="矩形 19"/>
          <p:cNvSpPr/>
          <p:nvPr/>
        </p:nvSpPr>
        <p:spPr>
          <a:xfrm>
            <a:off x="1631950" y="3511550"/>
            <a:ext cx="9372600" cy="73723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lnSpc>
                <a:spcPct val="200000"/>
              </a:lnSpc>
            </a:pPr>
            <a:r>
              <a:rPr lang="zh-CN" altLang="zh-CN" sz="21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简</a:t>
            </a:r>
            <a:r>
              <a:rPr lang="zh-CN" altLang="zh-CN" sz="2100">
                <a:latin typeface="微软雅黑" panose="020b0503020204020204" charset="-122"/>
                <a:ea typeface="微软雅黑"/>
              </a:rPr>
              <a:t>称：若溶剂为水，可直接读</a:t>
            </a:r>
            <a:r>
              <a:rPr lang="zh-CN" altLang="zh-CN" sz="21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（溶质）溶液</a:t>
            </a:r>
            <a:r>
              <a:rPr lang="zh-CN" altLang="zh-CN" sz="2100">
                <a:latin typeface="微软雅黑" panose="020b0503020204020204" charset="-122"/>
                <a:ea typeface="微软雅黑"/>
              </a:rPr>
              <a:t>。如氯化钠溶液，硫酸铜溶液</a:t>
            </a:r>
            <a:endParaRPr lang="zh-CN" altLang="zh-CN" sz="21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3803" name="矩形 20"/>
          <p:cNvSpPr/>
          <p:nvPr/>
        </p:nvSpPr>
        <p:spPr>
          <a:xfrm>
            <a:off x="1631950" y="4230688"/>
            <a:ext cx="4450080" cy="73723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lnSpc>
                <a:spcPct val="200000"/>
              </a:lnSpc>
            </a:pPr>
            <a:r>
              <a:rPr lang="zh-CN" altLang="en-US" sz="21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俗</a:t>
            </a:r>
            <a:r>
              <a:rPr lang="zh-CN" altLang="en-US" sz="2100">
                <a:latin typeface="微软雅黑" panose="020b0503020204020204" charset="-122"/>
                <a:ea typeface="微软雅黑"/>
              </a:rPr>
              <a:t>称</a:t>
            </a:r>
            <a:r>
              <a:rPr lang="zh-CN" altLang="zh-CN" sz="2100">
                <a:latin typeface="微软雅黑" panose="020b0503020204020204" charset="-122"/>
                <a:ea typeface="微软雅黑"/>
              </a:rPr>
              <a:t>：如糖水、碘酒、石灰水、盐酸</a:t>
            </a:r>
            <a:endParaRPr lang="zh-CN" altLang="zh-CN" sz="21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1" grpId="0"/>
      <p:bldP spid="33802" grpId="1"/>
      <p:bldP spid="33803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5841" name="Group 65"/>
          <p:cNvGraphicFramePr>
            <a:graphicFrameLocks noGrp="1"/>
          </p:cNvGraphicFramePr>
          <p:nvPr/>
        </p:nvGraphicFramePr>
        <p:xfrm>
          <a:off x="2495550" y="1606550"/>
          <a:ext cx="7391400" cy="4325080"/>
        </p:xfrm>
        <a:graphic>
          <a:graphicData uri="http://schemas.openxmlformats.org/drawingml/2006/table">
            <a:tbl>
              <a:tblPr/>
              <a:tblGrid>
                <a:gridCol w="2865755"/>
                <a:gridCol w="2365375"/>
                <a:gridCol w="2160270"/>
              </a:tblGrid>
              <a:tr h="533400"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/>
                        </a:rPr>
                        <a:t>溶液</a:t>
                      </a:r>
                      <a:endParaRPr lang="zh-CN" altLang="en-US" sz="20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/>
                        </a:rPr>
                        <a:t>溶质</a:t>
                      </a:r>
                      <a:endParaRPr lang="zh-CN" altLang="en-US" sz="20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/>
                        </a:rPr>
                        <a:t>溶剂</a:t>
                      </a:r>
                      <a:endParaRPr lang="zh-CN" altLang="en-US" sz="20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  <a:tr h="533400"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  <a:tr h="457200"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  <a:tr h="533400"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  <a:tr h="457200"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  <a:tr h="457200"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  <a:tr h="457200"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  <a:tr h="895350"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en-US" altLang="zh-CN" sz="2400"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en-US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  <a:tc>
                  <a:txBody>
                    <a:bodyPr vert="horz" wrap="square"/>
                    <a:lstStyle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</a:pPr>
                      <a:endParaRPr lang="zh-CN" altLang="zh-CN" sz="2400"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04" marB="45704" anchor="ctr">
                    <a:lnL w="12700">
                      <a:solidFill>
                        <a:prstClr val="black"/>
                      </a:solidFill>
                      <a:bevel/>
                    </a:lnL>
                    <a:lnR w="12700">
                      <a:solidFill>
                        <a:prstClr val="black"/>
                      </a:solidFill>
                      <a:bevel/>
                    </a:lnR>
                    <a:lnT w="12700">
                      <a:solidFill>
                        <a:prstClr val="black"/>
                      </a:solidFill>
                      <a:bevel/>
                    </a:lnT>
                    <a:lnB w="12700">
                      <a:solidFill>
                        <a:prstClr val="black"/>
                      </a:solidFill>
                      <a:beve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5879" name="Text Box 48"/>
          <p:cNvSpPr/>
          <p:nvPr/>
        </p:nvSpPr>
        <p:spPr>
          <a:xfrm>
            <a:off x="5591175" y="3748088"/>
            <a:ext cx="36576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氢氧化钙  </a:t>
            </a:r>
            <a:r>
              <a:rPr lang="en-US" altLang="zh-CN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Ca(OH)</a:t>
            </a:r>
            <a:r>
              <a:rPr lang="en-US" altLang="zh-CN" sz="1800" baseline="-20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</a:t>
            </a:r>
            <a:endParaRPr lang="en-US" altLang="zh-CN" sz="1800" baseline="-20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880" name="Text Box 49"/>
          <p:cNvSpPr/>
          <p:nvPr/>
        </p:nvSpPr>
        <p:spPr>
          <a:xfrm>
            <a:off x="8286750" y="2276475"/>
            <a:ext cx="117475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zh-CN" sz="1800">
                <a:latin typeface="微软雅黑" panose="020b0503020204020204" charset="-122"/>
                <a:ea typeface="微软雅黑"/>
              </a:rPr>
              <a:t>二硫化碳</a:t>
            </a:r>
            <a:endParaRPr lang="en-US" altLang="zh-CN"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5881" name="Text Box 50"/>
          <p:cNvSpPr/>
          <p:nvPr/>
        </p:nvSpPr>
        <p:spPr>
          <a:xfrm>
            <a:off x="5591175" y="3281362"/>
            <a:ext cx="27432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硫酸铜  </a:t>
            </a:r>
            <a:r>
              <a:rPr lang="en-US" altLang="zh-CN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CuSO</a:t>
            </a:r>
            <a:r>
              <a:rPr lang="en-US" altLang="zh-CN" sz="1800" baseline="-20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4</a:t>
            </a:r>
            <a:endParaRPr lang="en-US" altLang="zh-CN" sz="1800" baseline="-20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882" name="Text Box 52"/>
          <p:cNvSpPr/>
          <p:nvPr/>
        </p:nvSpPr>
        <p:spPr>
          <a:xfrm>
            <a:off x="5591175" y="4694238"/>
            <a:ext cx="26670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酒精  </a:t>
            </a:r>
            <a:r>
              <a:rPr lang="en-US" altLang="zh-CN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C</a:t>
            </a:r>
            <a:r>
              <a:rPr lang="en-US" altLang="zh-CN" sz="1800" baseline="-20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</a:t>
            </a:r>
            <a:r>
              <a:rPr lang="en-US" altLang="zh-CN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H</a:t>
            </a:r>
            <a:r>
              <a:rPr lang="en-US" altLang="zh-CN" sz="1800" baseline="-20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5</a:t>
            </a:r>
            <a:r>
              <a:rPr lang="en-US" altLang="zh-CN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OH</a:t>
            </a:r>
            <a:endParaRPr lang="en-US" altLang="zh-CN" sz="18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883" name="Text Box 54"/>
          <p:cNvSpPr/>
          <p:nvPr/>
        </p:nvSpPr>
        <p:spPr>
          <a:xfrm>
            <a:off x="5591175" y="2746375"/>
            <a:ext cx="16002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碘   </a:t>
            </a:r>
            <a:r>
              <a:rPr lang="en-US" altLang="zh-CN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I</a:t>
            </a:r>
            <a:r>
              <a:rPr lang="en-US" altLang="zh-CN" sz="1800" baseline="-20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</a:t>
            </a:r>
            <a:endParaRPr lang="en-US" altLang="zh-CN" sz="1800" baseline="-20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884" name="Text Box 55"/>
          <p:cNvSpPr/>
          <p:nvPr/>
        </p:nvSpPr>
        <p:spPr>
          <a:xfrm>
            <a:off x="5591175" y="4257675"/>
            <a:ext cx="25146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硫酸  </a:t>
            </a:r>
            <a:r>
              <a:rPr lang="en-US" altLang="zh-CN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H</a:t>
            </a:r>
            <a:r>
              <a:rPr lang="en-US" altLang="zh-CN" sz="1800" baseline="-20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</a:t>
            </a:r>
            <a:r>
              <a:rPr lang="en-US" altLang="zh-CN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SO</a:t>
            </a:r>
            <a:r>
              <a:rPr lang="en-US" altLang="zh-CN" sz="1800" baseline="-20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4</a:t>
            </a:r>
            <a:endParaRPr lang="en-US" altLang="zh-CN" sz="1800" baseline="-20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885" name="Text Box 56"/>
          <p:cNvSpPr/>
          <p:nvPr/>
        </p:nvSpPr>
        <p:spPr>
          <a:xfrm>
            <a:off x="8256588" y="2781300"/>
            <a:ext cx="20574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1800">
                <a:latin typeface="微软雅黑" panose="020b0503020204020204" charset="-122"/>
                <a:ea typeface="微软雅黑"/>
              </a:rPr>
              <a:t>酒精 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C</a:t>
            </a:r>
            <a:r>
              <a:rPr lang="en-US" altLang="zh-CN" sz="1800" baseline="-20000">
                <a:latin typeface="微软雅黑" panose="020b0503020204020204" charset="-122"/>
                <a:ea typeface="微软雅黑"/>
              </a:rPr>
              <a:t>2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H</a:t>
            </a:r>
            <a:r>
              <a:rPr lang="en-US" altLang="zh-CN" sz="1800" baseline="-20000">
                <a:latin typeface="微软雅黑" panose="020b0503020204020204" charset="-122"/>
                <a:ea typeface="微软雅黑"/>
              </a:rPr>
              <a:t>5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OH</a:t>
            </a:r>
            <a:endParaRPr lang="en-US" altLang="zh-CN"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5886" name="Text Box 57"/>
          <p:cNvSpPr/>
          <p:nvPr/>
        </p:nvSpPr>
        <p:spPr>
          <a:xfrm>
            <a:off x="8286750" y="3267075"/>
            <a:ext cx="9906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1800">
                <a:latin typeface="微软雅黑" panose="020b0503020204020204" charset="-122"/>
                <a:ea typeface="微软雅黑"/>
              </a:rPr>
              <a:t>水 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H</a:t>
            </a:r>
            <a:r>
              <a:rPr lang="en-US" altLang="zh-CN" sz="1800" baseline="-20000">
                <a:latin typeface="微软雅黑" panose="020b0503020204020204" charset="-122"/>
                <a:ea typeface="微软雅黑"/>
              </a:rPr>
              <a:t>2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O</a:t>
            </a:r>
            <a:endParaRPr lang="en-US" altLang="zh-CN"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5887" name="Text Box 58"/>
          <p:cNvSpPr/>
          <p:nvPr/>
        </p:nvSpPr>
        <p:spPr>
          <a:xfrm>
            <a:off x="8286750" y="3800475"/>
            <a:ext cx="9906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1800">
                <a:latin typeface="微软雅黑" panose="020b0503020204020204" charset="-122"/>
                <a:ea typeface="微软雅黑"/>
              </a:rPr>
              <a:t>水 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H</a:t>
            </a:r>
            <a:r>
              <a:rPr lang="en-US" altLang="zh-CN" sz="1800" baseline="-20000">
                <a:latin typeface="微软雅黑" panose="020b0503020204020204" charset="-122"/>
                <a:ea typeface="微软雅黑"/>
              </a:rPr>
              <a:t>2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O</a:t>
            </a:r>
            <a:endParaRPr lang="en-US" altLang="zh-CN"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5888" name="Text Box 59"/>
          <p:cNvSpPr/>
          <p:nvPr/>
        </p:nvSpPr>
        <p:spPr>
          <a:xfrm>
            <a:off x="8286750" y="4257675"/>
            <a:ext cx="9906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1800">
                <a:latin typeface="微软雅黑" panose="020b0503020204020204" charset="-122"/>
                <a:ea typeface="微软雅黑"/>
              </a:rPr>
              <a:t>水 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H</a:t>
            </a:r>
            <a:r>
              <a:rPr lang="en-US" altLang="zh-CN" sz="1800" baseline="-20000">
                <a:latin typeface="微软雅黑" panose="020b0503020204020204" charset="-122"/>
                <a:ea typeface="微软雅黑"/>
              </a:rPr>
              <a:t>2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O</a:t>
            </a:r>
            <a:endParaRPr lang="en-US" altLang="zh-CN"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5889" name="Text Box 60"/>
          <p:cNvSpPr/>
          <p:nvPr/>
        </p:nvSpPr>
        <p:spPr>
          <a:xfrm>
            <a:off x="8274050" y="4652962"/>
            <a:ext cx="9906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1800">
                <a:latin typeface="微软雅黑" panose="020b0503020204020204" charset="-122"/>
                <a:ea typeface="微软雅黑"/>
              </a:rPr>
              <a:t>水 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H</a:t>
            </a:r>
            <a:r>
              <a:rPr lang="en-US" altLang="zh-CN" sz="1800" baseline="-20000">
                <a:latin typeface="微软雅黑" panose="020b0503020204020204" charset="-122"/>
                <a:ea typeface="微软雅黑"/>
              </a:rPr>
              <a:t>2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O</a:t>
            </a:r>
            <a:endParaRPr lang="en-US" altLang="zh-CN"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5890" name="Text Box 61"/>
          <p:cNvSpPr/>
          <p:nvPr/>
        </p:nvSpPr>
        <p:spPr>
          <a:xfrm>
            <a:off x="8256588" y="5300662"/>
            <a:ext cx="9906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1800">
                <a:latin typeface="微软雅黑" panose="020b0503020204020204" charset="-122"/>
                <a:ea typeface="微软雅黑"/>
              </a:rPr>
              <a:t>水 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H</a:t>
            </a:r>
            <a:r>
              <a:rPr lang="en-US" altLang="zh-CN" sz="1800" baseline="-20000">
                <a:latin typeface="微软雅黑" panose="020b0503020204020204" charset="-122"/>
                <a:ea typeface="微软雅黑"/>
              </a:rPr>
              <a:t>2</a:t>
            </a:r>
            <a:r>
              <a:rPr lang="en-US" altLang="zh-CN" sz="1800">
                <a:latin typeface="微软雅黑" panose="020b0503020204020204" charset="-122"/>
                <a:ea typeface="微软雅黑"/>
              </a:rPr>
              <a:t>O</a:t>
            </a:r>
            <a:endParaRPr lang="en-US" altLang="zh-CN"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5891" name="Text Box 62"/>
          <p:cNvSpPr/>
          <p:nvPr/>
        </p:nvSpPr>
        <p:spPr>
          <a:xfrm>
            <a:off x="4254500" y="566738"/>
            <a:ext cx="754380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2400">
                <a:latin typeface="微软雅黑" panose="020b0503020204020204" charset="-122"/>
                <a:ea typeface="微软雅黑"/>
              </a:rPr>
              <a:t>指出下列常见溶液中的溶质和溶剂。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5892" name="圆角矩形 23"/>
          <p:cNvSpPr/>
          <p:nvPr/>
        </p:nvSpPr>
        <p:spPr>
          <a:xfrm>
            <a:off x="1992313" y="220663"/>
            <a:ext cx="2120900" cy="1008063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eaLnBrk="1" hangingPunct="1"/>
            <a:r>
              <a:rPr lang="zh-CN" altLang="en-US" sz="2800"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3200" b="1">
                <a:latin typeface="微软雅黑" panose="020b0503020204020204" charset="-122"/>
                <a:ea typeface="微软雅黑"/>
              </a:rPr>
              <a:t>巩固练习</a:t>
            </a:r>
            <a:endParaRPr lang="zh-CN" altLang="en-US" sz="3200" b="1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35893" name="组合 28"/>
          <p:cNvGrpSpPr/>
          <p:nvPr/>
        </p:nvGrpSpPr>
        <p:grpSpPr>
          <a:xfrm>
            <a:off x="2698750" y="2262188"/>
            <a:ext cx="2787650" cy="3640668"/>
            <a:chOff x="1173984" y="2261742"/>
            <a:chExt cx="2789124" cy="3641051"/>
          </a:xfrm>
        </p:grpSpPr>
        <p:sp>
          <p:nvSpPr>
            <p:cNvPr id="35894" name="Text Box 41"/>
            <p:cNvSpPr/>
            <p:nvPr/>
          </p:nvSpPr>
          <p:spPr>
            <a:xfrm>
              <a:off x="1410065" y="4643253"/>
              <a:ext cx="1981200" cy="39882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 algn="ctr" eaLnBrk="1" hangingPunct="1">
                <a:spcBef>
                  <a:spcPct val="50000"/>
                </a:spcBef>
              </a:pPr>
              <a:r>
                <a:rPr lang="zh-CN" altLang="en-US" sz="2000">
                  <a:latin typeface="微软雅黑" panose="020b0503020204020204" charset="-122"/>
                  <a:ea typeface="微软雅黑"/>
                </a:rPr>
                <a:t>医用酒精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895" name="Text Box 43"/>
            <p:cNvSpPr/>
            <p:nvPr/>
          </p:nvSpPr>
          <p:spPr>
            <a:xfrm>
              <a:off x="1173984" y="3221850"/>
              <a:ext cx="2438400" cy="39882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 algn="ctr" eaLnBrk="1" hangingPunct="1">
                <a:spcBef>
                  <a:spcPct val="50000"/>
                </a:spcBef>
              </a:pPr>
              <a:r>
                <a:rPr lang="zh-CN" altLang="en-US" sz="2000">
                  <a:latin typeface="微软雅黑" panose="020b0503020204020204" charset="-122"/>
                  <a:ea typeface="微软雅黑"/>
                </a:rPr>
                <a:t>硫酸铜溶液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896" name="Text Box 45"/>
            <p:cNvSpPr/>
            <p:nvPr/>
          </p:nvSpPr>
          <p:spPr>
            <a:xfrm>
              <a:off x="1638665" y="4179000"/>
              <a:ext cx="1524000" cy="39882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 algn="ctr" eaLnBrk="1" hangingPunct="1">
                <a:spcBef>
                  <a:spcPct val="50000"/>
                </a:spcBef>
              </a:pPr>
              <a:r>
                <a:rPr lang="zh-CN" altLang="en-US" sz="2000">
                  <a:latin typeface="微软雅黑" panose="020b0503020204020204" charset="-122"/>
                  <a:ea typeface="微软雅黑"/>
                </a:rPr>
                <a:t>稀硫酸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897" name="Text Box 46"/>
            <p:cNvSpPr/>
            <p:nvPr/>
          </p:nvSpPr>
          <p:spPr>
            <a:xfrm>
              <a:off x="1653124" y="2713552"/>
              <a:ext cx="1447800" cy="39882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 algn="ctr" eaLnBrk="1" hangingPunct="1">
                <a:spcBef>
                  <a:spcPct val="50000"/>
                </a:spcBef>
              </a:pPr>
              <a:r>
                <a:rPr lang="zh-CN" altLang="en-US" sz="2000">
                  <a:latin typeface="微软雅黑" panose="020b0503020204020204" charset="-122"/>
                  <a:ea typeface="微软雅黑"/>
                </a:rPr>
                <a:t>碘酒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898" name="Text Box 47"/>
            <p:cNvSpPr/>
            <p:nvPr/>
          </p:nvSpPr>
          <p:spPr>
            <a:xfrm>
              <a:off x="1173984" y="2261742"/>
              <a:ext cx="2569666" cy="39882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 algn="ctr" eaLnBrk="1" hangingPunct="1">
                <a:spcBef>
                  <a:spcPct val="50000"/>
                </a:spcBef>
              </a:pPr>
              <a:r>
                <a:rPr lang="zh-CN" altLang="zh-CN" sz="2000">
                  <a:latin typeface="微软雅黑" panose="020b0503020204020204" charset="-122"/>
                  <a:ea typeface="微软雅黑"/>
                </a:rPr>
                <a:t>白磷的二硫化碳溶液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899" name="文本框 24"/>
            <p:cNvSpPr/>
            <p:nvPr/>
          </p:nvSpPr>
          <p:spPr>
            <a:xfrm>
              <a:off x="1388755" y="5195964"/>
              <a:ext cx="2251492" cy="70682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 eaLnBrk="1" hangingPunct="1"/>
              <a:r>
                <a:rPr lang="zh-CN" altLang="en-US" sz="2000">
                  <a:latin typeface="微软雅黑" panose="020b0503020204020204" charset="-122"/>
                  <a:ea typeface="微软雅黑"/>
                </a:rPr>
                <a:t>锌与稀盐酸恰好完全反应后所得溶液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900" name="文本框 25"/>
            <p:cNvSpPr/>
            <p:nvPr/>
          </p:nvSpPr>
          <p:spPr>
            <a:xfrm>
              <a:off x="1638665" y="3728853"/>
              <a:ext cx="2324443" cy="39882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 eaLnBrk="1" hangingPunct="1"/>
              <a:r>
                <a:rPr lang="zh-CN" altLang="en-US" sz="2000">
                  <a:latin typeface="微软雅黑" panose="020b0503020204020204" charset="-122"/>
                  <a:ea typeface="微软雅黑"/>
                </a:rPr>
                <a:t>澄清石灰水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5901" name="Text Box 54"/>
          <p:cNvSpPr/>
          <p:nvPr/>
        </p:nvSpPr>
        <p:spPr>
          <a:xfrm>
            <a:off x="5591175" y="2276475"/>
            <a:ext cx="16002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zh-CN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白磷</a:t>
            </a:r>
            <a:r>
              <a:rPr lang="en-US" altLang="zh-CN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   P</a:t>
            </a:r>
            <a:endParaRPr lang="en-US" altLang="zh-CN" sz="1800" baseline="-20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902" name="Text Box 52"/>
          <p:cNvSpPr/>
          <p:nvPr/>
        </p:nvSpPr>
        <p:spPr>
          <a:xfrm>
            <a:off x="5610225" y="5365750"/>
            <a:ext cx="266700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氯化锌  </a:t>
            </a:r>
            <a:r>
              <a:rPr lang="en-US" altLang="zh-CN" sz="1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ZnCl</a:t>
            </a:r>
            <a:r>
              <a:rPr lang="en-US" altLang="zh-CN" sz="1800" baseline="-200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2</a:t>
            </a:r>
            <a:endParaRPr lang="en-US" altLang="zh-CN" sz="1800" baseline="-200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dur="1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dur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dur="1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dur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dur="1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dur="1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dur="1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dur="1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dur="1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dur="1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79" grpId="0"/>
      <p:bldP spid="35880" grpId="1"/>
      <p:bldP spid="35881" grpId="2"/>
      <p:bldP spid="35882" grpId="3"/>
      <p:bldP spid="35883" grpId="4"/>
      <p:bldP spid="35884" grpId="5"/>
      <p:bldP spid="35885" grpId="6"/>
      <p:bldP spid="35886" grpId="7"/>
      <p:bldP spid="35887" grpId="8"/>
      <p:bldP spid="35888" grpId="9"/>
      <p:bldP spid="35889" grpId="10"/>
      <p:bldP spid="35890" grpId="11"/>
      <p:bldP spid="35901" grpId="12"/>
      <p:bldP spid="35902" grpId="1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2" name="Text Box 8"/>
          <p:cNvSpPr txBox="1">
            <a:spLocks noChangeArrowheads="1"/>
          </p:cNvSpPr>
          <p:nvPr/>
        </p:nvSpPr>
        <p:spPr bwMode="auto">
          <a:xfrm>
            <a:off x="633683" y="698594"/>
            <a:ext cx="5877748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795" b="1">
                <a:latin typeface="Times New Roman" panose="02020603050405020304"/>
                <a:ea typeface="微软雅黑"/>
                <a:sym typeface="Times New Roman" panose="02020603050405020304"/>
              </a:rPr>
              <a:t>溶液的颜色</a:t>
            </a:r>
            <a:endParaRPr lang="zh-CN" altLang="en-US" sz="3795" b="1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74" name="Text Box 8"/>
          <p:cNvSpPr txBox="1">
            <a:spLocks noChangeArrowheads="1"/>
          </p:cNvSpPr>
          <p:nvPr/>
        </p:nvSpPr>
        <p:spPr bwMode="auto">
          <a:xfrm>
            <a:off x="702922" y="1315720"/>
            <a:ext cx="6485842" cy="61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415" b="1">
                <a:latin typeface="Times New Roman" panose="02020603050405020304"/>
                <a:ea typeface="微软雅黑"/>
                <a:sym typeface="Times New Roman" panose="02020603050405020304"/>
              </a:rPr>
              <a:t>硫酸铜溶液（</a:t>
            </a:r>
            <a:r>
              <a:rPr lang="en-US" altLang="zh-CN" sz="3415" b="1">
                <a:latin typeface="Times New Roman" panose="02020603050405020304"/>
                <a:ea typeface="微软雅黑"/>
                <a:sym typeface="Times New Roman" panose="02020603050405020304"/>
              </a:rPr>
              <a:t>Cu</a:t>
            </a:r>
            <a:r>
              <a:rPr lang="en-US" altLang="zh-CN" sz="3415" b="1" baseline="30000">
                <a:latin typeface="Times New Roman" panose="02020603050405020304"/>
                <a:ea typeface="微软雅黑"/>
                <a:sym typeface="Times New Roman" panose="02020603050405020304"/>
              </a:rPr>
              <a:t>2+</a:t>
            </a:r>
            <a:r>
              <a:rPr lang="zh-CN" altLang="en-US" sz="3415" b="1">
                <a:latin typeface="Times New Roman" panose="02020603050405020304"/>
                <a:ea typeface="微软雅黑"/>
                <a:sym typeface="Times New Roman" panose="02020603050405020304"/>
              </a:rPr>
              <a:t>）：</a:t>
            </a:r>
            <a:r>
              <a:rPr lang="zh-CN" altLang="en-US" sz="3415" b="1" u="sng">
                <a:latin typeface="Times New Roman" panose="02020603050405020304"/>
                <a:ea typeface="微软雅黑"/>
                <a:sym typeface="Times New Roman" panose="02020603050405020304"/>
              </a:rPr>
              <a:t>            </a:t>
            </a:r>
            <a:r>
              <a:rPr lang="zh-CN" altLang="en-US" sz="3415" b="1">
                <a:latin typeface="Times New Roman" panose="02020603050405020304"/>
                <a:ea typeface="微软雅黑"/>
                <a:sym typeface="Times New Roman" panose="02020603050405020304"/>
              </a:rPr>
              <a:t>；</a:t>
            </a:r>
            <a:endParaRPr lang="zh-CN" altLang="en-US" sz="3415" b="1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75" name="Text Box 8"/>
          <p:cNvSpPr txBox="1">
            <a:spLocks noChangeArrowheads="1"/>
          </p:cNvSpPr>
          <p:nvPr/>
        </p:nvSpPr>
        <p:spPr bwMode="auto">
          <a:xfrm>
            <a:off x="702922" y="1994559"/>
            <a:ext cx="6485842" cy="61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415" b="1">
                <a:latin typeface="Times New Roman" panose="02020603050405020304"/>
                <a:ea typeface="微软雅黑"/>
                <a:sym typeface="Times New Roman" panose="02020603050405020304"/>
              </a:rPr>
              <a:t>氯化铁溶液（</a:t>
            </a:r>
            <a:r>
              <a:rPr lang="en-US" altLang="zh-CN" sz="3415" b="1">
                <a:latin typeface="Times New Roman" panose="02020603050405020304"/>
                <a:ea typeface="微软雅黑"/>
                <a:sym typeface="Times New Roman" panose="02020603050405020304"/>
              </a:rPr>
              <a:t>Fe</a:t>
            </a:r>
            <a:r>
              <a:rPr lang="en-US" altLang="zh-CN" sz="3415" b="1" baseline="30000">
                <a:latin typeface="Times New Roman" panose="02020603050405020304"/>
                <a:ea typeface="微软雅黑"/>
                <a:sym typeface="Times New Roman" panose="02020603050405020304"/>
              </a:rPr>
              <a:t>3+</a:t>
            </a:r>
            <a:r>
              <a:rPr lang="zh-CN" altLang="en-US" sz="3415" b="1">
                <a:latin typeface="Times New Roman" panose="02020603050405020304"/>
                <a:ea typeface="微软雅黑"/>
                <a:sym typeface="Times New Roman" panose="02020603050405020304"/>
              </a:rPr>
              <a:t>）：</a:t>
            </a:r>
            <a:r>
              <a:rPr lang="zh-CN" altLang="en-US" sz="3415" b="1" u="sng">
                <a:latin typeface="Times New Roman" panose="02020603050405020304"/>
                <a:ea typeface="微软雅黑"/>
                <a:sym typeface="Times New Roman" panose="02020603050405020304"/>
              </a:rPr>
              <a:t>            </a:t>
            </a:r>
            <a:r>
              <a:rPr lang="zh-CN" altLang="en-US" sz="3415" b="1">
                <a:latin typeface="Times New Roman" panose="02020603050405020304"/>
                <a:ea typeface="微软雅黑"/>
                <a:sym typeface="Times New Roman" panose="02020603050405020304"/>
              </a:rPr>
              <a:t>；</a:t>
            </a:r>
            <a:endParaRPr lang="zh-CN" altLang="en-US" sz="3415" b="1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702922" y="2679418"/>
            <a:ext cx="10241280" cy="61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415" b="1">
                <a:latin typeface="Times New Roman" panose="02020603050405020304"/>
                <a:ea typeface="微软雅黑"/>
                <a:sym typeface="Times New Roman" panose="02020603050405020304"/>
              </a:rPr>
              <a:t>氯化亚铁溶液、硫酸亚铁溶液（</a:t>
            </a:r>
            <a:r>
              <a:rPr lang="en-US" altLang="zh-CN" sz="3415" b="1">
                <a:latin typeface="Times New Roman" panose="02020603050405020304"/>
                <a:ea typeface="微软雅黑"/>
                <a:sym typeface="Times New Roman" panose="02020603050405020304"/>
              </a:rPr>
              <a:t>Fe</a:t>
            </a:r>
            <a:r>
              <a:rPr lang="en-US" altLang="zh-CN" sz="3415" b="1" baseline="30000">
                <a:latin typeface="Times New Roman" panose="02020603050405020304"/>
                <a:ea typeface="微软雅黑"/>
                <a:sym typeface="Times New Roman" panose="02020603050405020304"/>
              </a:rPr>
              <a:t>2+</a:t>
            </a:r>
            <a:r>
              <a:rPr lang="zh-CN" altLang="en-US" sz="3415" b="1">
                <a:latin typeface="Times New Roman" panose="02020603050405020304"/>
                <a:ea typeface="微软雅黑"/>
                <a:sym typeface="Times New Roman" panose="02020603050405020304"/>
              </a:rPr>
              <a:t>）：</a:t>
            </a:r>
            <a:r>
              <a:rPr lang="zh-CN" altLang="en-US" sz="3415" b="1" u="sng">
                <a:latin typeface="Times New Roman" panose="02020603050405020304"/>
                <a:ea typeface="微软雅黑"/>
                <a:sym typeface="Times New Roman" panose="02020603050405020304"/>
              </a:rPr>
              <a:t>            </a:t>
            </a:r>
            <a:r>
              <a:rPr lang="zh-CN" altLang="en-US" sz="3415" b="1">
                <a:latin typeface="Times New Roman" panose="02020603050405020304"/>
                <a:ea typeface="微软雅黑"/>
                <a:sym typeface="Times New Roman" panose="02020603050405020304"/>
              </a:rPr>
              <a:t>；</a:t>
            </a:r>
            <a:endParaRPr lang="zh-CN" altLang="en-US" sz="3415" b="1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359965" y="1175738"/>
            <a:ext cx="1051560" cy="61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41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蓝色</a:t>
            </a:r>
            <a:endParaRPr lang="zh-CN" altLang="en-US" sz="3415" b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344913" y="1926825"/>
            <a:ext cx="1051560" cy="61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41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黄色</a:t>
            </a:r>
            <a:endParaRPr lang="zh-CN" altLang="en-US" sz="3415" b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8416996" y="2540941"/>
            <a:ext cx="1485900" cy="61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41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浅绿色</a:t>
            </a:r>
            <a:endParaRPr lang="zh-CN" altLang="en-US" sz="3415" b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565950" y="3292029"/>
            <a:ext cx="5877749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795" b="1">
                <a:latin typeface="Times New Roman" panose="02020603050405020304"/>
                <a:ea typeface="微软雅黑"/>
                <a:sym typeface="Times New Roman" panose="02020603050405020304"/>
              </a:rPr>
              <a:t>溶液的用途</a:t>
            </a:r>
            <a:endParaRPr lang="zh-CN" altLang="en-US" sz="3795" b="1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07627" y="4013012"/>
            <a:ext cx="3753932" cy="2215633"/>
            <a:chOff x="956767" y="4231962"/>
            <a:chExt cx="3960440" cy="2336691"/>
          </a:xfrm>
        </p:grpSpPr>
        <p:pic>
          <p:nvPicPr>
            <p:cNvPr id="32782" name="Picture 4" descr="https://timgsa.baidu.com/timg?image&amp;quality=80&amp;size=b9999_10000&amp;sec=1538459080785&amp;di=a2197628da14b32a8164299eaf2f7ef4&amp;imgtype=0&amp;src=http%3A%2F%2Fimgsrc.baidu.com%2Fimage%2Fc0%253Dshijue1%252C0%252C0%252C294%252C40%2Fsign%3Dba6570725ffbb2fb2026505127234ad1%2F42166d224f4a20a4a5a844e89a529822720ed06f.jpg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956767" y="4231962"/>
              <a:ext cx="2088232" cy="2336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3" name="TextBox 17"/>
            <p:cNvSpPr txBox="1">
              <a:spLocks noChangeArrowheads="1"/>
            </p:cNvSpPr>
            <p:nvPr/>
          </p:nvSpPr>
          <p:spPr bwMode="auto">
            <a:xfrm>
              <a:off x="3047850" y="4624437"/>
              <a:ext cx="1869357" cy="1575123"/>
            </a:xfrm>
            <a:prstGeom prst="rect">
              <a:avLst/>
            </a:prstGeom>
            <a:noFill/>
            <a:ln w="9525">
              <a:solidFill>
                <a:srgbClr val="072FA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3035" b="1">
                  <a:solidFill>
                    <a:srgbClr val="FF0000"/>
                  </a:solidFill>
                  <a:latin typeface="Times New Roman" panose="02020603050405020304"/>
                  <a:ea typeface="微软雅黑"/>
                  <a:sym typeface="Times New Roman" panose="02020603050405020304"/>
                </a:rPr>
                <a:t>在溶液中反应速度加快</a:t>
              </a:r>
              <a:endParaRPr lang="zh-CN" altLang="en-US" sz="303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98530" y="3975383"/>
            <a:ext cx="2524196" cy="2244231"/>
            <a:chOff x="5061223" y="4192389"/>
            <a:chExt cx="2661445" cy="2366772"/>
          </a:xfrm>
        </p:grpSpPr>
        <p:pic>
          <p:nvPicPr>
            <p:cNvPr id="32785" name="Picture 6" descr="https://timgsa.baidu.com/timg?image&amp;quality=80&amp;size=b9999_10000&amp;sec=1538459210111&amp;di=1301c15171efd1d2a469c4368759ae7e&amp;imgtype=0&amp;src=http%3A%2F%2Fpic29.photophoto.cn%2F20131113%2F0038037983825628_b.jpg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5061223" y="4192389"/>
              <a:ext cx="855086" cy="2366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6" name="TextBox 18"/>
            <p:cNvSpPr txBox="1">
              <a:spLocks noChangeArrowheads="1"/>
            </p:cNvSpPr>
            <p:nvPr/>
          </p:nvSpPr>
          <p:spPr bwMode="auto">
            <a:xfrm>
              <a:off x="5853311" y="4638953"/>
              <a:ext cx="1869357" cy="1575070"/>
            </a:xfrm>
            <a:prstGeom prst="rect">
              <a:avLst/>
            </a:prstGeom>
            <a:noFill/>
            <a:ln w="9525">
              <a:solidFill>
                <a:srgbClr val="072FA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3035" b="1">
                  <a:solidFill>
                    <a:srgbClr val="FF0000"/>
                  </a:solidFill>
                  <a:latin typeface="Times New Roman" panose="02020603050405020304"/>
                  <a:ea typeface="微软雅黑"/>
                  <a:sym typeface="Times New Roman" panose="02020603050405020304"/>
                </a:rPr>
                <a:t>注射药都是配成溶液后使用</a:t>
              </a:r>
              <a:endParaRPr lang="zh-CN" altLang="en-US" sz="303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530442" y="4019033"/>
            <a:ext cx="4027876" cy="2132848"/>
            <a:chOff x="7941543" y="4238263"/>
            <a:chExt cx="4248472" cy="2250635"/>
          </a:xfrm>
        </p:grpSpPr>
        <p:pic>
          <p:nvPicPr>
            <p:cNvPr id="32788" name="Picture 8" descr="https://timgsa.baidu.com/timg?image&amp;quality=80&amp;size=b9999_10000&amp;sec=1538459368345&amp;di=63876282f5540859d7d3ced3b01bafe0&amp;imgtype=0&amp;src=http%3A%2F%2Fwang1314.net%2Fuploadfile%2F2014%2F2014-10-25%2F1414172483518u_448873_uw_560_wh_420_hl_31161_l.jpg"/>
            <p:cNvPicPr>
              <a:picLocks noChangeAspect="1" noChangeArrowheads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7941543" y="4238263"/>
              <a:ext cx="2304256" cy="2250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9" name="TextBox 19"/>
            <p:cNvSpPr txBox="1">
              <a:spLocks noChangeArrowheads="1"/>
            </p:cNvSpPr>
            <p:nvPr/>
          </p:nvSpPr>
          <p:spPr bwMode="auto">
            <a:xfrm>
              <a:off x="10320658" y="4638953"/>
              <a:ext cx="1869357" cy="1576000"/>
            </a:xfrm>
            <a:prstGeom prst="rect">
              <a:avLst/>
            </a:prstGeom>
            <a:noFill/>
            <a:ln w="9525">
              <a:solidFill>
                <a:srgbClr val="072FA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3035" b="1">
                  <a:solidFill>
                    <a:srgbClr val="FF0000"/>
                  </a:solidFill>
                  <a:latin typeface="Times New Roman" panose="02020603050405020304"/>
                  <a:ea typeface="微软雅黑"/>
                  <a:sym typeface="Times New Roman" panose="02020603050405020304"/>
                </a:rPr>
                <a:t>动植物生长离不开溶液</a:t>
              </a:r>
              <a:endParaRPr lang="zh-CN" altLang="en-US" sz="303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5" name="Content Placeholder 2"/>
          <p:cNvSpPr txBox="1">
            <a:spLocks noChangeArrowheads="1"/>
          </p:cNvSpPr>
          <p:nvPr/>
        </p:nvSpPr>
        <p:spPr bwMode="auto">
          <a:xfrm>
            <a:off x="770655" y="134150"/>
            <a:ext cx="4815088" cy="46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rgbClr val="00264D"/>
              </a:buClr>
              <a:buSzPct val="145000"/>
              <a:buFont typeface="Arial" panose="020b0604020202020204" pitchFamily="34" charset="0"/>
              <a:buNone/>
            </a:pPr>
            <a:r>
              <a:rPr lang="zh-CN" altLang="en-US" sz="3035">
                <a:solidFill>
                  <a:srgbClr val="A6A6A6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巩固练习</a:t>
            </a:r>
            <a:endParaRPr lang="en-US" altLang="zh-CN" sz="3035">
              <a:solidFill>
                <a:srgbClr val="A6A6A6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3796" name="Content Placeholder 2"/>
          <p:cNvSpPr txBox="1">
            <a:spLocks noChangeArrowheads="1"/>
          </p:cNvSpPr>
          <p:nvPr/>
        </p:nvSpPr>
        <p:spPr bwMode="auto">
          <a:xfrm>
            <a:off x="633683" y="855133"/>
            <a:ext cx="10486625" cy="52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rgbClr val="00264D"/>
              </a:buClr>
              <a:buSzPct val="145000"/>
              <a:buFont typeface="Arial" panose="020b0604020202020204" pitchFamily="34" charset="0"/>
              <a:buNone/>
            </a:pP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1</a:t>
            </a:r>
            <a:r>
              <a:rPr lang="zh-CN" altLang="en-US" sz="3415">
                <a:latin typeface="Times New Roman" panose="02020603050405020304"/>
                <a:ea typeface="微软雅黑"/>
                <a:sym typeface="Times New Roman" panose="02020603050405020304"/>
              </a:rPr>
              <a:t>、下列物质放入水中不能形成溶液的是（      ）</a:t>
            </a:r>
            <a:endParaRPr lang="en-US" altLang="zh-CN" sz="3415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3797" name="Content Placeholder 2"/>
          <p:cNvSpPr txBox="1">
            <a:spLocks noChangeArrowheads="1"/>
          </p:cNvSpPr>
          <p:nvPr/>
        </p:nvSpPr>
        <p:spPr bwMode="auto">
          <a:xfrm>
            <a:off x="1139426" y="1538487"/>
            <a:ext cx="9667804" cy="52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rgbClr val="00264D"/>
              </a:buClr>
              <a:buSzPct val="145000"/>
              <a:buFont typeface="Arial" panose="020b0604020202020204" pitchFamily="34" charset="0"/>
              <a:buNone/>
            </a:pP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A</a:t>
            </a:r>
            <a:r>
              <a:rPr lang="zh-CN" altLang="en-US" sz="3415">
                <a:latin typeface="Times New Roman" panose="02020603050405020304"/>
                <a:ea typeface="微软雅黑"/>
                <a:sym typeface="Times New Roman" panose="02020603050405020304"/>
              </a:rPr>
              <a:t>、食盐       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B</a:t>
            </a:r>
            <a:r>
              <a:rPr lang="zh-CN" altLang="en-US" sz="3415">
                <a:latin typeface="Times New Roman" panose="02020603050405020304"/>
                <a:ea typeface="微软雅黑"/>
                <a:sym typeface="Times New Roman" panose="02020603050405020304"/>
              </a:rPr>
              <a:t>、味精      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C</a:t>
            </a:r>
            <a:r>
              <a:rPr lang="zh-CN" altLang="en-US" sz="3415">
                <a:latin typeface="Times New Roman" panose="02020603050405020304"/>
                <a:ea typeface="微软雅黑"/>
                <a:sym typeface="Times New Roman" panose="02020603050405020304"/>
              </a:rPr>
              <a:t>、植物油      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D</a:t>
            </a:r>
            <a:r>
              <a:rPr lang="zh-CN" altLang="en-US" sz="3415">
                <a:latin typeface="Times New Roman" panose="02020603050405020304"/>
                <a:ea typeface="微软雅黑"/>
                <a:sym typeface="Times New Roman" panose="02020603050405020304"/>
              </a:rPr>
              <a:t>、酒精</a:t>
            </a:r>
            <a:endParaRPr lang="en-US" altLang="zh-CN" sz="3415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33683" y="2220337"/>
            <a:ext cx="10855396" cy="2567424"/>
            <a:chOff x="668735" y="2342247"/>
            <a:chExt cx="11449272" cy="2706360"/>
          </a:xfrm>
        </p:grpSpPr>
        <p:pic>
          <p:nvPicPr>
            <p:cNvPr id="33799" name="Picture 2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9128286" y="3112268"/>
              <a:ext cx="1772674" cy="1873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0" name="Content Placeholder 2"/>
            <p:cNvSpPr txBox="1">
              <a:spLocks noChangeArrowheads="1"/>
            </p:cNvSpPr>
            <p:nvPr/>
          </p:nvSpPr>
          <p:spPr bwMode="auto">
            <a:xfrm>
              <a:off x="668735" y="2342247"/>
              <a:ext cx="11449272" cy="1108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20000"/>
                </a:spcBef>
                <a:spcAft>
                  <a:spcPts val="600"/>
                </a:spcAft>
                <a:buClr>
                  <a:srgbClr val="00264D"/>
                </a:buClr>
                <a:buSzPct val="145000"/>
                <a:buFont typeface="Arial" panose="020b0604020202020204" pitchFamily="34" charset="0"/>
                <a:buNone/>
              </a:pPr>
              <a:r>
                <a:rPr lang="en-US" altLang="zh-CN" sz="3415">
                  <a:latin typeface="Times New Roman" panose="02020603050405020304"/>
                  <a:ea typeface="微软雅黑"/>
                  <a:sym typeface="Times New Roman" panose="02020603050405020304"/>
                </a:rPr>
                <a:t>2</a:t>
              </a:r>
              <a:r>
                <a:rPr lang="zh-CN" altLang="en-US" sz="3415">
                  <a:latin typeface="Times New Roman" panose="02020603050405020304"/>
                  <a:ea typeface="微软雅黑"/>
                  <a:sym typeface="Times New Roman" panose="02020603050405020304"/>
                </a:rPr>
                <a:t>、烧杯中有 </a:t>
              </a:r>
              <a:r>
                <a:rPr lang="en-US" altLang="zh-CN" sz="3415">
                  <a:latin typeface="Times New Roman" panose="02020603050405020304"/>
                  <a:ea typeface="微软雅黑"/>
                  <a:sym typeface="Times New Roman" panose="02020603050405020304"/>
                </a:rPr>
                <a:t>100mL</a:t>
              </a:r>
              <a:r>
                <a:rPr lang="zh-CN" altLang="en-US" sz="3415">
                  <a:latin typeface="Times New Roman" panose="02020603050405020304"/>
                  <a:ea typeface="微软雅黑"/>
                  <a:sym typeface="Times New Roman" panose="02020603050405020304"/>
                </a:rPr>
                <a:t>氯化钠溶液，则</a:t>
              </a:r>
              <a:r>
                <a:rPr lang="en-US" altLang="zh-CN" sz="3415">
                  <a:latin typeface="Times New Roman" panose="02020603050405020304"/>
                  <a:ea typeface="微软雅黑"/>
                  <a:sym typeface="Times New Roman" panose="02020603050405020304"/>
                </a:rPr>
                <a:t>A</a:t>
              </a:r>
              <a:r>
                <a:rPr lang="zh-CN" altLang="en-US" sz="3415">
                  <a:latin typeface="Times New Roman" panose="02020603050405020304"/>
                  <a:ea typeface="微软雅黑"/>
                  <a:sym typeface="Times New Roman" panose="02020603050405020304"/>
                </a:rPr>
                <a:t>、</a:t>
              </a:r>
              <a:r>
                <a:rPr lang="en-US" altLang="zh-CN" sz="3415">
                  <a:latin typeface="Times New Roman" panose="02020603050405020304"/>
                  <a:ea typeface="微软雅黑"/>
                  <a:sym typeface="Times New Roman" panose="02020603050405020304"/>
                </a:rPr>
                <a:t>B</a:t>
              </a:r>
              <a:r>
                <a:rPr lang="zh-CN" altLang="en-US" sz="3415">
                  <a:latin typeface="Times New Roman" panose="02020603050405020304"/>
                  <a:ea typeface="微软雅黑"/>
                  <a:sym typeface="Times New Roman" panose="02020603050405020304"/>
                </a:rPr>
                <a:t>两处的密度大小关系是（      ）</a:t>
              </a:r>
              <a:endParaRPr lang="en-US" altLang="zh-CN" sz="3415">
                <a:latin typeface="Times New Roman" panose="02020603050405020304"/>
                <a:ea typeface="微软雅黑"/>
                <a:sym typeface="Times New Roman" panose="02020603050405020304"/>
              </a:endParaRPr>
            </a:p>
          </p:txBody>
        </p:sp>
        <p:grpSp>
          <p:nvGrpSpPr>
            <p:cNvPr id="33801" name="组合 6"/>
            <p:cNvGrpSpPr/>
            <p:nvPr/>
          </p:nvGrpSpPr>
          <p:grpSpPr>
            <a:xfrm>
              <a:off x="1225502" y="3207138"/>
              <a:ext cx="2899309" cy="1072242"/>
              <a:chOff x="3189015" y="4408413"/>
              <a:chExt cx="2899309" cy="1072242"/>
            </a:xfrm>
          </p:grpSpPr>
          <p:sp>
            <p:nvSpPr>
              <p:cNvPr id="33802" name="TextBox 4"/>
              <p:cNvSpPr txBox="1">
                <a:spLocks noChangeArrowheads="1"/>
              </p:cNvSpPr>
              <p:nvPr/>
            </p:nvSpPr>
            <p:spPr bwMode="auto">
              <a:xfrm>
                <a:off x="3989280" y="4632096"/>
                <a:ext cx="685813" cy="712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l-GR" altLang="zh-CN" sz="3795">
                    <a:latin typeface="Times New Roman" panose="02020603050405020304"/>
                    <a:ea typeface="微软雅黑"/>
                    <a:sym typeface="Times New Roman" panose="02020603050405020304"/>
                  </a:rPr>
                  <a:t>ρ</a:t>
                </a:r>
                <a:r>
                  <a:rPr lang="en-US" altLang="zh-CN" sz="3795" baseline="-25000">
                    <a:latin typeface="Times New Roman" panose="02020603050405020304"/>
                    <a:ea typeface="微软雅黑"/>
                    <a:sym typeface="Times New Roman" panose="02020603050405020304"/>
                  </a:rPr>
                  <a:t>A</a:t>
                </a:r>
                <a:endParaRPr lang="zh-CN" altLang="en-US" sz="3795" baseline="-25000">
                  <a:latin typeface="Times New Roman" panose="02020603050405020304"/>
                  <a:ea typeface="微软雅黑"/>
                  <a:sym typeface="Times New Roman" panose="02020603050405020304"/>
                </a:endParaRPr>
              </a:p>
            </p:txBody>
          </p:sp>
          <p:sp>
            <p:nvSpPr>
              <p:cNvPr id="33803" name="TextBox 10"/>
              <p:cNvSpPr txBox="1">
                <a:spLocks noChangeArrowheads="1"/>
              </p:cNvSpPr>
              <p:nvPr/>
            </p:nvSpPr>
            <p:spPr bwMode="auto">
              <a:xfrm>
                <a:off x="4765441" y="4408413"/>
                <a:ext cx="565260" cy="8956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7585" baseline="-25000">
                    <a:latin typeface="Times New Roman" panose="02020603050405020304"/>
                    <a:ea typeface="微软雅黑"/>
                    <a:sym typeface="Times New Roman" panose="02020603050405020304"/>
                  </a:rPr>
                  <a:t>&gt;</a:t>
                </a:r>
                <a:endParaRPr lang="zh-CN" altLang="en-US" sz="7585" baseline="-25000">
                  <a:latin typeface="Times New Roman" panose="02020603050405020304"/>
                  <a:ea typeface="微软雅黑"/>
                  <a:sym typeface="Times New Roman" panose="02020603050405020304"/>
                </a:endParaRPr>
              </a:p>
            </p:txBody>
          </p:sp>
          <p:sp>
            <p:nvSpPr>
              <p:cNvPr id="33804" name="TextBox 11"/>
              <p:cNvSpPr txBox="1">
                <a:spLocks noChangeArrowheads="1"/>
              </p:cNvSpPr>
              <p:nvPr/>
            </p:nvSpPr>
            <p:spPr bwMode="auto">
              <a:xfrm>
                <a:off x="5421263" y="4624437"/>
                <a:ext cx="667061" cy="712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l-GR" altLang="zh-CN" sz="3795">
                    <a:latin typeface="Times New Roman" panose="02020603050405020304"/>
                    <a:ea typeface="微软雅黑"/>
                    <a:sym typeface="Times New Roman" panose="02020603050405020304"/>
                  </a:rPr>
                  <a:t>ρ</a:t>
                </a:r>
                <a:r>
                  <a:rPr lang="en-US" altLang="zh-CN" sz="3795" baseline="-25000">
                    <a:latin typeface="Times New Roman" panose="02020603050405020304"/>
                    <a:ea typeface="微软雅黑"/>
                    <a:sym typeface="Times New Roman" panose="02020603050405020304"/>
                  </a:rPr>
                  <a:t>B</a:t>
                </a:r>
                <a:endParaRPr lang="zh-CN" altLang="en-US" sz="3795" baseline="-25000">
                  <a:latin typeface="Times New Roman" panose="02020603050405020304"/>
                  <a:ea typeface="微软雅黑"/>
                  <a:sym typeface="Times New Roman" panose="02020603050405020304"/>
                </a:endParaRPr>
              </a:p>
            </p:txBody>
          </p:sp>
          <p:sp>
            <p:nvSpPr>
              <p:cNvPr id="33805" name="TextBox 12"/>
              <p:cNvSpPr txBox="1">
                <a:spLocks noChangeArrowheads="1"/>
              </p:cNvSpPr>
              <p:nvPr/>
            </p:nvSpPr>
            <p:spPr bwMode="auto">
              <a:xfrm>
                <a:off x="3189015" y="4768453"/>
                <a:ext cx="1068938" cy="712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795">
                    <a:latin typeface="Times New Roman" panose="02020603050405020304"/>
                    <a:ea typeface="微软雅黑"/>
                    <a:sym typeface="Times New Roman" panose="02020603050405020304"/>
                  </a:rPr>
                  <a:t>A</a:t>
                </a:r>
                <a:r>
                  <a:rPr lang="zh-CN" altLang="en-US" sz="3795">
                    <a:latin typeface="Times New Roman" panose="02020603050405020304"/>
                    <a:ea typeface="微软雅黑"/>
                    <a:sym typeface="Times New Roman" panose="02020603050405020304"/>
                  </a:rPr>
                  <a:t>、</a:t>
                </a:r>
                <a:endParaRPr lang="zh-CN" altLang="en-US" sz="3795" baseline="-25000">
                  <a:latin typeface="Times New Roman" panose="02020603050405020304"/>
                  <a:ea typeface="微软雅黑"/>
                  <a:sym typeface="Times New Roman" panose="02020603050405020304"/>
                </a:endParaRPr>
              </a:p>
            </p:txBody>
          </p:sp>
        </p:grpSp>
        <p:grpSp>
          <p:nvGrpSpPr>
            <p:cNvPr id="33806" name="组合 14"/>
            <p:cNvGrpSpPr/>
            <p:nvPr/>
          </p:nvGrpSpPr>
          <p:grpSpPr>
            <a:xfrm>
              <a:off x="5005256" y="3199267"/>
              <a:ext cx="2899309" cy="1072242"/>
              <a:chOff x="3189015" y="4408413"/>
              <a:chExt cx="2899309" cy="1072242"/>
            </a:xfrm>
          </p:grpSpPr>
          <p:sp>
            <p:nvSpPr>
              <p:cNvPr id="33807" name="TextBox 15"/>
              <p:cNvSpPr txBox="1">
                <a:spLocks noChangeArrowheads="1"/>
              </p:cNvSpPr>
              <p:nvPr/>
            </p:nvSpPr>
            <p:spPr bwMode="auto">
              <a:xfrm>
                <a:off x="3989280" y="4632096"/>
                <a:ext cx="685813" cy="712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l-GR" altLang="zh-CN" sz="3795">
                    <a:latin typeface="Times New Roman" panose="02020603050405020304"/>
                    <a:ea typeface="微软雅黑"/>
                    <a:sym typeface="Times New Roman" panose="02020603050405020304"/>
                  </a:rPr>
                  <a:t>ρ</a:t>
                </a:r>
                <a:r>
                  <a:rPr lang="en-US" altLang="zh-CN" sz="3795" baseline="-25000">
                    <a:latin typeface="Times New Roman" panose="02020603050405020304"/>
                    <a:ea typeface="微软雅黑"/>
                    <a:sym typeface="Times New Roman" panose="02020603050405020304"/>
                  </a:rPr>
                  <a:t>A</a:t>
                </a:r>
                <a:endParaRPr lang="zh-CN" altLang="en-US" sz="3795" baseline="-25000">
                  <a:latin typeface="Times New Roman" panose="02020603050405020304"/>
                  <a:ea typeface="微软雅黑"/>
                  <a:sym typeface="Times New Roman" panose="02020603050405020304"/>
                </a:endParaRPr>
              </a:p>
            </p:txBody>
          </p:sp>
          <p:sp>
            <p:nvSpPr>
              <p:cNvPr id="33808" name="TextBox 16"/>
              <p:cNvSpPr txBox="1">
                <a:spLocks noChangeArrowheads="1"/>
              </p:cNvSpPr>
              <p:nvPr/>
            </p:nvSpPr>
            <p:spPr bwMode="auto">
              <a:xfrm>
                <a:off x="4765441" y="4408413"/>
                <a:ext cx="565260" cy="8956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7585" baseline="-25000">
                    <a:latin typeface="Times New Roman" panose="02020603050405020304"/>
                    <a:ea typeface="微软雅黑"/>
                    <a:sym typeface="Times New Roman" panose="02020603050405020304"/>
                  </a:rPr>
                  <a:t>&lt;</a:t>
                </a:r>
                <a:endParaRPr lang="zh-CN" altLang="en-US" sz="7585" baseline="-25000">
                  <a:latin typeface="Times New Roman" panose="02020603050405020304"/>
                  <a:ea typeface="微软雅黑"/>
                  <a:sym typeface="Times New Roman" panose="02020603050405020304"/>
                </a:endParaRPr>
              </a:p>
            </p:txBody>
          </p:sp>
          <p:sp>
            <p:nvSpPr>
              <p:cNvPr id="33809" name="TextBox 17"/>
              <p:cNvSpPr txBox="1">
                <a:spLocks noChangeArrowheads="1"/>
              </p:cNvSpPr>
              <p:nvPr/>
            </p:nvSpPr>
            <p:spPr bwMode="auto">
              <a:xfrm>
                <a:off x="5421263" y="4624437"/>
                <a:ext cx="667061" cy="712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l-GR" altLang="zh-CN" sz="3795">
                    <a:latin typeface="Times New Roman" panose="02020603050405020304"/>
                    <a:ea typeface="微软雅黑"/>
                    <a:sym typeface="Times New Roman" panose="02020603050405020304"/>
                  </a:rPr>
                  <a:t>ρ</a:t>
                </a:r>
                <a:r>
                  <a:rPr lang="en-US" altLang="zh-CN" sz="3795" baseline="-25000">
                    <a:latin typeface="Times New Roman" panose="02020603050405020304"/>
                    <a:ea typeface="微软雅黑"/>
                    <a:sym typeface="Times New Roman" panose="02020603050405020304"/>
                  </a:rPr>
                  <a:t>B</a:t>
                </a:r>
                <a:endParaRPr lang="zh-CN" altLang="en-US" sz="3795" baseline="-25000">
                  <a:latin typeface="Times New Roman" panose="02020603050405020304"/>
                  <a:ea typeface="微软雅黑"/>
                  <a:sym typeface="Times New Roman" panose="02020603050405020304"/>
                </a:endParaRPr>
              </a:p>
            </p:txBody>
          </p:sp>
          <p:sp>
            <p:nvSpPr>
              <p:cNvPr id="33810" name="TextBox 18"/>
              <p:cNvSpPr txBox="1">
                <a:spLocks noChangeArrowheads="1"/>
              </p:cNvSpPr>
              <p:nvPr/>
            </p:nvSpPr>
            <p:spPr bwMode="auto">
              <a:xfrm>
                <a:off x="3189015" y="4768453"/>
                <a:ext cx="1040826" cy="712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795">
                    <a:latin typeface="Times New Roman" panose="02020603050405020304"/>
                    <a:ea typeface="微软雅黑"/>
                    <a:sym typeface="Times New Roman" panose="02020603050405020304"/>
                  </a:rPr>
                  <a:t>B</a:t>
                </a:r>
                <a:r>
                  <a:rPr lang="zh-CN" altLang="en-US" sz="3795">
                    <a:latin typeface="Times New Roman" panose="02020603050405020304"/>
                    <a:ea typeface="微软雅黑"/>
                    <a:sym typeface="Times New Roman" panose="02020603050405020304"/>
                  </a:rPr>
                  <a:t>、</a:t>
                </a:r>
                <a:endParaRPr lang="zh-CN" altLang="en-US" sz="3795" baseline="-25000">
                  <a:latin typeface="Times New Roman" panose="02020603050405020304"/>
                  <a:ea typeface="微软雅黑"/>
                  <a:sym typeface="Times New Roman" panose="02020603050405020304"/>
                </a:endParaRPr>
              </a:p>
            </p:txBody>
          </p:sp>
        </p:grpSp>
        <p:grpSp>
          <p:nvGrpSpPr>
            <p:cNvPr id="33811" name="组合 19"/>
            <p:cNvGrpSpPr/>
            <p:nvPr/>
          </p:nvGrpSpPr>
          <p:grpSpPr>
            <a:xfrm>
              <a:off x="1244799" y="3976365"/>
              <a:ext cx="2899309" cy="1072242"/>
              <a:chOff x="3189015" y="4408413"/>
              <a:chExt cx="2899309" cy="1072242"/>
            </a:xfrm>
          </p:grpSpPr>
          <p:sp>
            <p:nvSpPr>
              <p:cNvPr id="33812" name="TextBox 20"/>
              <p:cNvSpPr txBox="1">
                <a:spLocks noChangeArrowheads="1"/>
              </p:cNvSpPr>
              <p:nvPr/>
            </p:nvSpPr>
            <p:spPr bwMode="auto">
              <a:xfrm>
                <a:off x="3989280" y="4632096"/>
                <a:ext cx="685813" cy="712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l-GR" altLang="zh-CN" sz="3795">
                    <a:latin typeface="Times New Roman" panose="02020603050405020304"/>
                    <a:ea typeface="微软雅黑"/>
                    <a:sym typeface="Times New Roman" panose="02020603050405020304"/>
                  </a:rPr>
                  <a:t>ρ</a:t>
                </a:r>
                <a:r>
                  <a:rPr lang="en-US" altLang="zh-CN" sz="3795" baseline="-25000">
                    <a:latin typeface="Times New Roman" panose="02020603050405020304"/>
                    <a:ea typeface="微软雅黑"/>
                    <a:sym typeface="Times New Roman" panose="02020603050405020304"/>
                  </a:rPr>
                  <a:t>A</a:t>
                </a:r>
                <a:endParaRPr lang="zh-CN" altLang="en-US" sz="3795" baseline="-25000">
                  <a:latin typeface="Times New Roman" panose="02020603050405020304"/>
                  <a:ea typeface="微软雅黑"/>
                  <a:sym typeface="Times New Roman" panose="02020603050405020304"/>
                </a:endParaRPr>
              </a:p>
            </p:txBody>
          </p:sp>
          <p:sp>
            <p:nvSpPr>
              <p:cNvPr id="33813" name="TextBox 21"/>
              <p:cNvSpPr txBox="1">
                <a:spLocks noChangeArrowheads="1"/>
              </p:cNvSpPr>
              <p:nvPr/>
            </p:nvSpPr>
            <p:spPr bwMode="auto">
              <a:xfrm>
                <a:off x="4765441" y="4408413"/>
                <a:ext cx="565260" cy="8956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7585" baseline="-25000">
                    <a:latin typeface="Times New Roman" panose="02020603050405020304"/>
                    <a:ea typeface="微软雅黑"/>
                    <a:sym typeface="Times New Roman" panose="02020603050405020304"/>
                  </a:rPr>
                  <a:t>=</a:t>
                </a:r>
                <a:endParaRPr lang="zh-CN" altLang="en-US" sz="7585" baseline="-25000">
                  <a:latin typeface="Times New Roman" panose="02020603050405020304"/>
                  <a:ea typeface="微软雅黑"/>
                  <a:sym typeface="Times New Roman" panose="02020603050405020304"/>
                </a:endParaRPr>
              </a:p>
            </p:txBody>
          </p:sp>
          <p:sp>
            <p:nvSpPr>
              <p:cNvPr id="33814" name="TextBox 22"/>
              <p:cNvSpPr txBox="1">
                <a:spLocks noChangeArrowheads="1"/>
              </p:cNvSpPr>
              <p:nvPr/>
            </p:nvSpPr>
            <p:spPr bwMode="auto">
              <a:xfrm>
                <a:off x="5421263" y="4624437"/>
                <a:ext cx="667061" cy="712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l-GR" altLang="zh-CN" sz="3795">
                    <a:latin typeface="Times New Roman" panose="02020603050405020304"/>
                    <a:ea typeface="微软雅黑"/>
                    <a:sym typeface="Times New Roman" panose="02020603050405020304"/>
                  </a:rPr>
                  <a:t>ρ</a:t>
                </a:r>
                <a:r>
                  <a:rPr lang="en-US" altLang="zh-CN" sz="3795" baseline="-25000">
                    <a:latin typeface="Times New Roman" panose="02020603050405020304"/>
                    <a:ea typeface="微软雅黑"/>
                    <a:sym typeface="Times New Roman" panose="02020603050405020304"/>
                  </a:rPr>
                  <a:t>B</a:t>
                </a:r>
                <a:endParaRPr lang="zh-CN" altLang="en-US" sz="3795" baseline="-25000">
                  <a:latin typeface="Times New Roman" panose="02020603050405020304"/>
                  <a:ea typeface="微软雅黑"/>
                  <a:sym typeface="Times New Roman" panose="02020603050405020304"/>
                </a:endParaRPr>
              </a:p>
            </p:txBody>
          </p:sp>
          <p:sp>
            <p:nvSpPr>
              <p:cNvPr id="33815" name="TextBox 23"/>
              <p:cNvSpPr txBox="1">
                <a:spLocks noChangeArrowheads="1"/>
              </p:cNvSpPr>
              <p:nvPr/>
            </p:nvSpPr>
            <p:spPr bwMode="auto">
              <a:xfrm>
                <a:off x="3189015" y="4768453"/>
                <a:ext cx="1040826" cy="712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795">
                    <a:latin typeface="Times New Roman" panose="02020603050405020304"/>
                    <a:ea typeface="微软雅黑"/>
                    <a:sym typeface="Times New Roman" panose="02020603050405020304"/>
                  </a:rPr>
                  <a:t>C</a:t>
                </a:r>
                <a:r>
                  <a:rPr lang="zh-CN" altLang="en-US" sz="3795">
                    <a:latin typeface="Times New Roman" panose="02020603050405020304"/>
                    <a:ea typeface="微软雅黑"/>
                    <a:sym typeface="Times New Roman" panose="02020603050405020304"/>
                  </a:rPr>
                  <a:t>、</a:t>
                </a:r>
                <a:endParaRPr lang="zh-CN" altLang="en-US" sz="3795" baseline="-25000">
                  <a:latin typeface="Times New Roman" panose="02020603050405020304"/>
                  <a:ea typeface="微软雅黑"/>
                  <a:sym typeface="Times New Roman" panose="02020603050405020304"/>
                </a:endParaRPr>
              </a:p>
            </p:txBody>
          </p:sp>
        </p:grpSp>
        <p:sp>
          <p:nvSpPr>
            <p:cNvPr id="33816" name="TextBox 28"/>
            <p:cNvSpPr txBox="1">
              <a:spLocks noChangeArrowheads="1"/>
            </p:cNvSpPr>
            <p:nvPr/>
          </p:nvSpPr>
          <p:spPr bwMode="auto">
            <a:xfrm>
              <a:off x="5005256" y="4276591"/>
              <a:ext cx="3105582" cy="712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795">
                  <a:latin typeface="Times New Roman" panose="02020603050405020304"/>
                  <a:ea typeface="微软雅黑"/>
                  <a:sym typeface="Times New Roman" panose="02020603050405020304"/>
                </a:rPr>
                <a:t>D</a:t>
              </a:r>
              <a:r>
                <a:rPr lang="zh-CN" altLang="en-US" sz="3795">
                  <a:latin typeface="Times New Roman" panose="02020603050405020304"/>
                  <a:ea typeface="微软雅黑"/>
                  <a:sym typeface="Times New Roman" panose="02020603050405020304"/>
                </a:rPr>
                <a:t>、不能确定</a:t>
              </a:r>
              <a:endParaRPr lang="zh-CN" altLang="en-US" sz="3795" baseline="-25000">
                <a:latin typeface="Times New Roman" panose="02020603050405020304"/>
                <a:ea typeface="微软雅黑"/>
                <a:sym typeface="Times New Roman" panose="02020603050405020304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33683" y="4815276"/>
            <a:ext cx="10486625" cy="1208889"/>
            <a:chOff x="668735" y="5078551"/>
            <a:chExt cx="11059938" cy="1274316"/>
          </a:xfrm>
        </p:grpSpPr>
        <p:sp>
          <p:nvSpPr>
            <p:cNvPr id="33818" name="Content Placeholder 2"/>
            <p:cNvSpPr txBox="1">
              <a:spLocks noChangeArrowheads="1"/>
            </p:cNvSpPr>
            <p:nvPr/>
          </p:nvSpPr>
          <p:spPr bwMode="auto">
            <a:xfrm>
              <a:off x="668735" y="5078551"/>
              <a:ext cx="11059938" cy="554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20000"/>
                </a:spcBef>
                <a:spcAft>
                  <a:spcPts val="600"/>
                </a:spcAft>
                <a:buClr>
                  <a:srgbClr val="00264D"/>
                </a:buClr>
                <a:buSzPct val="145000"/>
                <a:buFont typeface="Arial" panose="020b0604020202020204" pitchFamily="34" charset="0"/>
                <a:buNone/>
              </a:pPr>
              <a:r>
                <a:rPr lang="en-US" altLang="zh-CN" sz="3415">
                  <a:latin typeface="Times New Roman" panose="02020603050405020304"/>
                  <a:ea typeface="微软雅黑"/>
                  <a:sym typeface="Times New Roman" panose="02020603050405020304"/>
                </a:rPr>
                <a:t>3</a:t>
              </a:r>
              <a:r>
                <a:rPr lang="zh-CN" altLang="en-US" sz="3415">
                  <a:latin typeface="Times New Roman" panose="02020603050405020304"/>
                  <a:ea typeface="微软雅黑"/>
                  <a:sym typeface="Times New Roman" panose="02020603050405020304"/>
                </a:rPr>
                <a:t>、下列属于溶液的是（      ）</a:t>
              </a:r>
              <a:endParaRPr lang="en-US" altLang="zh-CN" sz="3415">
                <a:latin typeface="Times New Roman" panose="02020603050405020304"/>
                <a:ea typeface="微软雅黑"/>
                <a:sym typeface="Times New Roman" panose="02020603050405020304"/>
              </a:endParaRPr>
            </a:p>
          </p:txBody>
        </p:sp>
        <p:sp>
          <p:nvSpPr>
            <p:cNvPr id="33819" name="Content Placeholder 2"/>
            <p:cNvSpPr txBox="1">
              <a:spLocks noChangeArrowheads="1"/>
            </p:cNvSpPr>
            <p:nvPr/>
          </p:nvSpPr>
          <p:spPr bwMode="auto">
            <a:xfrm>
              <a:off x="1202085" y="5798631"/>
              <a:ext cx="10411866" cy="554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20000"/>
                </a:spcBef>
                <a:spcAft>
                  <a:spcPts val="600"/>
                </a:spcAft>
                <a:buClr>
                  <a:srgbClr val="00264D"/>
                </a:buClr>
                <a:buSzPct val="145000"/>
                <a:buFont typeface="Arial" panose="020b0604020202020204" pitchFamily="34" charset="0"/>
                <a:buNone/>
              </a:pPr>
              <a:r>
                <a:rPr lang="en-US" altLang="zh-CN" sz="3415">
                  <a:latin typeface="Times New Roman" panose="02020603050405020304"/>
                  <a:ea typeface="微软雅黑"/>
                  <a:sym typeface="Times New Roman" panose="02020603050405020304"/>
                </a:rPr>
                <a:t>A</a:t>
              </a:r>
              <a:r>
                <a:rPr lang="zh-CN" altLang="en-US" sz="3415">
                  <a:latin typeface="Times New Roman" panose="02020603050405020304"/>
                  <a:ea typeface="微软雅黑"/>
                  <a:sym typeface="Times New Roman" panose="02020603050405020304"/>
                </a:rPr>
                <a:t>、豆浆       </a:t>
              </a:r>
              <a:r>
                <a:rPr lang="en-US" altLang="zh-CN" sz="3415">
                  <a:latin typeface="Times New Roman" panose="02020603050405020304"/>
                  <a:ea typeface="微软雅黑"/>
                  <a:sym typeface="Times New Roman" panose="02020603050405020304"/>
                </a:rPr>
                <a:t>B</a:t>
              </a:r>
              <a:r>
                <a:rPr lang="zh-CN" altLang="en-US" sz="3415">
                  <a:latin typeface="Times New Roman" panose="02020603050405020304"/>
                  <a:ea typeface="微软雅黑"/>
                  <a:sym typeface="Times New Roman" panose="02020603050405020304"/>
                </a:rPr>
                <a:t>、泥水       </a:t>
              </a:r>
              <a:r>
                <a:rPr lang="en-US" altLang="zh-CN" sz="3415">
                  <a:latin typeface="Times New Roman" panose="02020603050405020304"/>
                  <a:ea typeface="微软雅黑"/>
                  <a:sym typeface="Times New Roman" panose="02020603050405020304"/>
                </a:rPr>
                <a:t>C</a:t>
              </a:r>
              <a:r>
                <a:rPr lang="zh-CN" altLang="en-US" sz="3415">
                  <a:latin typeface="Times New Roman" panose="02020603050405020304"/>
                  <a:ea typeface="微软雅黑"/>
                  <a:sym typeface="Times New Roman" panose="02020603050405020304"/>
                </a:rPr>
                <a:t>、稀盐酸      </a:t>
              </a:r>
              <a:r>
                <a:rPr lang="en-US" altLang="zh-CN" sz="3415">
                  <a:latin typeface="Times New Roman" panose="02020603050405020304"/>
                  <a:ea typeface="微软雅黑"/>
                  <a:sym typeface="Times New Roman" panose="02020603050405020304"/>
                </a:rPr>
                <a:t>D</a:t>
              </a:r>
              <a:r>
                <a:rPr lang="zh-CN" altLang="en-US" sz="3415">
                  <a:latin typeface="Times New Roman" panose="02020603050405020304"/>
                  <a:ea typeface="微软雅黑"/>
                  <a:sym typeface="Times New Roman" panose="02020603050405020304"/>
                </a:rPr>
                <a:t>、牛奶</a:t>
              </a:r>
              <a:endParaRPr lang="en-US" altLang="zh-CN" sz="3415">
                <a:latin typeface="Times New Roman" panose="02020603050405020304"/>
                <a:ea typeface="微软雅黑"/>
                <a:sym typeface="Times New Roman" panose="02020603050405020304"/>
              </a:endParaRPr>
            </a:p>
          </p:txBody>
        </p:sp>
      </p:grp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8690939" y="778369"/>
            <a:ext cx="531495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79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C</a:t>
            </a:r>
            <a:endParaRPr lang="zh-CN" altLang="en-US" sz="3795" b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876409" y="2673397"/>
            <a:ext cx="531495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79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C</a:t>
            </a:r>
            <a:endParaRPr lang="zh-CN" altLang="en-US" sz="3795" b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207941" y="4726470"/>
            <a:ext cx="531495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79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C</a:t>
            </a:r>
            <a:endParaRPr lang="zh-CN" altLang="en-US" sz="3795" b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溶液</a:t>
            </a:r>
            <a:endParaRPr lang="zh-CN" altLang="en-US" smtClean="0"/>
          </a:p>
        </p:txBody>
      </p:sp>
      <p:sp>
        <p:nvSpPr>
          <p:cNvPr id="2867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600" smtClean="0"/>
              <a:t>乳浊液与乳化现象</a:t>
            </a:r>
            <a:endParaRPr lang="en-US" altLang="zh-CN" sz="3600" smtClean="0"/>
          </a:p>
          <a:p>
            <a:endParaRPr lang="en-US" altLang="zh-CN" sz="3600" smtClean="0"/>
          </a:p>
          <a:p>
            <a:r>
              <a:rPr lang="zh-CN" altLang="en-US" sz="3600" smtClean="0">
                <a:latin typeface="楷体" panose="02010609060101010101" pitchFamily="49" charset="-122"/>
                <a:ea typeface="楷体" panose="02010609060101010101" pitchFamily="49" charset="-122"/>
              </a:rPr>
              <a:t>提问：分别用汽油和洗涤剂清洗衣物上的油污，原理是否相同？</a:t>
            </a:r>
            <a:endParaRPr lang="zh-CN" altLang="en-US" sz="360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ct val="0"/>
              </a:spcAft>
              <a:defRPr/>
            </a:pPr>
            <a:r>
              <a:rPr lang="zh-CN" altLang="en-US" smtClean="0"/>
              <a:t>溶解时的吸热和放热现象</a:t>
            </a:r>
            <a:endParaRPr lang="zh-CN" altLang="en-US"/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活动与探究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物质在溶解时，常常会使溶液的温度发生改变。现有试管、烧杯、玻璃棒、温度计等仪器和固态</a:t>
            </a:r>
            <a:r>
              <a:rPr lang="en-US" altLang="zh-CN" sz="2800" err="1" smtClean="0">
                <a:latin typeface="楷体" panose="02010609060101010101" pitchFamily="49" charset="-122"/>
                <a:ea typeface="楷体" panose="02010609060101010101" pitchFamily="49" charset="-122"/>
              </a:rPr>
              <a:t>NaCl  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NH</a:t>
            </a:r>
            <a:r>
              <a:rPr lang="en-US" altLang="zh-CN" sz="2800" baseline="-25000" smtClean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NO</a:t>
            </a:r>
            <a:r>
              <a:rPr lang="en-US" altLang="zh-CN" sz="2800" baseline="-2500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err="1" smtClean="0">
                <a:latin typeface="楷体" panose="02010609060101010101" pitchFamily="49" charset="-122"/>
                <a:ea typeface="楷体" panose="02010609060101010101" pitchFamily="49" charset="-122"/>
              </a:rPr>
              <a:t>NaOH  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试设计实验方案，探究它们溶解于水时是吸热还是放热。</a:t>
            </a:r>
            <a:endParaRPr lang="zh-CN" altLang="en-US" sz="2800" smtClean="0">
              <a:latin typeface="楷体" panose="02010609060101010101" pitchFamily="49" charset="-122"/>
              <a:ea typeface="楷体" panose="02010609060101010101" pitchFamily="49" charset="-122"/>
              <a:hlinkClick r:id="rId2" action="ppaction://hlinkfile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ct val="0"/>
              </a:spcAft>
              <a:defRPr/>
            </a:pPr>
            <a:r>
              <a:rPr lang="zh-CN" altLang="en-US" smtClean="0"/>
              <a:t>溶解时的吸热和放热现象</a:t>
            </a:r>
            <a:endParaRPr lang="zh-CN" altLang="en-US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115300" cy="3400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080"/>
                <a:gridCol w="1785620"/>
                <a:gridCol w="1708150"/>
                <a:gridCol w="1314450"/>
              </a:tblGrid>
              <a:tr h="960651">
                <a:tc>
                  <a:txBody>
                    <a:bodyPr vert="horz" wrap="square"/>
                    <a:lstStyle/>
                    <a:p>
                      <a:r>
                        <a:rPr lang="zh-CN" altLang="en-US" sz="2800" smtClean="0"/>
                        <a:t>水中加入的溶质</a:t>
                      </a:r>
                      <a:endParaRPr lang="zh-CN" altLang="en-US" sz="28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320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NaCl  </a:t>
                      </a:r>
                      <a:endParaRPr lang="zh-CN" altLang="en-US" sz="32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20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NH</a:t>
                      </a:r>
                      <a:r>
                        <a:rPr lang="en-US" altLang="zh-CN" sz="3200" baseline="-2500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4</a:t>
                      </a:r>
                      <a:r>
                        <a:rPr lang="en-US" altLang="zh-CN" sz="320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NO</a:t>
                      </a:r>
                      <a:r>
                        <a:rPr lang="en-US" altLang="zh-CN" sz="3200" baseline="-2500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</a:t>
                      </a:r>
                      <a:endParaRPr lang="zh-CN" altLang="en-US" sz="3200" smtClean="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320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NaOH</a:t>
                      </a:r>
                      <a:r>
                        <a:rPr lang="en-US" altLang="zh-CN" sz="3200" smtClean="0">
                          <a:latin typeface="楷体" panose="02010609060101010101" pitchFamily="49" charset="-122"/>
                          <a:ea typeface="楷体" panose="02010609060101010101" pitchFamily="49" charset="-122"/>
                          <a:hlinkClick r:id="rId2" action="ppaction://hlinkfile"/>
                        </a:rPr>
                        <a:t> </a:t>
                      </a:r>
                      <a:endParaRPr lang="zh-CN" altLang="en-US" sz="3200"/>
                    </a:p>
                  </a:txBody>
                  <a:tcPr anchor="ctr" anchorCtr="1"/>
                </a:tc>
              </a:tr>
              <a:tr h="914919">
                <a:tc>
                  <a:txBody>
                    <a:bodyPr vert="horz" wrap="square"/>
                    <a:lstStyle/>
                    <a:p>
                      <a:r>
                        <a:rPr lang="zh-CN" altLang="en-US" sz="2800" smtClean="0"/>
                        <a:t>加入前的温度</a:t>
                      </a:r>
                      <a:r>
                        <a:rPr lang="en-US" altLang="zh-CN" sz="2800" smtClean="0"/>
                        <a:t>/℃</a:t>
                      </a:r>
                      <a:endParaRPr lang="zh-CN" altLang="en-US" sz="28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 anchor="ctr" anchorCtr="1"/>
                </a:tc>
              </a:tr>
              <a:tr h="762433">
                <a:tc>
                  <a:txBody>
                    <a:bodyPr vert="horz" wrap="square"/>
                    <a:lstStyle/>
                    <a:p>
                      <a:r>
                        <a:rPr lang="zh-CN" altLang="en-US" sz="2800" smtClean="0"/>
                        <a:t>溶解后的温度</a:t>
                      </a:r>
                      <a:r>
                        <a:rPr lang="en-US" altLang="zh-CN" sz="2800" smtClean="0"/>
                        <a:t>/℃</a:t>
                      </a:r>
                      <a:endParaRPr lang="zh-CN" altLang="en-US" sz="28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 anchor="ctr" anchorCtr="1"/>
                </a:tc>
              </a:tr>
              <a:tr h="762433">
                <a:tc>
                  <a:txBody>
                    <a:bodyPr vert="horz" wrap="square"/>
                    <a:lstStyle/>
                    <a:p>
                      <a:r>
                        <a:rPr lang="zh-CN" altLang="en-US" sz="2800" smtClean="0"/>
                        <a:t>结论</a:t>
                      </a:r>
                      <a:endParaRPr lang="zh-CN" altLang="en-US" sz="2800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 anchor="ctr" anchorCtr="1"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810250" y="2714625"/>
            <a:ext cx="69088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ea typeface="黑体" panose="02010609060101010101" pitchFamily="49" charset="-122"/>
              </a:rPr>
              <a:t>24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24750" y="2714625"/>
            <a:ext cx="69088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ea typeface="黑体" panose="02010609060101010101" pitchFamily="49" charset="-122"/>
              </a:rPr>
              <a:t>24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096375" y="2714625"/>
            <a:ext cx="69088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ea typeface="黑体" panose="02010609060101010101" pitchFamily="49" charset="-122"/>
              </a:rPr>
              <a:t>24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10250" y="3497263"/>
            <a:ext cx="69088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ea typeface="黑体" panose="02010609060101010101" pitchFamily="49" charset="-122"/>
              </a:rPr>
              <a:t>23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524750" y="3500438"/>
            <a:ext cx="69088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ea typeface="黑体" panose="02010609060101010101" pitchFamily="49" charset="-122"/>
              </a:rPr>
              <a:t>14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8882063" y="3500438"/>
            <a:ext cx="1357312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ea typeface="黑体" panose="02010609060101010101" pitchFamily="49" charset="-122"/>
              </a:rPr>
              <a:t>56.5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38750" y="4214813"/>
            <a:ext cx="2000250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既不吸热，</a:t>
            </a:r>
            <a:endParaRPr lang="en-US" altLang="zh-CN" sz="2400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也不放热</a:t>
            </a:r>
            <a:endParaRPr lang="zh-CN" altLang="en-US" sz="24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381875" y="4286250"/>
            <a:ext cx="128587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FF0000"/>
                </a:solidFill>
                <a:ea typeface="黑体" panose="02010609060101010101" pitchFamily="49" charset="-122"/>
              </a:rPr>
              <a:t>吸热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8882063" y="4286250"/>
            <a:ext cx="114300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FF0000"/>
                </a:solidFill>
                <a:ea typeface="黑体" panose="02010609060101010101" pitchFamily="49" charset="-122"/>
              </a:rPr>
              <a:t>放热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dur="5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dur="5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dur="5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dur="5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dur="5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7" grpId="2"/>
      <p:bldP spid="8" grpId="3"/>
      <p:bldP spid="9" grpId="4"/>
      <p:bldP spid="10" grpId="5"/>
      <p:bldP spid="11" grpId="6"/>
      <p:bldP spid="12" grpId="7"/>
      <p:bldP spid="13" grpId="8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ct val="0"/>
              </a:spcAft>
              <a:defRPr/>
            </a:pPr>
            <a:r>
              <a:rPr lang="zh-CN" altLang="en-US" smtClean="0"/>
              <a:t>溶解时的吸热和放热现象</a:t>
            </a:r>
            <a:endParaRPr lang="zh-CN" altLang="en-US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952625" y="3143250"/>
            <a:ext cx="109728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600">
                <a:ea typeface="黑体" panose="02010609060101010101" pitchFamily="49" charset="-122"/>
              </a:rPr>
              <a:t>溶解</a:t>
            </a:r>
            <a:endParaRPr lang="zh-CN" altLang="en-US" sz="3600">
              <a:ea typeface="黑体" panose="02010609060101010101" pitchFamily="49" charset="-122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3095625" y="2286000"/>
            <a:ext cx="642938" cy="2428875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810000" y="2000250"/>
            <a:ext cx="250031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ea typeface="黑体" panose="02010609060101010101" pitchFamily="49" charset="-122"/>
              </a:rPr>
              <a:t>扩散过程</a:t>
            </a:r>
            <a:endParaRPr lang="zh-CN" altLang="en-US" sz="3600">
              <a:ea typeface="黑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881438" y="4286250"/>
            <a:ext cx="2500312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ea typeface="黑体" panose="02010609060101010101" pitchFamily="49" charset="-122"/>
              </a:rPr>
              <a:t>水合过程</a:t>
            </a:r>
            <a:endParaRPr lang="zh-CN" altLang="en-US" sz="3600">
              <a:ea typeface="黑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953125" y="2000250"/>
            <a:ext cx="371475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ea typeface="黑体" panose="02010609060101010101" pitchFamily="49" charset="-122"/>
              </a:rPr>
              <a:t>——</a:t>
            </a:r>
            <a:r>
              <a:rPr lang="zh-CN" altLang="en-US" sz="3600">
                <a:solidFill>
                  <a:srgbClr val="FF0000"/>
                </a:solidFill>
                <a:ea typeface="黑体" panose="02010609060101010101" pitchFamily="49" charset="-122"/>
              </a:rPr>
              <a:t>吸热过程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024563" y="4214813"/>
            <a:ext cx="357187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ea typeface="黑体" panose="02010609060101010101" pitchFamily="49" charset="-122"/>
              </a:rPr>
              <a:t>——</a:t>
            </a:r>
            <a:r>
              <a:rPr lang="zh-CN" altLang="en-US" sz="3600">
                <a:solidFill>
                  <a:srgbClr val="FF0000"/>
                </a:solidFill>
                <a:ea typeface="黑体" panose="02010609060101010101" pitchFamily="49" charset="-122"/>
              </a:rPr>
              <a:t>放热过程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dur="5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dur="5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/>
      <p:bldP spid="7" grpId="2"/>
      <p:bldP spid="8" grpId="3"/>
      <p:bldP spid="9" grpId="4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7" name="Oval 2"/>
          <p:cNvSpPr>
            <a:spLocks noChangeArrowheads="1"/>
          </p:cNvSpPr>
          <p:nvPr/>
        </p:nvSpPr>
        <p:spPr bwMode="auto">
          <a:xfrm>
            <a:off x="4080558" y="1196811"/>
            <a:ext cx="1523247" cy="76162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9938" name="Oval 3"/>
          <p:cNvSpPr>
            <a:spLocks noChangeArrowheads="1"/>
          </p:cNvSpPr>
          <p:nvPr/>
        </p:nvSpPr>
        <p:spPr bwMode="auto">
          <a:xfrm>
            <a:off x="5232024" y="2276028"/>
            <a:ext cx="1600012" cy="838389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9939" name="Oval 4"/>
          <p:cNvSpPr>
            <a:spLocks noChangeArrowheads="1"/>
          </p:cNvSpPr>
          <p:nvPr/>
        </p:nvSpPr>
        <p:spPr bwMode="auto">
          <a:xfrm>
            <a:off x="6600238" y="1126067"/>
            <a:ext cx="1447988" cy="76162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9940" name="AutoShape 5"/>
          <p:cNvSpPr>
            <a:spLocks noChangeArrowheads="1"/>
          </p:cNvSpPr>
          <p:nvPr/>
        </p:nvSpPr>
        <p:spPr bwMode="auto">
          <a:xfrm>
            <a:off x="1658714" y="1108004"/>
            <a:ext cx="814306" cy="91364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en-US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9941" name="AutoShape 6"/>
          <p:cNvSpPr>
            <a:spLocks noChangeArrowheads="1"/>
          </p:cNvSpPr>
          <p:nvPr/>
        </p:nvSpPr>
        <p:spPr bwMode="auto">
          <a:xfrm>
            <a:off x="2743953" y="1448176"/>
            <a:ext cx="1294459" cy="152024"/>
          </a:xfrm>
          <a:prstGeom prst="leftArrow">
            <a:avLst>
              <a:gd name="adj1" fmla="val 50000"/>
              <a:gd name="adj2" fmla="val 2128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9942" name="AutoShape 7"/>
          <p:cNvSpPr>
            <a:spLocks noChangeArrowheads="1"/>
          </p:cNvSpPr>
          <p:nvPr/>
        </p:nvSpPr>
        <p:spPr bwMode="auto">
          <a:xfrm>
            <a:off x="5791953" y="1448176"/>
            <a:ext cx="761624" cy="152024"/>
          </a:xfrm>
          <a:prstGeom prst="rightArrow">
            <a:avLst>
              <a:gd name="adj1" fmla="val 50000"/>
              <a:gd name="adj2" fmla="val 1252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9943" name="AutoShape 9"/>
          <p:cNvSpPr>
            <a:spLocks noChangeArrowheads="1"/>
          </p:cNvSpPr>
          <p:nvPr/>
        </p:nvSpPr>
        <p:spPr bwMode="auto">
          <a:xfrm>
            <a:off x="9408913" y="1196811"/>
            <a:ext cx="913647" cy="91515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zh-CN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9944" name="AutoShape 10"/>
          <p:cNvSpPr>
            <a:spLocks noChangeArrowheads="1"/>
          </p:cNvSpPr>
          <p:nvPr/>
        </p:nvSpPr>
        <p:spPr bwMode="auto">
          <a:xfrm>
            <a:off x="8153589" y="1448176"/>
            <a:ext cx="1142435" cy="152024"/>
          </a:xfrm>
          <a:prstGeom prst="rightArrow">
            <a:avLst>
              <a:gd name="adj1" fmla="val 50000"/>
              <a:gd name="adj2" fmla="val 1878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9945" name="Rectangle 11"/>
          <p:cNvSpPr>
            <a:spLocks noChangeArrowheads="1"/>
          </p:cNvSpPr>
          <p:nvPr/>
        </p:nvSpPr>
        <p:spPr bwMode="auto">
          <a:xfrm>
            <a:off x="5591763" y="3573498"/>
            <a:ext cx="1142435" cy="91364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9946" name="AutoShape 12"/>
          <p:cNvSpPr>
            <a:spLocks noChangeArrowheads="1"/>
          </p:cNvSpPr>
          <p:nvPr/>
        </p:nvSpPr>
        <p:spPr bwMode="auto">
          <a:xfrm>
            <a:off x="6025257" y="2997012"/>
            <a:ext cx="152023" cy="609600"/>
          </a:xfrm>
          <a:prstGeom prst="downArrow">
            <a:avLst>
              <a:gd name="adj1" fmla="val 50000"/>
              <a:gd name="adj2" fmla="val 10024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vert="eaVert" wrap="none" anchor="ctr"/>
          <a:lstStyle/>
          <a:p>
            <a:endParaRPr lang="zh-CN" altLang="en-US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81" name="Text Box 14"/>
          <p:cNvSpPr txBox="1"/>
          <p:nvPr/>
        </p:nvSpPr>
        <p:spPr>
          <a:xfrm>
            <a:off x="2939627" y="1053818"/>
            <a:ext cx="995680" cy="82994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noProof="1">
                <a:solidFill>
                  <a:srgbClr val="0033CC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被 溶 解  </a:t>
            </a:r>
            <a:endParaRPr lang="zh-CN" altLang="en-US" sz="1600" b="1" noProof="1">
              <a:solidFill>
                <a:srgbClr val="0033CC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r>
              <a:rPr lang="zh-CN" altLang="en-US" sz="1600" b="1" noProof="1">
                <a:solidFill>
                  <a:srgbClr val="0033CC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   </a:t>
            </a:r>
            <a:endParaRPr lang="zh-CN" altLang="en-US" sz="1600" b="1" noProof="1">
              <a:solidFill>
                <a:srgbClr val="0033CC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r>
              <a:rPr lang="zh-CN" altLang="en-US" sz="1600" b="1" noProof="1">
                <a:solidFill>
                  <a:srgbClr val="0033CC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的 物  质</a:t>
            </a:r>
            <a:endParaRPr lang="zh-CN" altLang="en-US" sz="1600" b="1" noProof="1">
              <a:solidFill>
                <a:srgbClr val="0033CC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82" name="Text Box 15"/>
          <p:cNvSpPr txBox="1"/>
          <p:nvPr/>
        </p:nvSpPr>
        <p:spPr>
          <a:xfrm>
            <a:off x="4225055" y="1341309"/>
            <a:ext cx="1294459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600" noProof="1">
                <a:solidFill>
                  <a:srgbClr val="FF33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一种或几种</a:t>
            </a:r>
            <a:endParaRPr lang="zh-CN" altLang="en-US" sz="1600" noProof="1">
              <a:solidFill>
                <a:srgbClr val="FF33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r>
              <a:rPr lang="zh-CN" altLang="en-US" sz="16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    物质</a:t>
            </a:r>
            <a:endParaRPr lang="zh-CN" altLang="en-US" sz="1600" b="1" noProof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83" name="Text Box 16"/>
          <p:cNvSpPr txBox="1"/>
          <p:nvPr/>
        </p:nvSpPr>
        <p:spPr>
          <a:xfrm>
            <a:off x="5664012" y="1052313"/>
            <a:ext cx="936225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600" b="1" noProof="1">
                <a:solidFill>
                  <a:srgbClr val="0033CC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分 散 到</a:t>
            </a:r>
            <a:r>
              <a:rPr lang="zh-CN" altLang="en-US" sz="2000" b="1" noProof="1">
                <a:solidFill>
                  <a:srgbClr val="0033CC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 </a:t>
            </a:r>
            <a:endParaRPr lang="zh-CN" altLang="en-US" sz="2000" b="1" noProof="1">
              <a:solidFill>
                <a:srgbClr val="0033CC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84" name="Text Box 17"/>
          <p:cNvSpPr txBox="1"/>
          <p:nvPr/>
        </p:nvSpPr>
        <p:spPr>
          <a:xfrm>
            <a:off x="6672486" y="1341309"/>
            <a:ext cx="150368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另一种 物 质    </a:t>
            </a:r>
            <a:endParaRPr lang="zh-CN" altLang="en-US" sz="1600" b="1" noProof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85" name="Text Box 18"/>
          <p:cNvSpPr txBox="1"/>
          <p:nvPr/>
        </p:nvSpPr>
        <p:spPr>
          <a:xfrm>
            <a:off x="9551905" y="1341309"/>
            <a:ext cx="7797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溶剂</a:t>
            </a:r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 </a:t>
            </a:r>
            <a:endParaRPr lang="zh-CN" altLang="en-US" sz="2800" b="1" noProof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86" name="Text Box 19"/>
          <p:cNvSpPr txBox="1"/>
          <p:nvPr/>
        </p:nvSpPr>
        <p:spPr>
          <a:xfrm>
            <a:off x="5304273" y="2413000"/>
            <a:ext cx="140208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均一、稳 定   </a:t>
            </a:r>
            <a:endParaRPr lang="zh-CN" altLang="en-US" sz="1600" b="1" noProof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r>
              <a:rPr lang="zh-CN" altLang="en-US" sz="16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的  混 合 物</a:t>
            </a:r>
            <a:endParaRPr lang="zh-CN" altLang="en-US" sz="1600" b="1" noProof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88" name="Text Box 21"/>
          <p:cNvSpPr txBox="1"/>
          <p:nvPr/>
        </p:nvSpPr>
        <p:spPr>
          <a:xfrm>
            <a:off x="3863811" y="4652716"/>
            <a:ext cx="150368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乳浊液 </a:t>
            </a:r>
            <a:endParaRPr lang="zh-CN" altLang="en-US" sz="3200" b="1" noProof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89" name="Text Box 22"/>
          <p:cNvSpPr txBox="1"/>
          <p:nvPr/>
        </p:nvSpPr>
        <p:spPr>
          <a:xfrm>
            <a:off x="7104474" y="4604550"/>
            <a:ext cx="191008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乳化现象 </a:t>
            </a:r>
            <a:endParaRPr lang="zh-CN" altLang="en-US" sz="3200" b="1" noProof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90" name="Text Box 23"/>
          <p:cNvSpPr txBox="1"/>
          <p:nvPr/>
        </p:nvSpPr>
        <p:spPr>
          <a:xfrm>
            <a:off x="5519515" y="4437474"/>
            <a:ext cx="12496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noProof="1">
                <a:solidFill>
                  <a:srgbClr val="0033CC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乳化剂  </a:t>
            </a:r>
            <a:endParaRPr lang="zh-CN" altLang="en-US" sz="2400" b="1" noProof="1">
              <a:solidFill>
                <a:srgbClr val="0033CC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9958" name="AutoShape 24"/>
          <p:cNvSpPr>
            <a:spLocks noChangeArrowheads="1"/>
          </p:cNvSpPr>
          <p:nvPr/>
        </p:nvSpPr>
        <p:spPr bwMode="auto">
          <a:xfrm>
            <a:off x="5304273" y="4869463"/>
            <a:ext cx="1904060" cy="152023"/>
          </a:xfrm>
          <a:prstGeom prst="rightArrow">
            <a:avLst>
              <a:gd name="adj1" fmla="val 50000"/>
              <a:gd name="adj2" fmla="val 31312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92" name="Text Box 27"/>
          <p:cNvSpPr txBox="1"/>
          <p:nvPr/>
        </p:nvSpPr>
        <p:spPr>
          <a:xfrm>
            <a:off x="8001564" y="990600"/>
            <a:ext cx="1414780" cy="8915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noProof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 </a:t>
            </a:r>
            <a:r>
              <a:rPr lang="zh-CN" altLang="en-US" sz="1600" b="1" noProof="1">
                <a:solidFill>
                  <a:srgbClr val="0033CC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能溶解其他   </a:t>
            </a:r>
            <a:endParaRPr lang="zh-CN" altLang="en-US" sz="1600" b="1" noProof="1">
              <a:solidFill>
                <a:srgbClr val="0033CC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endParaRPr lang="zh-CN" altLang="en-US" sz="1600" b="1" noProof="1">
              <a:solidFill>
                <a:srgbClr val="0033CC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r>
              <a:rPr lang="zh-CN" altLang="en-US" sz="1600" b="1" noProof="1">
                <a:solidFill>
                  <a:srgbClr val="0033CC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物质的物质</a:t>
            </a:r>
            <a:endParaRPr lang="zh-CN" altLang="en-US" sz="1600" b="1" noProof="1">
              <a:solidFill>
                <a:srgbClr val="0033CC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93" name="Text Box 31"/>
          <p:cNvSpPr txBox="1"/>
          <p:nvPr/>
        </p:nvSpPr>
        <p:spPr>
          <a:xfrm>
            <a:off x="1848367" y="471312"/>
            <a:ext cx="172644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noProof="1">
                <a:solidFill>
                  <a:schemeClr val="accent2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一、溶液</a:t>
            </a:r>
            <a:endParaRPr lang="zh-CN" altLang="en-US" sz="2800" b="1" noProof="1">
              <a:solidFill>
                <a:schemeClr val="accent2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94" name="Text Box 33"/>
          <p:cNvSpPr txBox="1"/>
          <p:nvPr/>
        </p:nvSpPr>
        <p:spPr>
          <a:xfrm>
            <a:off x="1919112" y="5229201"/>
            <a:ext cx="6698074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noProof="1">
                <a:solidFill>
                  <a:schemeClr val="accent2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二：溶解时的吸热和放热现象</a:t>
            </a:r>
            <a:endParaRPr lang="zh-CN" altLang="en-US" sz="2800" b="1" noProof="1">
              <a:solidFill>
                <a:schemeClr val="accent2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2795" name="Text Box 35"/>
          <p:cNvSpPr txBox="1"/>
          <p:nvPr/>
        </p:nvSpPr>
        <p:spPr>
          <a:xfrm>
            <a:off x="2548279" y="5753006"/>
            <a:ext cx="75801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noProof="1">
                <a:solidFill>
                  <a:schemeClr val="accent2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物质在溶解过程中有的吸收热量，有的放出热量。</a:t>
            </a:r>
            <a:endParaRPr lang="zh-CN" altLang="en-US" sz="2400" b="1" noProof="1">
              <a:solidFill>
                <a:schemeClr val="accent2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9963" name="AutoShape 37"/>
          <p:cNvSpPr>
            <a:spLocks noChangeArrowheads="1"/>
          </p:cNvSpPr>
          <p:nvPr/>
        </p:nvSpPr>
        <p:spPr bwMode="auto">
          <a:xfrm rot="3159039">
            <a:off x="4638229" y="2148840"/>
            <a:ext cx="763128" cy="153529"/>
          </a:xfrm>
          <a:prstGeom prst="rightArrow">
            <a:avLst>
              <a:gd name="adj1" fmla="val 50000"/>
              <a:gd name="adj2" fmla="val 12426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9964" name="AutoShape 38"/>
          <p:cNvSpPr>
            <a:spLocks noChangeArrowheads="1"/>
          </p:cNvSpPr>
          <p:nvPr/>
        </p:nvSpPr>
        <p:spPr bwMode="auto">
          <a:xfrm rot="7583061">
            <a:off x="6655176" y="2221090"/>
            <a:ext cx="761624" cy="152024"/>
          </a:xfrm>
          <a:prstGeom prst="rightArrow">
            <a:avLst>
              <a:gd name="adj1" fmla="val 50000"/>
              <a:gd name="adj2" fmla="val 1252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 sz="10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12267" y="107057"/>
            <a:ext cx="221488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4000" b="1" noProof="1">
                <a:latin typeface="Times New Roman" panose="02020603050405020304"/>
                <a:ea typeface="微软雅黑"/>
                <a:sym typeface="Times New Roman" panose="02020603050405020304"/>
              </a:rPr>
              <a:t>课堂总结</a:t>
            </a:r>
            <a:endParaRPr lang="zh-CN" altLang="en-US" sz="4000" b="1" noProof="1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3" name="Text Box 18"/>
          <p:cNvSpPr txBox="1"/>
          <p:nvPr/>
        </p:nvSpPr>
        <p:spPr>
          <a:xfrm>
            <a:off x="1726448" y="1380443"/>
            <a:ext cx="68834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990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溶质</a:t>
            </a:r>
            <a:endParaRPr lang="zh-CN" altLang="en-US" sz="2750" b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4" name="Text Box 18"/>
          <p:cNvSpPr txBox="1"/>
          <p:nvPr/>
        </p:nvSpPr>
        <p:spPr>
          <a:xfrm>
            <a:off x="5754323" y="3838410"/>
            <a:ext cx="762000" cy="4419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27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溶液</a:t>
            </a:r>
            <a:endParaRPr lang="zh-CN" altLang="en-US" sz="2275" b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63" name="Content Placeholder 2"/>
          <p:cNvSpPr txBox="1">
            <a:spLocks noChangeArrowheads="1"/>
          </p:cNvSpPr>
          <p:nvPr/>
        </p:nvSpPr>
        <p:spPr bwMode="auto">
          <a:xfrm>
            <a:off x="770655" y="134150"/>
            <a:ext cx="4815088" cy="46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rgbClr val="00264D"/>
              </a:buClr>
              <a:buSzPct val="145000"/>
              <a:buFont typeface="Arial" panose="020b0604020202020204" pitchFamily="34" charset="0"/>
              <a:buNone/>
            </a:pPr>
            <a:r>
              <a:rPr lang="zh-CN" altLang="en-US" sz="3035">
                <a:solidFill>
                  <a:srgbClr val="A6A6A6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巩固练习</a:t>
            </a:r>
            <a:endParaRPr lang="en-US" altLang="zh-CN" sz="3035">
              <a:solidFill>
                <a:srgbClr val="A6A6A6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40964" name="Content Placeholder 2"/>
          <p:cNvSpPr txBox="1">
            <a:spLocks noChangeArrowheads="1"/>
          </p:cNvSpPr>
          <p:nvPr/>
        </p:nvSpPr>
        <p:spPr bwMode="auto">
          <a:xfrm>
            <a:off x="730015" y="709131"/>
            <a:ext cx="10623597" cy="168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spcBef>
                <a:spcPct val="20000"/>
              </a:spcBef>
              <a:buClr>
                <a:srgbClr val="00264D"/>
              </a:buClr>
              <a:buSzPct val="145000"/>
              <a:buFont typeface="Arial" panose="020b0604020202020204" pitchFamily="34" charset="0"/>
              <a:buNone/>
            </a:pP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1</a:t>
            </a:r>
            <a:r>
              <a:rPr lang="zh-CN" altLang="en-US" sz="3415">
                <a:latin typeface="Times New Roman" panose="02020603050405020304"/>
                <a:ea typeface="微软雅黑"/>
                <a:sym typeface="Times New Roman" panose="02020603050405020304"/>
              </a:rPr>
              <a:t>、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如图所示，将少量液体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X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加入到烧瓶</a:t>
            </a:r>
            <a:r>
              <a:rPr lang="zh-CN" altLang="en-US" sz="3415">
                <a:latin typeface="Times New Roman" panose="02020603050405020304"/>
                <a:ea typeface="微软雅黑"/>
                <a:sym typeface="Times New Roman" panose="02020603050405020304"/>
              </a:rPr>
              <a:t>（放有固体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Y</a:t>
            </a:r>
            <a:r>
              <a:rPr lang="zh-CN" altLang="en-US" sz="3415">
                <a:latin typeface="Times New Roman" panose="02020603050405020304"/>
                <a:ea typeface="微软雅黑"/>
                <a:sym typeface="Times New Roman" panose="02020603050405020304"/>
              </a:rPr>
              <a:t>）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中，观察到气球逐渐膨胀，符合题意的是（　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   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）</a:t>
            </a:r>
            <a:endParaRPr lang="zh-CN" altLang="zh-CN" sz="3415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rgbClr val="00264D"/>
              </a:buClr>
              <a:buSzPct val="145000"/>
              <a:buFont typeface="Arial" panose="020b0604020202020204" pitchFamily="34" charset="0"/>
              <a:buNone/>
            </a:pPr>
            <a:endParaRPr lang="en-US" altLang="zh-CN" sz="3415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pic>
        <p:nvPicPr>
          <p:cNvPr id="40965" name="Picture 2"/>
          <p:cNvPicPr>
            <a:picLocks noChangeAspect="1" noChangeArrowheads="1"/>
          </p:cNvPicPr>
          <p:nvPr/>
        </p:nvPicPr>
        <p:blipFill>
          <a:blip r:embed="rId3" r:link="rId2"/>
          <a:stretch>
            <a:fillRect/>
          </a:stretch>
        </p:blipFill>
        <p:spPr bwMode="auto">
          <a:xfrm>
            <a:off x="9118412" y="1859092"/>
            <a:ext cx="1756552" cy="273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975360" y="2331720"/>
          <a:ext cx="7783195" cy="184785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6135"/>
                <a:gridCol w="1900555"/>
                <a:gridCol w="1577975"/>
                <a:gridCol w="1901190"/>
                <a:gridCol w="1577340"/>
              </a:tblGrid>
              <a:tr h="61912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 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①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②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③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④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000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X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双氧水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水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水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水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72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Y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二氧化锰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氯化钠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氢氧化钠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3415" kern="100">
                          <a:effectLst/>
                          <a:latin typeface="Times New Roman" panose="02020603050405020304"/>
                          <a:ea typeface="微软雅黑"/>
                          <a:sym typeface="Times New Roman" panose="02020603050405020304"/>
                        </a:rPr>
                        <a:t>硝酸铵</a:t>
                      </a:r>
                      <a:endParaRPr lang="zh-CN" sz="3415" kern="100">
                        <a:effectLst/>
                        <a:latin typeface="Times New Roman" panose="02020603050405020304"/>
                        <a:ea typeface="微软雅黑"/>
                        <a:sym typeface="Times New Roman" panose="02020603050405020304"/>
                      </a:endParaRPr>
                    </a:p>
                  </a:txBody>
                  <a:tcPr marL="65023" marR="6502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992" name="TextBox 5"/>
          <p:cNvSpPr txBox="1">
            <a:spLocks noChangeArrowheads="1"/>
          </p:cNvSpPr>
          <p:nvPr/>
        </p:nvSpPr>
        <p:spPr bwMode="auto">
          <a:xfrm>
            <a:off x="1186086" y="4317059"/>
            <a:ext cx="7280910" cy="1373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170">
                <a:latin typeface="Times New Roman" panose="02020603050405020304"/>
                <a:ea typeface="微软雅黑"/>
                <a:sym typeface="Times New Roman" panose="02020603050405020304"/>
              </a:rPr>
              <a:t>A</a:t>
            </a:r>
            <a:r>
              <a:rPr lang="zh-CN" altLang="zh-CN" sz="4170">
                <a:latin typeface="Times New Roman" panose="02020603050405020304"/>
                <a:ea typeface="微软雅黑"/>
                <a:sym typeface="Times New Roman" panose="02020603050405020304"/>
              </a:rPr>
              <a:t>．①②</a:t>
            </a:r>
            <a:r>
              <a:rPr lang="en-US" altLang="zh-CN" sz="4170">
                <a:latin typeface="Times New Roman" panose="02020603050405020304"/>
                <a:ea typeface="微软雅黑"/>
                <a:sym typeface="Times New Roman" panose="02020603050405020304"/>
              </a:rPr>
              <a:t>                 B</a:t>
            </a:r>
            <a:r>
              <a:rPr lang="zh-CN" altLang="zh-CN" sz="4170">
                <a:latin typeface="Times New Roman" panose="02020603050405020304"/>
                <a:ea typeface="微软雅黑"/>
                <a:sym typeface="Times New Roman" panose="02020603050405020304"/>
              </a:rPr>
              <a:t>．①③</a:t>
            </a:r>
            <a:r>
              <a:rPr lang="en-US" altLang="zh-CN" sz="4170">
                <a:latin typeface="Times New Roman" panose="02020603050405020304"/>
                <a:ea typeface="微软雅黑"/>
                <a:sym typeface="Times New Roman" panose="02020603050405020304"/>
              </a:rPr>
              <a:t>       </a:t>
            </a:r>
            <a:endParaRPr lang="zh-CN" altLang="zh-CN" sz="4170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r>
              <a:rPr lang="en-US" altLang="zh-CN" sz="4170">
                <a:latin typeface="Times New Roman" panose="02020603050405020304"/>
                <a:ea typeface="微软雅黑"/>
                <a:sym typeface="Times New Roman" panose="02020603050405020304"/>
              </a:rPr>
              <a:t>C</a:t>
            </a:r>
            <a:r>
              <a:rPr lang="zh-CN" altLang="zh-CN" sz="4170">
                <a:latin typeface="Times New Roman" panose="02020603050405020304"/>
                <a:ea typeface="微软雅黑"/>
                <a:sym typeface="Times New Roman" panose="02020603050405020304"/>
              </a:rPr>
              <a:t>．①③④</a:t>
            </a:r>
            <a:r>
              <a:rPr lang="en-US" altLang="zh-CN" sz="4170">
                <a:latin typeface="Times New Roman" panose="02020603050405020304"/>
                <a:ea typeface="微软雅黑"/>
                <a:sym typeface="Times New Roman" panose="02020603050405020304"/>
              </a:rPr>
              <a:t>             D</a:t>
            </a:r>
            <a:r>
              <a:rPr lang="zh-CN" altLang="zh-CN" sz="4170">
                <a:latin typeface="Times New Roman" panose="02020603050405020304"/>
                <a:ea typeface="微软雅黑"/>
                <a:sym typeface="Times New Roman" panose="02020603050405020304"/>
              </a:rPr>
              <a:t>．②③④</a:t>
            </a:r>
            <a:endParaRPr lang="zh-CN" altLang="zh-CN" sz="4170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9031111" y="1106500"/>
            <a:ext cx="546383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9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B</a:t>
            </a:r>
            <a:endParaRPr lang="zh-CN" altLang="en-US" sz="3795" b="1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987" name="Content Placeholder 2"/>
          <p:cNvSpPr txBox="1">
            <a:spLocks noChangeArrowheads="1"/>
          </p:cNvSpPr>
          <p:nvPr/>
        </p:nvSpPr>
        <p:spPr bwMode="auto">
          <a:xfrm>
            <a:off x="770655" y="134150"/>
            <a:ext cx="4815088" cy="46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rgbClr val="00264D"/>
              </a:buClr>
              <a:buSzPct val="145000"/>
              <a:buFont typeface="Arial" panose="020b0604020202020204" pitchFamily="34" charset="0"/>
              <a:buNone/>
            </a:pPr>
            <a:r>
              <a:rPr lang="zh-CN" altLang="en-US" sz="3035">
                <a:solidFill>
                  <a:srgbClr val="A6A6A6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巩固练习</a:t>
            </a:r>
            <a:endParaRPr lang="en-US" altLang="zh-CN" sz="3035">
              <a:solidFill>
                <a:srgbClr val="A6A6A6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41988" name="Content Placeholder 2"/>
          <p:cNvSpPr txBox="1">
            <a:spLocks noChangeArrowheads="1"/>
          </p:cNvSpPr>
          <p:nvPr/>
        </p:nvSpPr>
        <p:spPr bwMode="auto">
          <a:xfrm>
            <a:off x="730015" y="709131"/>
            <a:ext cx="10623597" cy="462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spcBef>
                <a:spcPct val="20000"/>
              </a:spcBef>
              <a:buClr>
                <a:srgbClr val="00264D"/>
              </a:buClr>
              <a:buSzPct val="145000"/>
              <a:buFont typeface="Arial" panose="020b0604020202020204" pitchFamily="34" charset="0"/>
              <a:buNone/>
            </a:pP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2</a:t>
            </a:r>
            <a:r>
              <a:rPr lang="zh-CN" altLang="en-US" sz="3415">
                <a:latin typeface="Times New Roman" panose="02020603050405020304"/>
                <a:ea typeface="微软雅黑"/>
                <a:sym typeface="Times New Roman" panose="02020603050405020304"/>
              </a:rPr>
              <a:t>、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小华在实验室帮老师整理药品时，发现一瓶失去标签的白色固体，老师告知是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NaOH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、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CuSO</a:t>
            </a:r>
            <a:r>
              <a:rPr lang="en-US" altLang="zh-CN" sz="3415" baseline="-25000">
                <a:latin typeface="Times New Roman" panose="02020603050405020304"/>
                <a:ea typeface="微软雅黑"/>
                <a:sym typeface="Times New Roman" panose="02020603050405020304"/>
              </a:rPr>
              <a:t>4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、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NaCl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、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CaCO</a:t>
            </a:r>
            <a:r>
              <a:rPr lang="en-US" altLang="zh-CN" sz="3415" baseline="-25000">
                <a:latin typeface="Times New Roman" panose="02020603050405020304"/>
                <a:ea typeface="微软雅黑"/>
                <a:sym typeface="Times New Roman" panose="02020603050405020304"/>
              </a:rPr>
              <a:t>3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中的一种。小华思考片刻后，认为取少量白色固体放入水中就能确定其成分，她的理由是：</a:t>
            </a:r>
            <a:endParaRPr lang="zh-CN" altLang="zh-CN" sz="3415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pPr algn="just">
              <a:spcBef>
                <a:spcPct val="20000"/>
              </a:spcBef>
              <a:buClr>
                <a:srgbClr val="00264D"/>
              </a:buClr>
              <a:buSzPct val="145000"/>
              <a:buFont typeface="Arial" panose="020b0604020202020204" pitchFamily="34" charset="0"/>
              <a:buNone/>
            </a:pP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（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1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）若不溶于水，则是</a:t>
            </a:r>
            <a:r>
              <a:rPr lang="en-US" altLang="zh-CN" sz="3415" u="sng">
                <a:latin typeface="Times New Roman" panose="02020603050405020304"/>
                <a:ea typeface="微软雅黑"/>
                <a:sym typeface="Times New Roman" panose="02020603050405020304"/>
              </a:rPr>
              <a:t>              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；</a:t>
            </a:r>
            <a:r>
              <a:rPr lang="zh-CN" altLang="zh-CN" sz="3415">
                <a:latin typeface="Times New Roman" panose="02020603050405020304"/>
                <a:ea typeface="微软雅黑"/>
                <a:cs typeface="Arial" panose="020b0604020202020204" pitchFamily="34" charset="0"/>
                <a:sym typeface="Times New Roman" panose="02020603050405020304"/>
              </a:rPr>
              <a:t> </a:t>
            </a:r>
            <a:endParaRPr lang="zh-CN" altLang="zh-CN" sz="3415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pPr algn="just">
              <a:spcBef>
                <a:spcPct val="20000"/>
              </a:spcBef>
              <a:buClr>
                <a:srgbClr val="00264D"/>
              </a:buClr>
              <a:buSzPct val="145000"/>
              <a:buFont typeface="Arial" panose="020b0604020202020204" pitchFamily="34" charset="0"/>
              <a:buNone/>
            </a:pP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（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2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）若溶于水形成蓝色溶液，则是</a:t>
            </a:r>
            <a:r>
              <a:rPr lang="en-US" altLang="zh-CN" sz="3415" u="sng">
                <a:latin typeface="Times New Roman" panose="02020603050405020304"/>
                <a:ea typeface="微软雅黑"/>
                <a:sym typeface="Times New Roman" panose="02020603050405020304"/>
              </a:rPr>
              <a:t>              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；</a:t>
            </a:r>
            <a:endParaRPr lang="zh-CN" altLang="zh-CN" sz="3415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pPr algn="just">
              <a:spcBef>
                <a:spcPct val="20000"/>
              </a:spcBef>
              <a:buClr>
                <a:srgbClr val="00264D"/>
              </a:buClr>
              <a:buSzPct val="145000"/>
              <a:buFont typeface="Arial" panose="020b0604020202020204" pitchFamily="34" charset="0"/>
              <a:buNone/>
            </a:pP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（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3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）若溶于水溶液温度升高，则是</a:t>
            </a:r>
            <a:r>
              <a:rPr lang="en-US" altLang="zh-CN" sz="3415" u="sng">
                <a:latin typeface="Times New Roman" panose="02020603050405020304"/>
                <a:ea typeface="微软雅黑"/>
                <a:sym typeface="Times New Roman" panose="02020603050405020304"/>
              </a:rPr>
              <a:t>              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；</a:t>
            </a:r>
            <a:endParaRPr lang="zh-CN" altLang="zh-CN" sz="3415">
              <a:latin typeface="Times New Roman" panose="02020603050405020304"/>
              <a:ea typeface="微软雅黑"/>
              <a:sym typeface="Times New Roman" panose="02020603050405020304"/>
            </a:endParaRPr>
          </a:p>
          <a:p>
            <a:pPr algn="just">
              <a:spcBef>
                <a:spcPct val="20000"/>
              </a:spcBef>
              <a:buClr>
                <a:srgbClr val="00264D"/>
              </a:buClr>
              <a:buSzPct val="145000"/>
              <a:buFont typeface="Arial" panose="020b0604020202020204" pitchFamily="34" charset="0"/>
              <a:buNone/>
            </a:pP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（</a:t>
            </a:r>
            <a:r>
              <a:rPr lang="en-US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4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）若溶于水溶液温度基本不变，则是</a:t>
            </a:r>
            <a:r>
              <a:rPr lang="en-US" altLang="zh-CN" sz="3415" u="sng">
                <a:latin typeface="Times New Roman" panose="02020603050405020304"/>
                <a:ea typeface="微软雅黑"/>
                <a:sym typeface="Times New Roman" panose="02020603050405020304"/>
              </a:rPr>
              <a:t>              </a:t>
            </a:r>
            <a:r>
              <a:rPr lang="zh-CN" altLang="zh-CN" sz="3415">
                <a:latin typeface="Times New Roman" panose="02020603050405020304"/>
                <a:ea typeface="微软雅黑"/>
                <a:sym typeface="Times New Roman" panose="02020603050405020304"/>
              </a:rPr>
              <a:t>；</a:t>
            </a:r>
            <a:endParaRPr lang="zh-CN" altLang="zh-CN" sz="3415"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283200" y="2677913"/>
            <a:ext cx="1905564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9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CaCO</a:t>
            </a:r>
            <a:r>
              <a:rPr lang="en-US" altLang="zh-CN" sz="3795" b="1" baseline="-25000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3</a:t>
            </a:r>
            <a:endParaRPr lang="zh-CN" altLang="en-US" sz="3795" b="1" baseline="-25000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7399490" y="3236336"/>
            <a:ext cx="1905564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9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CuSO</a:t>
            </a:r>
            <a:r>
              <a:rPr lang="en-US" altLang="zh-CN" sz="3795" b="1" baseline="-25000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4</a:t>
            </a:r>
            <a:endParaRPr lang="zh-CN" altLang="en-US" sz="3795" b="1" baseline="-25000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7467224" y="3975383"/>
            <a:ext cx="1905564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9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NaOH</a:t>
            </a:r>
            <a:endParaRPr lang="zh-CN" altLang="en-US" sz="3795" b="1" baseline="-25000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8416996" y="4601540"/>
            <a:ext cx="1569909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95" b="1">
                <a:solidFill>
                  <a:srgbClr val="FF0000"/>
                </a:solidFill>
                <a:latin typeface="Times New Roman" panose="02020603050405020304"/>
                <a:ea typeface="微软雅黑"/>
                <a:sym typeface="Times New Roman" panose="02020603050405020304"/>
              </a:rPr>
              <a:t>NaCl</a:t>
            </a:r>
            <a:endParaRPr lang="zh-CN" altLang="en-US" sz="3795" b="1" baseline="-25000">
              <a:solidFill>
                <a:srgbClr val="FF0000"/>
              </a:solidFill>
              <a:latin typeface="Times New Roman" panose="02020603050405020304"/>
              <a:ea typeface="微软雅黑"/>
              <a:sym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4.xml><?xml version="1.0" encoding="utf-8"?>
<p:tagLst xmlns:p="http://schemas.openxmlformats.org/presentationml/2006/main">
  <p:tag name="KSO_WM_UNIT_PLACING_PICTURE_USER_VIEWPORT" val="{&quot;height&quot;:2487.499212598425,&quot;width&quot;:8787.499212598424}"/>
</p:tagLst>
</file>

<file path=ppt/tags/tag15.xml><?xml version="1.0" encoding="utf-8"?>
<p:tagLst xmlns:p="http://schemas.openxmlformats.org/presentationml/2006/main">
  <p:tag name="KSO_WM_UNIT_PLACING_PICTURE_USER_VIEWPORT" val="{&quot;height&quot;:2485,&quot;width&quot;:9922.500787401576}"/>
</p:tagLst>
</file>

<file path=ppt/tags/tag16.xml><?xml version="1.0" encoding="utf-8"?>
<p:tagLst xmlns:p="http://schemas.openxmlformats.org/presentationml/2006/main">
  <p:tag name="KSO_WM_UNIT_PLACING_PICTURE_USER_VIEWPORT" val="{&quot;height&quot;:1022.5007874015748,&quot;width&quot;:5222.500787401575}"/>
</p:tagLst>
</file>

<file path=ppt/tags/tag17.xml><?xml version="1.0" encoding="utf-8"?>
<p:tagLst xmlns:p="http://schemas.openxmlformats.org/presentationml/2006/main">
  <p:tag name="KSO_WM_UNIT_PLACING_PICTURE_USER_VIEWPORT" val="{&quot;height&quot;:919,&quot;width&quot;:4506}"/>
</p:tagLst>
</file>

<file path=ppt/tags/tag18.xml><?xml version="1.0" encoding="utf-8"?>
<p:tagLst xmlns:p="http://schemas.openxmlformats.org/presentationml/2006/main">
  <p:tag name="KSO_WM_UNIT_PLACING_PICTURE_USER_VIEWPORT" val="{&quot;height&quot;:1452,&quot;width&quot;:9922.500787401576}"/>
</p:tagLst>
</file>

<file path=ppt/tags/tag19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NjJjMTcyNzgwYzUwMGI2ODcxNjNkNDNkNTZiMzJhZDQifQ=="/>
  <p:tag name="KSO_WPP_MARK_KEY" val="527aea67-f23c-4ea0-b823-08ec901f0426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163</Paragraphs>
  <Slides>19</Slides>
  <Notes>4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30">
      <vt:lpstr>Arial</vt:lpstr>
      <vt:lpstr>微软雅黑</vt:lpstr>
      <vt:lpstr>Wingdings</vt:lpstr>
      <vt:lpstr>Calibri Light</vt:lpstr>
      <vt:lpstr>Calibri</vt:lpstr>
      <vt:lpstr>宋体</vt:lpstr>
      <vt:lpstr>楷体</vt:lpstr>
      <vt:lpstr>黑体</vt:lpstr>
      <vt:lpstr>Times New Roman</vt:lpstr>
      <vt:lpstr>Wingdings 2</vt:lpstr>
      <vt:lpstr>Office 主题​​</vt:lpstr>
      <vt:lpstr>PowerPoint Presentation</vt:lpstr>
      <vt:lpstr>溶液</vt:lpstr>
      <vt:lpstr>PowerPoint Presentation</vt:lpstr>
      <vt:lpstr>PowerPoint Presentation</vt:lpstr>
      <vt:lpstr>PowerPoint Presentation</vt:lpstr>
      <vt:lpstr>溶液</vt:lpstr>
      <vt:lpstr>溶液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溶液</vt:lpstr>
      <vt:lpstr>溶解时的吸热和放热现象</vt:lpstr>
      <vt:lpstr>溶解时的吸热和放热现象</vt:lpstr>
      <vt:lpstr>溶解时的吸热和放热现象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2023-05-06T08:42:35.633</cp:lastPrinted>
  <dcterms:created xsi:type="dcterms:W3CDTF">2023-05-06T08:42:35Z</dcterms:created>
  <dcterms:modified xsi:type="dcterms:W3CDTF">2023-05-06T00:42:35Z</dcterms:modified>
</cp:coreProperties>
</file>