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976" r:id="rId1"/>
    <p:sldMasterId id="2147487013" r:id="rId2"/>
  </p:sldMasterIdLst>
  <p:notesMasterIdLst>
    <p:notesMasterId r:id="rId3"/>
  </p:notesMasterIdLst>
  <p:sldIdLst>
    <p:sldId id="1722" r:id="rId4"/>
    <p:sldId id="1727" r:id="rId5"/>
    <p:sldId id="1732" r:id="rId6"/>
    <p:sldId id="1736" r:id="rId7"/>
    <p:sldId id="1739" r:id="rId8"/>
    <p:sldId id="1743" r:id="rId9"/>
    <p:sldId id="1747" r:id="rId10"/>
    <p:sldId id="1750" r:id="rId11"/>
    <p:sldId id="1753" r:id="rId12"/>
    <p:sldId id="1756" r:id="rId13"/>
    <p:sldId id="1760" r:id="rId14"/>
    <p:sldId id="1764" r:id="rId15"/>
    <p:sldId id="1767" r:id="rId16"/>
    <p:sldId id="1771" r:id="rId17"/>
    <p:sldId id="1775" r:id="rId18"/>
    <p:sldId id="1778" r:id="rId19"/>
    <p:sldId id="1781" r:id="rId20"/>
    <p:sldId id="1784" r:id="rId21"/>
    <p:sldId id="1788" r:id="rId22"/>
    <p:sldId id="1792" r:id="rId23"/>
    <p:sldId id="1795" r:id="rId24"/>
    <p:sldId id="1799" r:id="rId25"/>
    <p:sldId id="1803" r:id="rId26"/>
    <p:sldId id="1806" r:id="rId27"/>
    <p:sldId id="1810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977" r:id="rId1"/>
    <p:sldLayoutId id="2147486978" r:id="rId2"/>
    <p:sldLayoutId id="2147486979" r:id="rId3"/>
    <p:sldLayoutId id="2147486980" r:id="rId4"/>
    <p:sldLayoutId id="2147486981" r:id="rId5"/>
    <p:sldLayoutId id="2147486982" r:id="rId6"/>
    <p:sldLayoutId id="2147486983" r:id="rId7"/>
    <p:sldLayoutId id="2147486984" r:id="rId8"/>
    <p:sldLayoutId id="2147486985" r:id="rId9"/>
    <p:sldLayoutId id="2147486986" r:id="rId10"/>
    <p:sldLayoutId id="214748698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014" r:id="rId1"/>
    <p:sldLayoutId id="2147487015" r:id="rId2"/>
    <p:sldLayoutId id="2147487016" r:id="rId3"/>
    <p:sldLayoutId id="2147487017" r:id="rId4"/>
    <p:sldLayoutId id="2147487018" r:id="rId5"/>
    <p:sldLayoutId id="2147487019" r:id="rId6"/>
    <p:sldLayoutId id="2147487020" r:id="rId7"/>
    <p:sldLayoutId id="2147487021" r:id="rId8"/>
    <p:sldLayoutId id="2147487022" r:id="rId9"/>
    <p:sldLayoutId id="2147487023" r:id="rId10"/>
    <p:sldLayoutId id="2147487024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tags" Target="../tags/tag154.xml"/><Relationship Id="rId16" Type="http://schemas.openxmlformats.org/officeDocument/2006/relationships/tags" Target="../tags/tag155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初中教育中的课外活动价值评估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342005" y="133921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284980" y="104902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课外活动的定义和类型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534275" y="133921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477250" y="104902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课外活动对初中学生的影响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342005" y="300355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284980" y="2713355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课外活动对初中学生的价值评估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534275" y="300355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477250" y="2713355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如何提升课外活动的价值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342005" y="466788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284980" y="437769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案例分析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0" name="序号"/>
          <p:cNvSpPr txBox="1"/>
          <p:nvPr>
            <p:custDataLst>
              <p:tags r:id="rId12"/>
            </p:custDataLst>
          </p:nvPr>
        </p:nvSpPr>
        <p:spPr>
          <a:xfrm>
            <a:off x="7534275" y="466788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06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2" name="标题"/>
          <p:cNvSpPr txBox="1"/>
          <p:nvPr>
            <p:custDataLst>
              <p:tags r:id="rId13"/>
            </p:custDataLst>
          </p:nvPr>
        </p:nvSpPr>
        <p:spPr>
          <a:xfrm>
            <a:off x="8477250" y="437769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结论和建议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课外活动的定义和类型</a:t>
            </a:r>
            <a:endParaRPr altLang="en-US" dirty="0" lang="zh-CN"/>
          </a:p>
        </p:txBody>
      </p:sp>
      <p:sp>
        <p:nvSpPr>
          <p:cNvPr id="10488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定义和分类</a:t>
            </a:r>
            <a:endParaRPr altLang="en-US" lang="zh-CN"/>
          </a:p>
        </p:txBody>
      </p:sp>
      <p:sp>
        <p:nvSpPr>
          <p:cNvPr id="1048922" name="矩形 3"/>
          <p:cNvSpPr/>
          <p:nvPr>
            <p:custDataLst>
              <p:tags r:id="rId1"/>
            </p:custDataLst>
          </p:nvPr>
        </p:nvSpPr>
        <p:spPr>
          <a:xfrm>
            <a:off x="1185851" y="2081121"/>
            <a:ext cx="10391277" cy="154443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24" name="矩形 13"/>
          <p:cNvSpPr/>
          <p:nvPr>
            <p:custDataLst>
              <p:tags r:id="rId2"/>
            </p:custDataLst>
          </p:nvPr>
        </p:nvSpPr>
        <p:spPr>
          <a:xfrm>
            <a:off x="608330" y="2081121"/>
            <a:ext cx="281808" cy="154443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文本框 4"/>
          <p:cNvSpPr txBox="1"/>
          <p:nvPr>
            <p:custDataLst>
              <p:tags r:id="rId3"/>
            </p:custDataLst>
          </p:nvPr>
        </p:nvSpPr>
        <p:spPr>
          <a:xfrm>
            <a:off x="1484389" y="2214094"/>
            <a:ext cx="9942624" cy="127762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10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课外活动的定义：指在课堂教学之外，由学校或学生自行组织的，旨在培养学生综合素质、促进学生全面发展的各种有益身心的活动。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矩形 39"/>
          <p:cNvSpPr/>
          <p:nvPr>
            <p:custDataLst>
              <p:tags r:id="rId4"/>
            </p:custDataLst>
          </p:nvPr>
        </p:nvSpPr>
        <p:spPr>
          <a:xfrm>
            <a:off x="1185851" y="3914066"/>
            <a:ext cx="10391277" cy="154443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30" name="矩形 5"/>
          <p:cNvSpPr/>
          <p:nvPr>
            <p:custDataLst>
              <p:tags r:id="rId5"/>
            </p:custDataLst>
          </p:nvPr>
        </p:nvSpPr>
        <p:spPr>
          <a:xfrm>
            <a:off x="608330" y="3914066"/>
            <a:ext cx="281808" cy="154443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32" name="文本框 41"/>
          <p:cNvSpPr txBox="1"/>
          <p:nvPr>
            <p:custDataLst>
              <p:tags r:id="rId6"/>
            </p:custDataLst>
          </p:nvPr>
        </p:nvSpPr>
        <p:spPr>
          <a:xfrm>
            <a:off x="1484389" y="4047691"/>
            <a:ext cx="9942624" cy="127762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10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课外活动的类型：学术科技、文化艺术、体育健身、社会实践和创新创业等。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课外活动的目的和意义</a:t>
            </a:r>
            <a:endParaRPr altLang="en-US" lang="zh-CN"/>
          </a:p>
        </p:txBody>
      </p:sp>
      <p:sp>
        <p:nvSpPr>
          <p:cNvPr id="1048968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0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7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课外活动是学校教育的重要组成部分，旨在培养学生的兴趣爱好、创新思维和实践能力。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6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课外活动有助于提高学生的综合素质，增强学生的自信心和团队协作能力。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2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课外活动能够丰富学生的课余生活，促进学生身心健康和全面发展。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8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课外活动有助于培养学生的社会责任感和公民意识，提高学生的社会适应能力。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课外活动对初中学生的影响</a:t>
            </a:r>
            <a:endParaRPr altLang="en-US" dirty="0" lang="zh-CN"/>
          </a:p>
        </p:txBody>
      </p:sp>
      <p:sp>
        <p:nvSpPr>
          <p:cNvPr id="104902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提升综合素质</a:t>
            </a:r>
            <a:endParaRPr altLang="en-US" lang="zh-CN"/>
          </a:p>
        </p:txBody>
      </p:sp>
      <p:sp>
        <p:nvSpPr>
          <p:cNvPr id="1049074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课外活动能够锻炼学生的领导能力和组织能力，提高学生的自我管理能力。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课外活动有助于培养学生的兴趣爱好和特长，提高学生的个人素质。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课外活动能够增强学生的团队协作能力和沟通能力，提高学生的社会适应能力。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课外活动能够拓宽学生的视野，增加学生的知识储备，提高学生的综合素质。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培养兴趣爱好</a:t>
            </a:r>
            <a:endParaRPr altLang="en-US" lang="zh-CN"/>
          </a:p>
        </p:txBody>
      </p:sp>
      <p:sp>
        <p:nvSpPr>
          <p:cNvPr id="1049140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课外活动有助于发现和培养学生的兴趣爱好，促进学生的个性化发展。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4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6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课外活动可以提供多元化的学习体验，增强学生对学科知识的兴趣和热爱。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参与课外活动可以帮助学生发展领导能力、团队合作精神等非学术性技能。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课外活动能够培养学生的创新能力和实践能力，提高学生的综合素质。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增强团队协作能力</a:t>
            </a:r>
            <a:endParaRPr altLang="en-US" lang="zh-CN"/>
          </a:p>
        </p:txBody>
      </p:sp>
      <p:sp>
        <p:nvSpPr>
          <p:cNvPr id="104919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课外活动中的团队合作可以让学生更好地理解团队的重要性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课外活动中的团队合作可以提高学生的沟通能力和领导能力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课外活动提供更多机会让学生一起合作完成任务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课外活动中学生需要相互沟通、协调资源，培养协作意识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促进个人发展</a:t>
            </a:r>
            <a:endParaRPr altLang="en-US" lang="zh-CN"/>
          </a:p>
        </p:txBody>
      </p:sp>
      <p:sp>
        <p:nvSpPr>
          <p:cNvPr id="104925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培养团队合作精神：课外活动通常需要学生之间相互协作，共同完成任务，能够培养学生的团队合作精神和沟通能力。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提升创新能力：课外活动注重学生的实践和探索，能够激发学生的创新思维和创造力，提高学生的解决问题的能力。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培养兴趣爱好：课外活动能够让学生发掘和培养自己的兴趣爱好，促进个人特长的发挥。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增强自信心：通过参与课外活动，学生可以获得成功体验，增强自信心，提高自我认知和自我评价能力。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课外活动对初中学生的价值评估</a:t>
            </a:r>
            <a:endParaRPr altLang="en-US" dirty="0" lang="zh-CN"/>
          </a:p>
        </p:txBody>
      </p:sp>
      <p:sp>
        <p:nvSpPr>
          <p:cNvPr id="104931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评估标准和方法</a:t>
            </a:r>
            <a:endParaRPr altLang="en-US" lang="zh-CN"/>
          </a:p>
        </p:txBody>
      </p:sp>
      <p:sp>
        <p:nvSpPr>
          <p:cNvPr id="1049362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课外活动的丰富性：评估课外活动是否多样化，能否满足学生不同的兴趣和需求。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8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课外活动的教育性：评估课外活动是否具有教育意义，能否帮助学生获得成长和发展的机会。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4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课外活动的参与度：评估学生参与课外活动的积极性和参与度，能否通过参与活动获得实际收益。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0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课外活动的组织管理：评估课外活动的组织是否规范有序，能否保证活动的安全和顺利进行。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评估结果分析</a:t>
            </a:r>
            <a:endParaRPr altLang="en-US" lang="zh-CN"/>
          </a:p>
        </p:txBody>
      </p:sp>
      <p:sp>
        <p:nvSpPr>
          <p:cNvPr id="10494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22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课外活动有助于提高学生的综合素质和社交能力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28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课外活动能够增强学生的自信心和成就感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34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课外活动有助于培养学生的兴趣爱好和特长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6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0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课外活动能够丰富学生的课余生活，促进身心健康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如何提升课外活动的价值</a:t>
            </a:r>
            <a:endParaRPr altLang="en-US" dirty="0" lang="zh-CN"/>
          </a:p>
        </p:txBody>
      </p:sp>
      <p:sp>
        <p:nvSpPr>
          <p:cNvPr id="104947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创新活动形式和内容</a:t>
            </a:r>
            <a:endParaRPr altLang="en-US" lang="zh-CN"/>
          </a:p>
        </p:txBody>
      </p:sp>
      <p:sp>
        <p:nvSpPr>
          <p:cNvPr id="10495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引入科技元素，增强互动性和趣味性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创新活动组织方式，如线上活动、团队挑战等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丰富活动内容，涵盖文化、艺术、体育等多个领域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结合学生兴趣爱好，开展个性化活动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加强组织和管理</a:t>
            </a:r>
            <a:endParaRPr altLang="en-US" lang="zh-CN"/>
          </a:p>
        </p:txBody>
      </p:sp>
      <p:sp>
        <p:nvSpPr>
          <p:cNvPr id="1049600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制定详细的活动计划和流程，确保活动的有序进行。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建立有效的组织架构，明确各部门的职责和分工。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加强活动过程中的监督和指导，确保活动的质量和效果。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建立完善的评估机制，对活动进行全面评价和反馈。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提高参与度和质量</a:t>
            </a:r>
            <a:endParaRPr altLang="en-US" lang="zh-CN"/>
          </a:p>
        </p:txBody>
      </p:sp>
      <p:sp>
        <p:nvSpPr>
          <p:cNvPr id="1049658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完善活动设施：提供充足的活动设施和资源，确保活动的顺利进行和提高参与度。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激发学生兴趣：通过多样化的活动形式和内容，激发学生的参与热情和兴趣。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强化教师引导：教师应在活动中发挥积极引导作用，帮助学生深入参与并提升活动质量。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建立评估机制：对课外活动的效果进行定期评估，不断优化和改进活动内容和形式，提高质量。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建立有效的评估机制</a:t>
            </a:r>
            <a:endParaRPr altLang="en-US" lang="zh-CN"/>
          </a:p>
        </p:txBody>
      </p:sp>
      <p:sp>
        <p:nvSpPr>
          <p:cNvPr id="1049724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鼓励学生的参与和贡献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制定明确的评估标准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定期进行评估和反馈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及时调整和改进评估机制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案例分析</a:t>
            </a:r>
            <a:endParaRPr altLang="en-US" dirty="0" lang="zh-CN"/>
          </a:p>
        </p:txBody>
      </p:sp>
      <p:sp>
        <p:nvSpPr>
          <p:cNvPr id="104979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838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案例内容：组织学生参加科技创新比赛，提供专业指导和技术支持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案例名称：某初中开展的科技创新活动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案例背景：为了提高学生的创新能力和实践能力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案例效果：学生在比赛中获得优异成绩，提高了创新能力和实践能力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案例分析方法和结论</a:t>
            </a:r>
            <a:endParaRPr altLang="en-US" lang="zh-CN"/>
          </a:p>
        </p:txBody>
      </p:sp>
      <p:sp>
        <p:nvSpPr>
          <p:cNvPr id="1049904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6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8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0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数据收集：收集相关数据和资料，包括学生参与度、活动效果等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案例选择：选择具有代表性的初中学校进行课外活动案例分析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数据分析：对收集到的数据进行分析，评估课外活动的价值和影响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结论：根据数据分析结果，得出课外活动在提高学生综合素质、促进全面发展等方面的价值和作用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结论和建议</a:t>
            </a:r>
            <a:endParaRPr altLang="en-US" dirty="0" lang="zh-CN"/>
          </a:p>
        </p:txBody>
      </p:sp>
      <p:sp>
        <p:nvSpPr>
          <p:cNvPr id="10499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总结课外活动的价值</a:t>
            </a:r>
            <a:endParaRPr altLang="en-US" lang="zh-CN"/>
          </a:p>
        </p:txBody>
      </p:sp>
      <p:sp>
        <p:nvSpPr>
          <p:cNvPr id="1050002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课外活动有助于培养学生的兴趣爱好和特长，提高学生的综合素质。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6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课外活动能够增强学生的团队协作能力和沟通能力，提高学生的社会适应能力。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2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课外活动可以丰富学生的课余生活，减轻学生的学习压力，促进学生的身心健康。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8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课外活动能够提供更多的机会让学生展示自己的才华和潜力，激发学生的自信心和创造力。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4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对未来课外活动的展望和建议</a:t>
            </a:r>
            <a:endParaRPr altLang="en-US" lang="zh-CN"/>
          </a:p>
        </p:txBody>
      </p:sp>
      <p:sp>
        <p:nvSpPr>
          <p:cNvPr id="1050060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4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课外活动应注重培养学生的综合素质和能力，以适应未来社会的发展需求。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学校应该加大对课外活动的投入，提高活动的质量和数量，以满足学生的多样化需求。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教育部门应该加强对课外活动的监管和评估，建立完善的评价体系，以提高活动的质量和效果。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学生应该积极参与课外活动，发挥自己的潜力和特长，提高自己的综合素质和能力。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5011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6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6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6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6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6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6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0_6*l_h_i*1_6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6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28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3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9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21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8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15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42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2024-01-01T08:48:20Z</dcterms:created>
  <dcterms:modified xsi:type="dcterms:W3CDTF">2024-01-01T08:48:20Z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dc71c48157944bbeb214bb602f1ac33d_21</vt:lpwstr>
  </property>
</Properties>
</file>