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9816" r:id="rId1"/>
    <p:sldMasterId id="2147509853" r:id="rId2"/>
  </p:sldMasterIdLst>
  <p:notesMasterIdLst>
    <p:notesMasterId r:id="rId3"/>
  </p:notesMasterIdLst>
  <p:sldIdLst>
    <p:sldId id="11869" r:id="rId4"/>
    <p:sldId id="11872" r:id="rId5"/>
    <p:sldId id="11875" r:id="rId6"/>
    <p:sldId id="11878" r:id="rId7"/>
    <p:sldId id="11881" r:id="rId8"/>
    <p:sldId id="11884" r:id="rId9"/>
    <p:sldId id="11887" r:id="rId10"/>
    <p:sldId id="11890" r:id="rId11"/>
    <p:sldId id="11893" r:id="rId12"/>
    <p:sldId id="11896" r:id="rId13"/>
    <p:sldId id="11899" r:id="rId14"/>
    <p:sldId id="11902" r:id="rId15"/>
    <p:sldId id="11905" r:id="rId16"/>
    <p:sldId id="11908" r:id="rId17"/>
    <p:sldId id="11911" r:id="rId18"/>
    <p:sldId id="11914" r:id="rId19"/>
    <p:sldId id="11917" r:id="rId20"/>
    <p:sldId id="11920" r:id="rId21"/>
    <p:sldId id="11923" r:id="rId22"/>
    <p:sldId id="11926" r:id="rId23"/>
    <p:sldId id="11929" r:id="rId24"/>
    <p:sldId id="11932" r:id="rId25"/>
    <p:sldId id="11935" r:id="rId26"/>
    <p:sldId id="11938" r:id="rId27"/>
    <p:sldId id="11941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817" r:id="rId1"/>
    <p:sldLayoutId id="2147509818" r:id="rId2"/>
    <p:sldLayoutId id="2147509819" r:id="rId3"/>
    <p:sldLayoutId id="2147509820" r:id="rId4"/>
    <p:sldLayoutId id="2147509821" r:id="rId5"/>
    <p:sldLayoutId id="2147509822" r:id="rId6"/>
    <p:sldLayoutId id="2147509823" r:id="rId7"/>
    <p:sldLayoutId id="2147509824" r:id="rId8"/>
    <p:sldLayoutId id="2147509825" r:id="rId9"/>
    <p:sldLayoutId id="2147509826" r:id="rId10"/>
    <p:sldLayoutId id="214750982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854" r:id="rId1"/>
    <p:sldLayoutId id="2147509855" r:id="rId2"/>
    <p:sldLayoutId id="2147509856" r:id="rId3"/>
    <p:sldLayoutId id="2147509857" r:id="rId4"/>
    <p:sldLayoutId id="2147509858" r:id="rId5"/>
    <p:sldLayoutId id="2147509859" r:id="rId6"/>
    <p:sldLayoutId id="2147509860" r:id="rId7"/>
    <p:sldLayoutId id="2147509861" r:id="rId8"/>
    <p:sldLayoutId id="2147509862" r:id="rId9"/>
    <p:sldLayoutId id="2147509863" r:id="rId10"/>
    <p:sldLayoutId id="214750986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tags" Target="../tags/tag130.xml"/><Relationship Id="rId23" Type="http://schemas.openxmlformats.org/officeDocument/2006/relationships/tags" Target="../tags/tag131.xml"/><Relationship Id="rId24" Type="http://schemas.openxmlformats.org/officeDocument/2006/relationships/tags" Target="../tags/tag132.xml"/><Relationship Id="rId25" Type="http://schemas.openxmlformats.org/officeDocument/2006/relationships/tags" Target="../tags/tag133.xml"/><Relationship Id="rId26" Type="http://schemas.openxmlformats.org/officeDocument/2006/relationships/tags" Target="../tags/tag134.xml"/><Relationship Id="rId27" Type="http://schemas.openxmlformats.org/officeDocument/2006/relationships/tags" Target="../tags/tag135.xml"/><Relationship Id="rId28" Type="http://schemas.openxmlformats.org/officeDocument/2006/relationships/tags" Target="../tags/tag136.xml"/><Relationship Id="rId29" Type="http://schemas.openxmlformats.org/officeDocument/2006/relationships/tags" Target="../tags/tag137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tags" Target="../tags/tag258.xml"/><Relationship Id="rId22" Type="http://schemas.openxmlformats.org/officeDocument/2006/relationships/tags" Target="../tags/tag259.xml"/><Relationship Id="rId23" Type="http://schemas.openxmlformats.org/officeDocument/2006/relationships/tags" Target="../tags/tag260.xml"/><Relationship Id="rId24" Type="http://schemas.openxmlformats.org/officeDocument/2006/relationships/tags" Target="../tags/tag261.xml"/><Relationship Id="rId25" Type="http://schemas.openxmlformats.org/officeDocument/2006/relationships/tags" Target="../tags/tag262.xml"/><Relationship Id="rId26" Type="http://schemas.openxmlformats.org/officeDocument/2006/relationships/tags" Target="../tags/tag263.xml"/><Relationship Id="rId27" Type="http://schemas.openxmlformats.org/officeDocument/2006/relationships/tags" Target="../tags/tag264.xml"/><Relationship Id="rId28" Type="http://schemas.openxmlformats.org/officeDocument/2006/relationships/tags" Target="../tags/tag265.xml"/><Relationship Id="rId29" Type="http://schemas.openxmlformats.org/officeDocument/2006/relationships/tags" Target="../tags/tag266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初中体育教育的综合评价与评估方法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初中体育教育评价概述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初中体育教育评价的指标体系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初中体育教育评价的方法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初中体育教育评价的实施与效果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初中体育教育评价的挑战与展望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初中体育教育评价概述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评价目的与意义</a:t>
            </a:r>
            <a:endParaRPr altLang="en-US" lang="zh-CN"/>
          </a:p>
        </p:txBody>
      </p:sp>
      <p:sp>
        <p:nvSpPr>
          <p:cNvPr id="104889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2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促进初中体育教育的改进与发展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完善体育教育评价体系和提高教育质量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培养学生的体育兴趣和运动习惯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提高学生的体育素质和健康水平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评价原则与标准</a:t>
            </a:r>
            <a:endParaRPr altLang="en-US" lang="zh-CN"/>
          </a:p>
        </p:txBody>
      </p:sp>
      <p:sp>
        <p:nvSpPr>
          <p:cNvPr id="10489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评价标准：学生体能、技能、态度、知识等方面的综合表现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评价原则：客观、全面、科学、可操作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评价方法：量化评价与质性评价相结合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评价目的：促进学生全面发展，提高教学质量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评价内容与方法</a:t>
            </a:r>
            <a:endParaRPr altLang="en-US" lang="zh-CN"/>
          </a:p>
        </p:txBody>
      </p:sp>
      <p:sp>
        <p:nvSpPr>
          <p:cNvPr id="10490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评价目的：了解学生体育学习情况，提高教学质量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评价内容：体能、技能、态度、知识、健康等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评价方法：观察法、测试法、问卷调查法、成绩评定法等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评价标准：根据国家或地方标准制定，包括定量和定性标准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1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初中体育教育评价的指标体系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身体素质指标</a:t>
            </a:r>
            <a:endParaRPr altLang="en-US" lang="zh-CN"/>
          </a:p>
        </p:txBody>
      </p:sp>
      <p:sp>
        <p:nvSpPr>
          <p:cNvPr id="10491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力量素质：包括握力、引体向上等，反映肌肉力量和肌肉耐力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速度素质：包括50米短跑、100米长跑等，反映学生的快速运动能力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身高体重指数：评估学生的生长发育状况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肺活量：衡量呼吸系统功能的重要指标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技能水平指标</a:t>
            </a:r>
            <a:endParaRPr altLang="en-US" lang="zh-CN"/>
          </a:p>
        </p:txBody>
      </p:sp>
      <p:sp>
        <p:nvSpPr>
          <p:cNvPr id="10492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运动技能：学生在体育活动中表现出的实际操作能力，如跑、跳、投掷等。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运动表现：学生在体育比赛中展现出的竞技水平、比赛成绩和战术运用等。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技能发展：学生通过体育训练和比赛，不断提高技能水平的过程和结果。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技术水平：学生对运动技术的掌握程度，如动作的规范性、协调性和稳定性等。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理论知识指标</a:t>
            </a:r>
            <a:endParaRPr altLang="en-US" lang="zh-CN"/>
          </a:p>
        </p:txBody>
      </p:sp>
      <p:sp>
        <p:nvSpPr>
          <p:cNvPr id="104929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体育基本知识：学生对体育基本概念、规则和技巧的掌握程度。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健康知识：学生对健康饮食、锻炼和休息的认识和理解。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安全知识：学生对运动中可能遇到的安全隐患和应对措施的了解。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体育文化知识：学生对体育历史、体育精神和体育赛事的了解和认识。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学习态度与行为指标</a:t>
            </a:r>
            <a:endParaRPr altLang="en-US" lang="zh-CN"/>
          </a:p>
        </p:txBody>
      </p:sp>
      <p:sp>
        <p:nvSpPr>
          <p:cNvPr id="104935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学生对于体育精神和团队精神的体现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学生对于体育知识和技能的掌握程度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学生在体育课堂上的表现和态度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7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学生对体育活动的兴趣和参与度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2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初中体育教育评价的方法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定量评价方法</a:t>
            </a:r>
            <a:endParaRPr altLang="en-US" lang="zh-CN"/>
          </a:p>
        </p:txBody>
      </p:sp>
      <p:sp>
        <p:nvSpPr>
          <p:cNvPr id="10494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体育成绩评分法：根据学生在各项体育测试中的成绩进行评价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健康体能评分法：根据学生的体能测试成绩进行评价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运动生理指标评价法：通过测量学生的生理指标来评价学生的健康状况和运动能力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体育达标评定法：根据学生完成体育达标的情况进行评价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定性评价方法</a:t>
            </a:r>
            <a:endParaRPr altLang="en-US" lang="zh-CN"/>
          </a:p>
        </p:txBody>
      </p:sp>
      <p:sp>
        <p:nvSpPr>
          <p:cNvPr id="104952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内容：对学生的学习态度、兴趣、习惯、意志品质等方面进行评价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优势：能够全面了解学生的学习状况，为教学提供有针对性的反馈和改进建议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方法：观察、访谈、问卷调查、案例分析等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目的：了解学生的学习状况，为教学提供反馈和改进建议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综合评价方法</a:t>
            </a:r>
            <a:endParaRPr altLang="en-US" lang="zh-CN"/>
          </a:p>
        </p:txBody>
      </p:sp>
      <p:sp>
        <p:nvSpPr>
          <p:cNvPr id="10496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过程性评价：关注学生在学习过程中的表现和进步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体育成绩评价：根据学生的体能、技能、态度等方面进行评价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表现性评价：通过观察学生在特定任务中的表现进行评价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自我评价与同伴评价：学生自我评价和相互评价，培养自我意识和合作精神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自我评价与他人评价相结合的方法</a:t>
            </a:r>
            <a:endParaRPr altLang="en-US" lang="zh-CN"/>
          </a:p>
        </p:txBody>
      </p:sp>
      <p:sp>
        <p:nvSpPr>
          <p:cNvPr id="10496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自我评价：学生自我评估在体育学习中的表现和进步，有助于培养学生的自主意识和自我管理能力。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他人评价：教师、家长、同学等对学生的体育表现进行评价，可以提供多角度的评价意见，帮助学生更全面地了解自己的学习状况。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结合方式：将自我评价与他人评价相结合，可以综合各方面的意见，更客观、准确地反映学生的体育学习状况，为教学提供有益的反馈。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实践意义：有助于培养学生的自主评价能力，促进学生的自我反思和自我发展，同时也有助于教师改进教学方法，提高教学质量。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3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初中体育教育评价的实施与效果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实施过程与注意事项</a:t>
            </a:r>
            <a:endParaRPr altLang="en-US" lang="zh-CN"/>
          </a:p>
        </p:txBody>
      </p:sp>
      <p:sp>
        <p:nvSpPr>
          <p:cNvPr id="1049768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917832" y="1290127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44066" y="4481696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4"/>
          <p:cNvSpPr/>
          <p:nvPr>
            <p:custDataLst>
              <p:tags r:id="rId3"/>
            </p:custDataLst>
          </p:nvPr>
        </p:nvSpPr>
        <p:spPr>
          <a:xfrm>
            <a:off x="3125699" y="2226227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5"/>
          <p:cNvSpPr/>
          <p:nvPr>
            <p:custDataLst>
              <p:tags r:id="rId4"/>
            </p:custDataLst>
          </p:nvPr>
        </p:nvSpPr>
        <p:spPr>
          <a:xfrm flipV="1">
            <a:off x="2978533" y="1490400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25699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7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实施过程：制定评价标准、收集数据、分析数据、撰写评价报告</a:t>
            </a:r>
            <a:endParaRPr altLang="en-US" baseline="0" b="0" cap="none" dirty="0" sz="17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8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284080" y="1305484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09034" y="4496412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1"/>
          <p:cNvSpPr/>
          <p:nvPr>
            <p:custDataLst>
              <p:tags r:id="rId8"/>
            </p:custDataLst>
          </p:nvPr>
        </p:nvSpPr>
        <p:spPr>
          <a:xfrm>
            <a:off x="6491946" y="2240943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12"/>
          <p:cNvSpPr/>
          <p:nvPr>
            <p:custDataLst>
              <p:tags r:id="rId9"/>
            </p:custDataLst>
          </p:nvPr>
        </p:nvSpPr>
        <p:spPr>
          <a:xfrm flipV="1">
            <a:off x="6344781" y="1505756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1946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 fontScale="65833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注意事项：确保评价的公正性和客观性、关注学生的全面发展、注重评价的激励作用、加强与家长的沟通与合作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评价效果的分析与反馈</a:t>
            </a:r>
            <a:endParaRPr altLang="en-US" lang="zh-CN"/>
          </a:p>
        </p:txBody>
      </p:sp>
      <p:sp>
        <p:nvSpPr>
          <p:cNvPr id="104982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评价效果的指标：体能、技能、参与度等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数据分析方法：统计、对比、图表等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反馈机制：及时调整教学策略，改进教学方法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实际效果：提高教学质量，促进学生全面发展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评价结果的运用与改进建议</a:t>
            </a:r>
            <a:endParaRPr altLang="en-US" lang="zh-CN"/>
          </a:p>
        </p:txBody>
      </p:sp>
      <p:sp>
        <p:nvSpPr>
          <p:cNvPr id="104989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评价结果用于指导教学改进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针对学生个体差异进行个性化指导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定期对评价系统进行更新和优化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结合学生发展需求，调整教学内容和方式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初中体育教育评价的挑战与展望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面临的挑战与问题</a:t>
            </a:r>
            <a:endParaRPr altLang="en-US" lang="zh-CN"/>
          </a:p>
        </p:txBody>
      </p:sp>
      <p:sp>
        <p:nvSpPr>
          <p:cNvPr id="10499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缺乏科学合理的评价标准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评价方法的单一性和片面性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评价过程中的主观性和随意性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评价结果的应用和反馈不足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未来发展方向与趋势</a:t>
            </a:r>
            <a:endParaRPr altLang="en-US" lang="zh-CN"/>
          </a:p>
        </p:txBody>
      </p:sp>
      <p:sp>
        <p:nvSpPr>
          <p:cNvPr id="10500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多元化评价方式：结合定性评价和定量评价，提高评价的准确性和客观性。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智能化评估手段：利用大数据和人工智能技术，实现对学生体育能力的自动评估和个性化指导。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跨学科整合：将体育教育与健康、心理、社会等领域进行整合，形成综合性的评价体系。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重视过程评价：关注学生在体育学习过程中的表现和进步，及时给予反馈和指导，促进学生全面发展。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提高评价质量与效果的策略与建议</a:t>
            </a:r>
            <a:endParaRPr altLang="en-US" lang="zh-CN"/>
          </a:p>
        </p:txBody>
      </p:sp>
      <p:sp>
        <p:nvSpPr>
          <p:cNvPr id="10501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建立科学的评价指标体系，确保评价的客观性和准确性。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加强评价者的培训和管理，提高评价者的专业素养和评价能力。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注重评价方法的多样性和灵活性，根据不同的评价目的和对象选择合适的评价方法。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强化评价结果的应用和反馈，将评价结果转化为改进教学和管理的具体措施。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17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5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7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2023-12-31T16:12:57Z</dcterms:created>
  <dcterms:modified xsi:type="dcterms:W3CDTF">2023-12-31T16:12:57Z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5af9b2ca66e248fe97a30a038acb2403_21</vt:lpwstr>
  </property>
</Properties>
</file>