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733" r:id="rId1"/>
    <p:sldMasterId id="2147499770" r:id="rId2"/>
  </p:sldMasterIdLst>
  <p:notesMasterIdLst>
    <p:notesMasterId r:id="rId3"/>
  </p:notesMasterIdLst>
  <p:sldIdLst>
    <p:sldId id="7944" r:id="rId4"/>
    <p:sldId id="7948" r:id="rId5"/>
    <p:sldId id="7951" r:id="rId6"/>
    <p:sldId id="7954" r:id="rId7"/>
    <p:sldId id="7960" r:id="rId9"/>
    <p:sldId id="7963" r:id="rId10"/>
    <p:sldId id="7966" r:id="rId11"/>
    <p:sldId id="7969" r:id="rId12"/>
    <p:sldId id="7975" r:id="rId14"/>
    <p:sldId id="7978" r:id="rId15"/>
    <p:sldId id="7981" r:id="rId16"/>
    <p:sldId id="7984" r:id="rId17"/>
    <p:sldId id="7987" r:id="rId18"/>
    <p:sldId id="7993" r:id="rId20"/>
    <p:sldId id="7996" r:id="rId21"/>
    <p:sldId id="7999" r:id="rId22"/>
    <p:sldId id="8002" r:id="rId23"/>
    <p:sldId id="8005" r:id="rId24"/>
    <p:sldId id="8011" r:id="rId26"/>
    <p:sldId id="8014" r:id="rId27"/>
    <p:sldId id="8017" r:id="rId28"/>
    <p:sldId id="8020" r:id="rId29"/>
    <p:sldId id="8026" r:id="rId31"/>
    <p:sldId id="8029" r:id="rId32"/>
    <p:sldId id="8032" r:id="rId33"/>
    <p:sldId id="8035" r:id="rId34"/>
    <p:sldId id="8038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734" r:id="rId1"/>
    <p:sldLayoutId id="2147499735" r:id="rId2"/>
    <p:sldLayoutId id="2147499736" r:id="rId3"/>
    <p:sldLayoutId id="2147499737" r:id="rId4"/>
    <p:sldLayoutId id="2147499738" r:id="rId5"/>
    <p:sldLayoutId id="2147499739" r:id="rId6"/>
    <p:sldLayoutId id="2147499740" r:id="rId7"/>
    <p:sldLayoutId id="2147499741" r:id="rId8"/>
    <p:sldLayoutId id="2147499742" r:id="rId9"/>
    <p:sldLayoutId id="2147499743" r:id="rId10"/>
    <p:sldLayoutId id="21474997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771" r:id="rId1"/>
    <p:sldLayoutId id="2147499772" r:id="rId2"/>
    <p:sldLayoutId id="2147499773" r:id="rId3"/>
    <p:sldLayoutId id="2147499774" r:id="rId4"/>
    <p:sldLayoutId id="2147499775" r:id="rId5"/>
    <p:sldLayoutId id="2147499776" r:id="rId6"/>
    <p:sldLayoutId id="2147499777" r:id="rId7"/>
    <p:sldLayoutId id="2147499778" r:id="rId8"/>
    <p:sldLayoutId id="2147499779" r:id="rId9"/>
    <p:sldLayoutId id="2147499780" r:id="rId10"/>
    <p:sldLayoutId id="21474997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有效的企业管理策略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有效的企业管理策略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企业管理策略的实施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企业管理策略的案例分析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未来企业管理策略的发展趋势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优化资源配置：合理分配人力、物力、财力等资源，提高资源利用效率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降低成本：通过有效的管理策略，降低生产、运营、销售等环节的成本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创新发展：鼓励员工提出创新性想法，推动企业不断向前发展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增强市场竞争力：通过提高产品质量、服务水平等方式，增强企业在市场中的竞争力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促进企业发展</a:t>
            </a:r>
            <a:endParaRPr altLang="en-US" lang="zh-CN"/>
          </a:p>
        </p:txBody>
      </p:sp>
      <p:sp>
        <p:nvSpPr>
          <p:cNvPr id="10489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增强企业创新能力：有效的企业管理策略能够激发企业的创新精神，推动企业不断进行技术和管理创新，提高企业的核心竞争力。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提升企业竞争力：有效的企业管理策略能够提高企业的竞争力，使企业在激烈的市场竞争中立于不败之地。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实现可持续发展：企业管理策略的制定和实施，能够促进企业的可持续发展，提高企业的经济效益和社会效益。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提升企业形象和品牌价值：通过有效的企业管理策略，企业可以塑造良好的形象和品牌价值，增强企业的社会认可度和市场影响力。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0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建立良好的企业文化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制定公平合理的薪酬制度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提供良好的工作环境和福利待遇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鼓励员工参与决策和管理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有效的企业管理策略</a:t>
            </a:r>
            <a:endParaRPr altLang="en-US" lang="zh-CN"/>
          </a:p>
        </p:txBody>
      </p:sp>
      <p:sp>
        <p:nvSpPr>
          <p:cNvPr id="104908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制定明确的企业战略</a:t>
            </a:r>
            <a:endParaRPr altLang="en-US" lang="zh-CN"/>
          </a:p>
        </p:txBody>
      </p:sp>
      <p:sp>
        <p:nvSpPr>
          <p:cNvPr id="10491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制定短期和长期目标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制定实现目标的战略计划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确定企业愿景和使命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分析市场和竞争环境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建立完善的管理制度</a:t>
            </a:r>
            <a:endParaRPr altLang="en-US" lang="zh-CN"/>
          </a:p>
        </p:txBody>
      </p:sp>
      <p:sp>
        <p:nvSpPr>
          <p:cNvPr id="10491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明确岗位职责和权限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制定科学合理的工作流程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建立有效的激励机制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强化监督和考核机制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培养高素质的管理团队</a:t>
            </a:r>
            <a:endParaRPr altLang="en-US" lang="zh-CN"/>
          </a:p>
        </p:txBody>
      </p:sp>
      <p:sp>
        <p:nvSpPr>
          <p:cNvPr id="104925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选拔优秀人才：通过招聘、选拔具有潜力的员工，提供培训和发展机会，培养高素质的管理团队。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建立激励机制：通过设立奖励制度、晋升机制等，激励员工积极进取，提高管理团队的积极性和工作动力。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培养团队协作精神：通过团队建设活动、沟通交流等方式，增强管理团队的凝聚力和协作精神，提高工作效率。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持续学习与培训：定期组织培训、学习活动，提高管理团队的专业素质和管理能力，保持与时俱进。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营造良好的企业文化</a:t>
            </a:r>
            <a:endParaRPr altLang="en-US" lang="zh-CN"/>
          </a:p>
        </p:txBody>
      </p:sp>
      <p:sp>
        <p:nvSpPr>
          <p:cNvPr id="1049312" name="梯形 7"/>
          <p:cNvSpPr/>
          <p:nvPr>
            <p:custDataLst>
              <p:tags r:id="rId1"/>
            </p:custDataLst>
          </p:nvPr>
        </p:nvSpPr>
        <p:spPr>
          <a:xfrm flipV="1">
            <a:off x="838200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314" name="任意多边形: 形状 9"/>
          <p:cNvSpPr/>
          <p:nvPr>
            <p:custDataLst>
              <p:tags r:id="rId2"/>
            </p:custDataLst>
          </p:nvPr>
        </p:nvSpPr>
        <p:spPr>
          <a:xfrm>
            <a:off x="916166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316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318" name="正文"/>
          <p:cNvSpPr txBox="1"/>
          <p:nvPr>
            <p:custDataLst>
              <p:tags r:id="rId4"/>
            </p:custDataLst>
          </p:nvPr>
        </p:nvSpPr>
        <p:spPr>
          <a:xfrm>
            <a:off x="96123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定义和重要性：企业文化是企业内部共同遵循的价值观、信仰、行为准则和习惯，对员工行为和企业发展具有重要影响。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20" name="梯形 40"/>
          <p:cNvSpPr/>
          <p:nvPr>
            <p:custDataLst>
              <p:tags r:id="rId5"/>
            </p:custDataLst>
          </p:nvPr>
        </p:nvSpPr>
        <p:spPr>
          <a:xfrm flipV="1">
            <a:off x="354567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322" name="任意多边形: 形状 41"/>
          <p:cNvSpPr/>
          <p:nvPr>
            <p:custDataLst>
              <p:tags r:id="rId6"/>
            </p:custDataLst>
          </p:nvPr>
        </p:nvSpPr>
        <p:spPr>
          <a:xfrm>
            <a:off x="3623640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324" name="矩形: 圆顶角 42"/>
          <p:cNvSpPr/>
          <p:nvPr>
            <p:custDataLst>
              <p:tags r:id="rId7"/>
            </p:custDataLst>
          </p:nvPr>
        </p:nvSpPr>
        <p:spPr>
          <a:xfrm flipH="1">
            <a:off x="354567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326" name="正文"/>
          <p:cNvSpPr txBox="1"/>
          <p:nvPr>
            <p:custDataLst>
              <p:tags r:id="rId8"/>
            </p:custDataLst>
          </p:nvPr>
        </p:nvSpPr>
        <p:spPr>
          <a:xfrm>
            <a:off x="366871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建立积极的企业文化：通过明确的愿景和使命、公正的制度和规范、良好的沟通和协作、尊重和关怀员工等方式，建立积极、健康、和谐的企业文化。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28" name="梯形 46"/>
          <p:cNvSpPr/>
          <p:nvPr>
            <p:custDataLst>
              <p:tags r:id="rId9"/>
            </p:custDataLst>
          </p:nvPr>
        </p:nvSpPr>
        <p:spPr>
          <a:xfrm flipV="1">
            <a:off x="6253149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330" name="任意多边形: 形状 47"/>
          <p:cNvSpPr/>
          <p:nvPr>
            <p:custDataLst>
              <p:tags r:id="rId10"/>
            </p:custDataLst>
          </p:nvPr>
        </p:nvSpPr>
        <p:spPr>
          <a:xfrm>
            <a:off x="6331115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332" name="矩形: 圆顶角 48"/>
          <p:cNvSpPr/>
          <p:nvPr>
            <p:custDataLst>
              <p:tags r:id="rId11"/>
            </p:custDataLst>
          </p:nvPr>
        </p:nvSpPr>
        <p:spPr>
          <a:xfrm flipH="1">
            <a:off x="6253149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334" name="正文"/>
          <p:cNvSpPr txBox="1"/>
          <p:nvPr>
            <p:custDataLst>
              <p:tags r:id="rId12"/>
            </p:custDataLst>
          </p:nvPr>
        </p:nvSpPr>
        <p:spPr>
          <a:xfrm>
            <a:off x="637618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培养员工的归属感和忠诚度：通过提供良好的工作环境和福利待遇、关注员工成长和发展、增强员工参与度和责任感等方式，培养员工的归属感和忠诚度。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6" name="梯形 52"/>
          <p:cNvSpPr/>
          <p:nvPr>
            <p:custDataLst>
              <p:tags r:id="rId13"/>
            </p:custDataLst>
          </p:nvPr>
        </p:nvSpPr>
        <p:spPr>
          <a:xfrm flipV="1">
            <a:off x="896001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338" name="任意多边形: 形状 53"/>
          <p:cNvSpPr/>
          <p:nvPr>
            <p:custDataLst>
              <p:tags r:id="rId14"/>
            </p:custDataLst>
          </p:nvPr>
        </p:nvSpPr>
        <p:spPr>
          <a:xfrm>
            <a:off x="9038589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340" name="矩形: 圆顶角 54"/>
          <p:cNvSpPr/>
          <p:nvPr>
            <p:custDataLst>
              <p:tags r:id="rId15"/>
            </p:custDataLst>
          </p:nvPr>
        </p:nvSpPr>
        <p:spPr>
          <a:xfrm flipH="1">
            <a:off x="896001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342" name="正文"/>
          <p:cNvSpPr txBox="1"/>
          <p:nvPr>
            <p:custDataLst>
              <p:tags r:id="rId16"/>
            </p:custDataLst>
          </p:nvPr>
        </p:nvSpPr>
        <p:spPr>
          <a:xfrm>
            <a:off x="908305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塑造企业形象和品牌价值：通过良好的企业文化和员工行为，塑造企业形象和品牌价值，提高企业知名度和美誉度。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企业管理策略的实施</a:t>
            </a:r>
            <a:endParaRPr altLang="en-US" lang="zh-CN"/>
          </a:p>
        </p:txBody>
      </p:sp>
      <p:sp>
        <p:nvSpPr>
          <p:cNvPr id="104937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制定实施计划</a:t>
            </a:r>
            <a:endParaRPr altLang="en-US" lang="zh-CN"/>
          </a:p>
        </p:txBody>
      </p:sp>
      <p:sp>
        <p:nvSpPr>
          <p:cNvPr id="104943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明确实施目标：制定具体、可衡量的目标，确保团队成员理解并达成共识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制定实施计划：根据目标，制定详细的实施计划，包括时间表、资源需求、人员分工等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确定实施策略：根据企业实际情况，选择合适的策略，如组织变革、流程优化、人员培训等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监控与调整：在实施过程中，密切关注进展情况，及时调整计划和策略，确保实施效果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加强监督和评估</a:t>
            </a:r>
            <a:endParaRPr altLang="en-US" lang="zh-CN"/>
          </a:p>
        </p:txBody>
      </p:sp>
      <p:sp>
        <p:nvSpPr>
          <p:cNvPr id="10494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反馈机制：建立有效的反馈机制，及时收集员工和管理层的意见和建议，以便对企业管理策略进行调整和改进。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监督机制：建立有效的监督机制，确保企业管理策略的执行和实施。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评估标准：制定明确的评估标准，对企业管理策略的实施效果进行评估。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持续改进：不断寻求改进机会，持续优化企业管理策略，提高企业的运营效率和竞争力。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及时调整和改进</a:t>
            </a:r>
            <a:endParaRPr altLang="en-US" lang="zh-CN"/>
          </a:p>
        </p:txBody>
      </p:sp>
      <p:sp>
        <p:nvSpPr>
          <p:cNvPr id="10495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实施过程中遇到的问题和挑战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及时调整策略，适应变化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不断改进，提高效率和质量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保持灵活性和创新性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保持持续改进和创新</a:t>
            </a:r>
            <a:endParaRPr altLang="en-US" lang="zh-CN"/>
          </a:p>
        </p:txBody>
      </p:sp>
      <p:sp>
        <p:nvSpPr>
          <p:cNvPr id="10496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不断寻求改进机会：通过持续改进，提高企业的运营效率和市场竞争力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鼓励员工创新：激发员工的创造力和创新精神，推动企业不断向前发展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建立创新文化：营造鼓励创新和尝试的文化氛围，让员工敢于尝试新思路和新方法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持续学习和培训：通过不断学习和培训，提高员工的技能和素质，为企业发展提供源源不断的动力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企业管理策略的案例分析</a:t>
            </a:r>
            <a:endParaRPr altLang="en-US" lang="zh-CN"/>
          </a:p>
        </p:txBody>
      </p:sp>
      <p:sp>
        <p:nvSpPr>
          <p:cNvPr id="104967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7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阿里巴巴企业管理策略：注重员工培训、激励机制和企业文化创新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华为企业管理策略：强调团队合作、激励机制和企业文化建设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腾讯企业管理策略：强调产品创新、用户体验和数据驱动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京东企业管理策略：注重供应链管理、物流配送和售后服务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77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7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案例背景：介绍案例企业的基本情况、行业背景等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失败原因：分析导致企业失败的主要原因，如战略失误、管理不善、市场变化等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教训总结：从失败案例中总结教训，提出避免类似失败的策略和建议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案例启示：阐述失败案例对企业管理的启示，如重视市场调研、加强内部管理等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案例启示和建议</a:t>
            </a:r>
            <a:endParaRPr altLang="en-US" lang="zh-CN"/>
          </a:p>
        </p:txBody>
      </p:sp>
      <p:sp>
        <p:nvSpPr>
          <p:cNvPr id="10498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案例背景：介绍案例企业的基本情况、行业背景和发展历程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案例分析：分析案例企业在企业管理方面的成功经验和存在的问题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启示：从案例中提炼出对企业管理的启示，包括管理理念、组织结构、人才培养、激励机制等方面的启示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建议：根据案例分析和启示，提出针对性的企业管理策略建议，包括如何优化组织结构、提升员工素质、完善激励机制等方面的建议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未来企业管理策略的发展趋势</a:t>
            </a:r>
            <a:endParaRPr altLang="en-US" lang="zh-CN"/>
          </a:p>
        </p:txBody>
      </p:sp>
      <p:sp>
        <p:nvSpPr>
          <p:cNvPr id="104988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</a:t>
            </a:r>
            <a:endParaRPr altLang="en-US" lang="zh-CN"/>
          </a:p>
        </p:txBody>
      </p:sp>
      <p:sp>
        <p:nvSpPr>
          <p:cNvPr id="10499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数字化转型的定义和意义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数字化转型的背景和现状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数字化转型的关键技术和应用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数字化转型的挑战和应对策略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智能化升级</a:t>
            </a:r>
            <a:endParaRPr altLang="en-US" lang="zh-CN"/>
          </a:p>
        </p:txBody>
      </p:sp>
      <p:sp>
        <p:nvSpPr>
          <p:cNvPr id="10499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未来企业管理策略的发展趋势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智能化升级的实践案例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人工智能在企业管理中的应用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智能化升级的优势和挑战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绿色化发展</a:t>
            </a:r>
            <a:endParaRPr altLang="en-US" lang="zh-CN"/>
          </a:p>
        </p:txBody>
      </p:sp>
      <p:sp>
        <p:nvSpPr>
          <p:cNvPr id="10500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环保意识提升：企业需要关注环保问题，采取绿色生产方式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可持续发展：企业需要注重可持续发展，实现经济效益和环境效益的平衡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绿色供应链管理：企业需要建立绿色供应链，确保供应商符合环保要求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绿色产品创新：企业需要研发绿色产品，满足消费者对环保产品的需求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国际化拓展</a:t>
            </a:r>
            <a:endParaRPr altLang="en-US" lang="zh-CN"/>
          </a:p>
        </p:txBody>
      </p:sp>
      <p:sp>
        <p:nvSpPr>
          <p:cNvPr id="10501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全球化趋势：企业需要关注全球市场，拓展海外业务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跨文化管理：建立跨文化管理团队，提高跨文化沟通能力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国际化战略：制定国际化战略，明确国际化目标和发展方向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国际化合作：加强与国际企业的合作，共同推动行业发展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5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5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9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0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2023-12-20T02:58:03Z</dcterms:created>
  <dcterms:modified xsi:type="dcterms:W3CDTF">2023-12-20T02:58:03Z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b613986adda040058ea47683d8cbf4a0_21</vt:lpwstr>
  </property>
</Properties>
</file>