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7.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6"/>
  </p:notesMasterIdLst>
  <p:sldIdLst>
    <p:sldId id="261" r:id="rId2"/>
    <p:sldId id="258" r:id="rId3"/>
    <p:sldId id="400" r:id="rId4"/>
    <p:sldId id="401" r:id="rId5"/>
    <p:sldId id="602" r:id="rId6"/>
    <p:sldId id="603" r:id="rId7"/>
    <p:sldId id="604" r:id="rId8"/>
    <p:sldId id="605" r:id="rId9"/>
    <p:sldId id="606" r:id="rId10"/>
    <p:sldId id="607" r:id="rId11"/>
    <p:sldId id="601" r:id="rId12"/>
    <p:sldId id="402" r:id="rId13"/>
    <p:sldId id="534" r:id="rId14"/>
    <p:sldId id="535" r:id="rId15"/>
    <p:sldId id="536" r:id="rId16"/>
    <p:sldId id="537" r:id="rId17"/>
    <p:sldId id="538" r:id="rId18"/>
    <p:sldId id="539" r:id="rId19"/>
    <p:sldId id="540" r:id="rId20"/>
    <p:sldId id="541" r:id="rId21"/>
    <p:sldId id="542" r:id="rId22"/>
    <p:sldId id="543" r:id="rId23"/>
    <p:sldId id="544" r:id="rId24"/>
    <p:sldId id="545" r:id="rId25"/>
    <p:sldId id="546" r:id="rId26"/>
    <p:sldId id="547" r:id="rId27"/>
    <p:sldId id="548" r:id="rId28"/>
    <p:sldId id="549" r:id="rId29"/>
    <p:sldId id="550" r:id="rId30"/>
    <p:sldId id="551" r:id="rId31"/>
    <p:sldId id="552" r:id="rId32"/>
    <p:sldId id="608" r:id="rId33"/>
    <p:sldId id="472" r:id="rId34"/>
    <p:sldId id="473" r:id="rId35"/>
    <p:sldId id="474" r:id="rId36"/>
    <p:sldId id="476" r:id="rId37"/>
    <p:sldId id="553" r:id="rId38"/>
    <p:sldId id="554" r:id="rId39"/>
    <p:sldId id="555" r:id="rId40"/>
    <p:sldId id="556" r:id="rId41"/>
    <p:sldId id="557" r:id="rId42"/>
    <p:sldId id="558" r:id="rId43"/>
    <p:sldId id="559" r:id="rId44"/>
    <p:sldId id="560" r:id="rId45"/>
    <p:sldId id="561" r:id="rId46"/>
    <p:sldId id="562" r:id="rId47"/>
    <p:sldId id="563" r:id="rId48"/>
    <p:sldId id="564" r:id="rId49"/>
    <p:sldId id="565" r:id="rId50"/>
    <p:sldId id="566" r:id="rId51"/>
    <p:sldId id="567" r:id="rId52"/>
    <p:sldId id="568" r:id="rId53"/>
    <p:sldId id="569" r:id="rId54"/>
    <p:sldId id="570" r:id="rId55"/>
    <p:sldId id="571" r:id="rId56"/>
    <p:sldId id="572" r:id="rId57"/>
    <p:sldId id="573" r:id="rId58"/>
    <p:sldId id="574" r:id="rId59"/>
    <p:sldId id="578" r:id="rId60"/>
    <p:sldId id="579" r:id="rId61"/>
    <p:sldId id="580" r:id="rId62"/>
    <p:sldId id="581" r:id="rId63"/>
    <p:sldId id="582" r:id="rId64"/>
    <p:sldId id="583" r:id="rId65"/>
    <p:sldId id="584" r:id="rId66"/>
    <p:sldId id="585" r:id="rId67"/>
    <p:sldId id="586" r:id="rId68"/>
    <p:sldId id="609" r:id="rId69"/>
    <p:sldId id="501" r:id="rId70"/>
    <p:sldId id="587" r:id="rId71"/>
    <p:sldId id="588" r:id="rId72"/>
    <p:sldId id="589" r:id="rId73"/>
    <p:sldId id="590" r:id="rId74"/>
    <p:sldId id="591" r:id="rId75"/>
    <p:sldId id="592" r:id="rId76"/>
    <p:sldId id="593" r:id="rId77"/>
    <p:sldId id="594" r:id="rId78"/>
    <p:sldId id="595" r:id="rId79"/>
    <p:sldId id="596" r:id="rId80"/>
    <p:sldId id="597" r:id="rId81"/>
    <p:sldId id="598" r:id="rId82"/>
    <p:sldId id="599" r:id="rId83"/>
    <p:sldId id="600" r:id="rId84"/>
    <p:sldId id="391" r:id="rId85"/>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99FF33"/>
    <a:srgbClr val="6666FF"/>
    <a:srgbClr val="993366"/>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78" autoAdjust="0"/>
    <p:restoredTop sz="94660"/>
  </p:normalViewPr>
  <p:slideViewPr>
    <p:cSldViewPr>
      <p:cViewPr varScale="1">
        <p:scale>
          <a:sx n="68" d="100"/>
          <a:sy n="68" d="100"/>
        </p:scale>
        <p:origin x="1248"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C28AEC-5BB8-47B2-9BA5-699834329CCC}" type="datetimeFigureOut">
              <a:rPr lang="zh-CN" altLang="en-US" smtClean="0"/>
              <a:t>2021/7/17</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50113E-AAFE-4B1A-9DC5-346092AD8BAE}"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42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43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44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45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46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47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48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49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50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51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52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53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54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55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56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57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58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59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60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61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62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63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64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65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66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50113E-AAFE-4B1A-9DC5-346092AD8BAE}" type="slidenum">
              <a:rPr lang="zh-CN" altLang="en-US" smtClean="0"/>
              <a:t>67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DFBF8907-4E20-4953-BA71-263F51421F6D}" type="datetimeFigureOut">
              <a:rPr lang="zh-CN" altLang="en-US"/>
              <a:t>2021/7/17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B790A4A5-EF29-49AC-948C-DDD6398346E7}" type="slidenum">
              <a:rPr lang="zh-CN" altLang="en-US"/>
              <a:t>‹#›</a:t>
            </a:fld>
            <a:endParaRPr lang="zh-CN" altLang="en-US"/>
          </a:p>
        </p:txBody>
      </p:sp>
      <p:pic>
        <p:nvPicPr>
          <p:cNvPr id="8"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40951" y="0"/>
            <a:ext cx="1103049" cy="108000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659CAC1F-3DB0-4113-81F0-7CC5B38BB9A8}" type="datetimeFigureOut">
              <a:rPr lang="zh-CN" altLang="en-US"/>
              <a:t>2021/7/17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9FE4EE93-6A63-4A55-891D-669B92563C65}" type="slidenum">
              <a:rPr lang="zh-CN" altLang="en-US"/>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7B4882E8-A362-4692-8D9D-D99BB7E6122A}" type="datetimeFigureOut">
              <a:rPr lang="zh-CN" altLang="en-US"/>
              <a:t>2021/7/17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17139FE2-E6C2-4126-BC39-4E140447F189}" type="slidenum">
              <a:rPr lang="zh-CN" altLang="en-US"/>
              <a:t>‹#›</a:t>
            </a:fld>
            <a:endParaRPr lang="zh-CN" altLang="en-US"/>
          </a:p>
        </p:txBody>
      </p:sp>
      <p:pic>
        <p:nvPicPr>
          <p:cNvPr id="9"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40951" y="0"/>
            <a:ext cx="1103049" cy="1080000"/>
          </a:xfrm>
          <a:prstGeom prst="rect">
            <a:avLst/>
          </a:prstGeom>
          <a:noFill/>
          <a:ln w="9525">
            <a:noFill/>
            <a:miter lim="800000"/>
            <a:headEnd/>
            <a:tailEnd/>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30CF0499-8868-4036-A367-6F57CB05ADB8}" type="datetimeFigureOut">
              <a:rPr lang="zh-CN" altLang="en-US"/>
              <a:t>2021/7/17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0354A6ED-8126-45D1-A542-1724D818B9E2}" type="slidenum">
              <a:rPr lang="zh-CN" altLang="en-US"/>
              <a:t>‹#›</a:t>
            </a:fld>
            <a:endParaRPr lang="zh-CN" altLang="en-US"/>
          </a:p>
        </p:txBody>
      </p:sp>
      <p:pic>
        <p:nvPicPr>
          <p:cNvPr id="9"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40951" y="0"/>
            <a:ext cx="1103049" cy="1080000"/>
          </a:xfrm>
          <a:prstGeom prst="rect">
            <a:avLst/>
          </a:prstGeom>
          <a:noFill/>
          <a:ln w="9525">
            <a:noFill/>
            <a:miter lim="800000"/>
            <a:headEnd/>
            <a:tailEnd/>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8CB72E6A-9A68-4674-8C3B-C2BB1B692D21}" type="datetimeFigureOut">
              <a:rPr lang="zh-CN" altLang="en-US"/>
              <a:t>2021/7/17</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834B2EE4-66C7-484A-BE64-9A6588A38D1F}" type="slidenum">
              <a:rPr lang="zh-CN" altLang="en-US"/>
              <a:t>‹#›</a:t>
            </a:fld>
            <a:endParaRPr lang="zh-CN" altLang="en-US"/>
          </a:p>
        </p:txBody>
      </p:sp>
      <p:pic>
        <p:nvPicPr>
          <p:cNvPr id="11"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40951" y="0"/>
            <a:ext cx="1103049" cy="1080000"/>
          </a:xfrm>
          <a:prstGeom prst="rect">
            <a:avLst/>
          </a:prstGeom>
          <a:noFill/>
          <a:ln w="9525">
            <a:noFill/>
            <a:miter lim="800000"/>
            <a:headEnd/>
            <a:tailEnd/>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10ED30D4-029B-42F2-B935-1F196AF49A46}" type="datetimeFigureOut">
              <a:rPr lang="zh-CN" altLang="en-US"/>
              <a:t>2021/7/17</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35590BF0-F828-4FB6-889A-5ED7B5CA7D0D}" type="slidenum">
              <a:rPr lang="zh-CN" altLang="en-US"/>
              <a:t>‹#›</a:t>
            </a:fld>
            <a:endParaRPr lang="zh-CN" altLang="en-US"/>
          </a:p>
        </p:txBody>
      </p:sp>
      <p:pic>
        <p:nvPicPr>
          <p:cNvPr id="7"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40951" y="0"/>
            <a:ext cx="1103049" cy="1080000"/>
          </a:xfrm>
          <a:prstGeom prst="rect">
            <a:avLst/>
          </a:prstGeom>
          <a:noFill/>
          <a:ln w="9525">
            <a:noFill/>
            <a:miter lim="800000"/>
            <a:headEnd/>
            <a:tailEnd/>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325F5920-690F-4535-A484-68A00394EF09}" type="datetimeFigureOut">
              <a:rPr lang="zh-CN" altLang="en-US"/>
              <a:t>2021/7/17</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5C0095E2-B93D-4BF7-BEC5-DD0CA6E63907}" type="slidenum">
              <a:rPr lang="zh-CN" altLang="en-US"/>
              <a:t>‹#›</a:t>
            </a:fld>
            <a:endParaRPr lang="zh-CN" altLang="en-US"/>
          </a:p>
        </p:txBody>
      </p:sp>
      <p:pic>
        <p:nvPicPr>
          <p:cNvPr id="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40951" y="0"/>
            <a:ext cx="1103049" cy="1080000"/>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144EE204-5A3D-4AB4-91D5-FB0B793A5ED3}" type="datetimeFigureOut">
              <a:rPr lang="zh-CN" altLang="en-US"/>
              <a:t>2021/7/17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A861436F-A30C-423C-865E-B709A0811E61}" type="slidenum">
              <a:rPr lang="zh-CN" altLang="en-US"/>
              <a:t>‹#›</a:t>
            </a:fld>
            <a:endParaRPr lang="zh-CN" altLang="en-US"/>
          </a:p>
        </p:txBody>
      </p:sp>
      <p:pic>
        <p:nvPicPr>
          <p:cNvPr id="9"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40951" y="0"/>
            <a:ext cx="1103049" cy="1080000"/>
          </a:xfrm>
          <a:prstGeom prst="rect">
            <a:avLst/>
          </a:prstGeom>
          <a:noFill/>
          <a:ln w="9525">
            <a:noFill/>
            <a:miter lim="800000"/>
            <a:headEnd/>
            <a:tailEnd/>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C912EC2-73B2-4B47-AD68-1B8D520818A4}" type="datetimeFigureOut">
              <a:rPr lang="zh-CN" altLang="en-US"/>
              <a:t>2021/7/17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A7061AD3-7E22-48D2-8743-AF46A4044915}" type="slidenum">
              <a:rPr lang="zh-CN" altLang="en-US"/>
              <a:t>‹#›</a:t>
            </a:fld>
            <a:endParaRPr lang="zh-CN" altLang="en-US"/>
          </a:p>
        </p:txBody>
      </p:sp>
      <p:pic>
        <p:nvPicPr>
          <p:cNvPr id="9"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40951" y="0"/>
            <a:ext cx="1103049" cy="1080000"/>
          </a:xfrm>
          <a:prstGeom prst="rect">
            <a:avLst/>
          </a:prstGeom>
          <a:noFill/>
          <a:ln w="9525">
            <a:noFill/>
            <a:miter lim="800000"/>
            <a:headEnd/>
            <a:tailEnd/>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943ABBEB-CE44-4AF0-9A7F-8AFDA0B4CDF0}" type="datetimeFigureOut">
              <a:rPr lang="zh-CN" altLang="en-US"/>
              <a:t>2021/7/17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DD9290A2-00A4-48BE-A126-84F866B46EB1}" type="slidenum">
              <a:rPr lang="zh-CN" altLang="en-US"/>
              <a:t>‹#›</a:t>
            </a:fld>
            <a:endParaRPr lang="zh-CN" altLang="en-US"/>
          </a:p>
        </p:txBody>
      </p:sp>
      <p:pic>
        <p:nvPicPr>
          <p:cNvPr id="8"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40951" y="0"/>
            <a:ext cx="1103049" cy="1080000"/>
          </a:xfrm>
          <a:prstGeom prst="rect">
            <a:avLst/>
          </a:prstGeom>
          <a:noFill/>
          <a:ln w="9525">
            <a:noFill/>
            <a:miter lim="800000"/>
            <a:headEnd/>
            <a:tailEnd/>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AC3AE654-D16D-4331-A0A8-46D33169F42B}" type="datetimeFigureOut">
              <a:rPr lang="zh-CN" altLang="en-US"/>
              <a:t>2021/7/17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BCB9B3DC-9BA3-4F1F-B242-3A103688E380}" type="slidenum">
              <a:rPr lang="zh-CN" altLang="en-US"/>
              <a:t>‹#›</a:t>
            </a:fld>
            <a:endParaRPr lang="zh-CN" altLang="en-US"/>
          </a:p>
        </p:txBody>
      </p:sp>
      <p:pic>
        <p:nvPicPr>
          <p:cNvPr id="8"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40951" y="0"/>
            <a:ext cx="1103049" cy="1080000"/>
          </a:xfrm>
          <a:prstGeom prst="rect">
            <a:avLst/>
          </a:prstGeom>
          <a:noFill/>
          <a:ln w="9525">
            <a:noFill/>
            <a:miter lim="800000"/>
            <a:headEnd/>
            <a:tailEnd/>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4BC2C944-EED7-44F4-BBD5-89CE07FA8080}" type="datetimeFigureOut">
              <a:rPr lang="zh-CN" altLang="en-US"/>
              <a:t>2021/7/17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lvl1pPr algn="r">
              <a:defRPr sz="1200">
                <a:solidFill>
                  <a:srgbClr val="898989"/>
                </a:solidFill>
                <a:latin typeface="Calibri" panose="020F0502020204030204" pitchFamily="34" charset="0"/>
              </a:defRPr>
            </a:lvl1pPr>
          </a:lstStyle>
          <a:p>
            <a:fld id="{8A4ADA5E-576E-42BB-9B50-CCBAAB600467}" type="slidenum">
              <a:rPr lang="zh-CN" altLang="en-US"/>
              <a:t>‹#›</a:t>
            </a:fld>
            <a:endParaRPr lang="zh-CN" altLang="en-US"/>
          </a:p>
        </p:txBody>
      </p:sp>
      <p:pic>
        <p:nvPicPr>
          <p:cNvPr id="9" name="Picture 2"/>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8040951" y="0"/>
            <a:ext cx="1103049" cy="1080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47.jpeg"/><Relationship Id="rId11" Type="http://schemas.openxmlformats.org/officeDocument/2006/relationships/image" Target="../media/image52.jpeg"/><Relationship Id="rId5" Type="http://schemas.openxmlformats.org/officeDocument/2006/relationships/image" Target="../media/image46.jpeg"/><Relationship Id="rId10" Type="http://schemas.openxmlformats.org/officeDocument/2006/relationships/image" Target="../media/image51.jpeg"/><Relationship Id="rId4" Type="http://schemas.openxmlformats.org/officeDocument/2006/relationships/image" Target="../media/image45.jpeg"/><Relationship Id="rId9" Type="http://schemas.openxmlformats.org/officeDocument/2006/relationships/image" Target="../media/image50.jpeg"/></Relationships>
</file>

<file path=ppt/slides/_rels/slide3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2.jpeg"/><Relationship Id="rId4" Type="http://schemas.openxmlformats.org/officeDocument/2006/relationships/image" Target="../media/image71.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74.jpeg"/><Relationship Id="rId4" Type="http://schemas.openxmlformats.org/officeDocument/2006/relationships/image" Target="../media/image73.jpeg"/></Relationships>
</file>

<file path=ppt/slides/_rels/slide4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4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8.jpeg"/></Relationships>
</file>

<file path=ppt/slides/_rels/slide4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4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4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5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6.jpeg"/></Relationships>
</file>

<file path=ppt/slides/_rels/slide5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6.jpeg"/></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5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92.jpeg"/><Relationship Id="rId4" Type="http://schemas.openxmlformats.org/officeDocument/2006/relationships/image" Target="../media/image91.png"/></Relationships>
</file>

<file path=ppt/slides/_rels/slide5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4.jpeg"/></Relationships>
</file>

<file path=ppt/slides/_rels/slide5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97.jpeg"/><Relationship Id="rId4" Type="http://schemas.openxmlformats.org/officeDocument/2006/relationships/image" Target="../media/image96.jpeg"/></Relationships>
</file>

<file path=ppt/slides/_rels/slide5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00.jpeg"/><Relationship Id="rId4" Type="http://schemas.openxmlformats.org/officeDocument/2006/relationships/image" Target="../media/image99.jpeg"/></Relationships>
</file>

<file path=ppt/slides/_rels/slide5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2.jpe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04.png"/><Relationship Id="rId4" Type="http://schemas.openxmlformats.org/officeDocument/2006/relationships/image" Target="../media/image103.jpeg"/></Relationships>
</file>

<file path=ppt/slides/_rels/slide6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6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8.jpeg"/></Relationships>
</file>

<file path=ppt/slides/_rels/slide6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10.jpeg"/></Relationships>
</file>

<file path=ppt/slides/_rels/slide6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12.jpeg"/></Relationships>
</file>

<file path=ppt/slides/_rels/slide6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14.jpe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16.jpeg"/><Relationship Id="rId4" Type="http://schemas.openxmlformats.org/officeDocument/2006/relationships/image" Target="../media/image115.jpeg"/></Relationships>
</file>

<file path=ppt/slides/_rels/slide6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19.jpeg"/><Relationship Id="rId4" Type="http://schemas.openxmlformats.org/officeDocument/2006/relationships/image" Target="../media/image118.jpeg"/></Relationships>
</file>

<file path=ppt/slides/_rels/slide6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2.xml"/><Relationship Id="rId4" Type="http://schemas.openxmlformats.org/officeDocument/2006/relationships/image" Target="../media/image131.jpeg"/></Relationships>
</file>

<file path=ppt/slides/_rels/slide74.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2.xml"/><Relationship Id="rId4" Type="http://schemas.openxmlformats.org/officeDocument/2006/relationships/image" Target="../media/image138.jpeg"/></Relationships>
</file>

<file path=ppt/slides/_rels/slide77.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2.xml"/><Relationship Id="rId5" Type="http://schemas.openxmlformats.org/officeDocument/2006/relationships/image" Target="../media/image142.jpeg"/><Relationship Id="rId4" Type="http://schemas.openxmlformats.org/officeDocument/2006/relationships/image" Target="../media/image141.jpeg"/></Relationships>
</file>

<file path=ppt/slides/_rels/slide78.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47.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t="11697" b="1302"/>
          <a:stretch>
            <a:fillRect/>
          </a:stretch>
        </p:blipFill>
        <p:spPr bwMode="auto">
          <a:xfrm>
            <a:off x="0" y="-27384"/>
            <a:ext cx="9139238" cy="596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2916238" y="6092825"/>
            <a:ext cx="3455987" cy="576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05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5472113"/>
            <a:ext cx="9139238"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
          <p:cNvSpPr>
            <a:spLocks noChangeArrowheads="1"/>
          </p:cNvSpPr>
          <p:nvPr/>
        </p:nvSpPr>
        <p:spPr bwMode="auto">
          <a:xfrm>
            <a:off x="0" y="2564904"/>
            <a:ext cx="9144000" cy="2520280"/>
          </a:xfrm>
          <a:prstGeom prst="rect">
            <a:avLst/>
          </a:prstGeom>
          <a:noFill/>
          <a:ln w="9525">
            <a:noFill/>
            <a:miter lim="800000"/>
          </a:ln>
          <a:effectLst/>
        </p:spPr>
        <p:txBody>
          <a:bodyPr anchor="ctr"/>
          <a:lstStyle/>
          <a:p>
            <a:pPr marR="0" algn="ctr" defTabSz="914400" fontAlgn="auto">
              <a:lnSpc>
                <a:spcPct val="150000"/>
              </a:lnSpc>
              <a:spcBef>
                <a:spcPts val="0"/>
              </a:spcBef>
              <a:spcAft>
                <a:spcPts val="0"/>
              </a:spcAft>
              <a:buClrTx/>
              <a:buSzTx/>
              <a:buFontTx/>
              <a:buNone/>
              <a:defRPr/>
            </a:pPr>
            <a:r>
              <a:rPr lang="zh-CN" altLang="zh-CN" sz="3600" b="1" dirty="0">
                <a:ln w="9525">
                  <a:solidFill>
                    <a:schemeClr val="bg1"/>
                  </a:solidFill>
                  <a:prstDash val="solid"/>
                </a:ln>
              </a:rPr>
              <a:t>建筑施工用附着式升降作业安全防护平台</a:t>
            </a:r>
            <a:endParaRPr lang="en-US" altLang="zh-CN" sz="3600" b="1" dirty="0">
              <a:ln w="9525">
                <a:solidFill>
                  <a:schemeClr val="bg1"/>
                </a:solidFill>
                <a:prstDash val="solid"/>
              </a:ln>
            </a:endParaRPr>
          </a:p>
          <a:p>
            <a:pPr marR="0" algn="ctr" defTabSz="914400" fontAlgn="auto">
              <a:lnSpc>
                <a:spcPct val="150000"/>
              </a:lnSpc>
              <a:spcBef>
                <a:spcPts val="0"/>
              </a:spcBef>
              <a:spcAft>
                <a:spcPts val="0"/>
              </a:spcAft>
              <a:buClrTx/>
              <a:buSzTx/>
              <a:buFontTx/>
              <a:buNone/>
              <a:defRPr/>
            </a:pPr>
            <a:r>
              <a:rPr lang="zh-CN" altLang="en-US" sz="3600" b="1" dirty="0">
                <a:ln w="9525">
                  <a:solidFill>
                    <a:schemeClr val="bg1"/>
                  </a:solidFill>
                  <a:prstDash val="solid"/>
                </a:ln>
              </a:rPr>
              <a:t>（附着式升降脚手架）</a:t>
            </a:r>
            <a:endParaRPr lang="zh-CN" altLang="zh-CN" sz="3600" b="1" dirty="0">
              <a:ln w="9525">
                <a:solidFill>
                  <a:schemeClr val="bg1"/>
                </a:solidFill>
                <a:prstDash val="solid"/>
              </a:ln>
            </a:endParaRPr>
          </a:p>
          <a:p>
            <a:pPr marR="0" algn="ctr" defTabSz="914400" fontAlgn="auto">
              <a:lnSpc>
                <a:spcPct val="150000"/>
              </a:lnSpc>
              <a:spcBef>
                <a:spcPts val="0"/>
              </a:spcBef>
              <a:spcAft>
                <a:spcPts val="0"/>
              </a:spcAft>
              <a:buClrTx/>
              <a:buSzTx/>
              <a:buFontTx/>
              <a:buNone/>
              <a:defRPr/>
            </a:pPr>
            <a:r>
              <a:rPr lang="zh-CN" altLang="zh-CN" sz="3600" b="1" dirty="0">
                <a:ln w="9525">
                  <a:solidFill>
                    <a:schemeClr val="bg1"/>
                  </a:solidFill>
                  <a:prstDash val="solid"/>
                </a:ln>
              </a:rPr>
              <a:t>基础知识及安全生产管理要点</a:t>
            </a:r>
            <a:r>
              <a:rPr lang="zh-CN" altLang="en-US" sz="3600" b="1" dirty="0">
                <a:ln w="9525">
                  <a:solidFill>
                    <a:schemeClr val="bg1"/>
                  </a:solidFill>
                  <a:prstDash val="solid"/>
                </a:ln>
              </a:rPr>
              <a:t>分享</a:t>
            </a:r>
            <a:endParaRPr lang="zh-CN" altLang="zh-CN" sz="3600" b="1" dirty="0">
              <a:ln w="9525">
                <a:solidFill>
                  <a:schemeClr val="bg1"/>
                </a:solidFill>
                <a:prstDash val="solid"/>
              </a:ln>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2771800" y="2492896"/>
            <a:ext cx="4822190" cy="711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307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75" name="Rectangle 9"/>
          <p:cNvSpPr>
            <a:spLocks noGrp="1" noChangeArrowheads="1"/>
          </p:cNvSpPr>
          <p:nvPr>
            <p:ph type="title"/>
          </p:nvPr>
        </p:nvSpPr>
        <p:spPr>
          <a:xfrm>
            <a:off x="250825" y="188640"/>
            <a:ext cx="7273503" cy="647700"/>
          </a:xfrm>
          <a:noFill/>
        </p:spPr>
        <p:txBody>
          <a:bodyPr/>
          <a:lstStyle/>
          <a:p>
            <a:pPr algn="l" eaLnBrk="1" hangingPunct="1"/>
            <a:r>
              <a:rPr lang="zh-CN" altLang="zh-CN" sz="2400" b="1" dirty="0">
                <a:ln w="9525">
                  <a:solidFill>
                    <a:schemeClr val="bg1"/>
                  </a:solidFill>
                  <a:prstDash val="solid"/>
                </a:ln>
                <a:effectLst>
                  <a:outerShdw blurRad="12700" dist="38100" dir="2700000" algn="tl" rotWithShape="0">
                    <a:schemeClr val="bg1">
                      <a:lumMod val="50000"/>
                    </a:schemeClr>
                  </a:outerShdw>
                </a:effectLst>
              </a:rPr>
              <a:t>建筑施工用附着式升降作业安全防护平台</a:t>
            </a:r>
            <a:endParaRPr lang="zh-CN" altLang="en-US" sz="24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3077" name="Rectangle 11"/>
          <p:cNvSpPr>
            <a:spLocks noGrp="1" noChangeArrowheads="1"/>
          </p:cNvSpPr>
          <p:nvPr>
            <p:ph type="body" idx="1"/>
          </p:nvPr>
        </p:nvSpPr>
        <p:spPr>
          <a:xfrm>
            <a:off x="358453" y="1268760"/>
            <a:ext cx="8362950" cy="5256584"/>
          </a:xfrm>
          <a:noFill/>
          <a:ln>
            <a:noFill/>
            <a:prstDash val="sysDash"/>
            <a:miter lim="800000"/>
          </a:ln>
        </p:spPr>
        <p:txBody>
          <a:bodyPr/>
          <a:lstStyle/>
          <a:p>
            <a:pPr eaLnBrk="1" hangingPunct="1">
              <a:buFontTx/>
              <a:buNone/>
            </a:pPr>
            <a:r>
              <a:rPr lang="zh-CN" altLang="en-US" sz="2600" b="1" dirty="0">
                <a:latin typeface="黑体" panose="02010609060101010101" pitchFamily="49" charset="-122"/>
                <a:ea typeface="黑体" panose="02010609060101010101" pitchFamily="49" charset="-122"/>
              </a:rPr>
              <a:t>    </a:t>
            </a:r>
          </a:p>
        </p:txBody>
      </p:sp>
      <p:sp>
        <p:nvSpPr>
          <p:cNvPr id="3078" name="Rectangle 12"/>
          <p:cNvSpPr>
            <a:spLocks noChangeArrowheads="1"/>
          </p:cNvSpPr>
          <p:nvPr/>
        </p:nvSpPr>
        <p:spPr bwMode="auto">
          <a:xfrm>
            <a:off x="323528" y="1412776"/>
            <a:ext cx="8424863" cy="4897437"/>
          </a:xfrm>
          <a:prstGeom prst="rect">
            <a:avLst/>
          </a:prstGeom>
          <a:noFill/>
          <a:ln w="9525">
            <a:noFill/>
            <a:prstDash val="dashDot"/>
            <a:miter lim="800000"/>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黑体" panose="02010609060101010101" pitchFamily="49" charset="-122"/>
              <a:ea typeface="黑体" panose="02010609060101010101" pitchFamily="49" charset="-122"/>
            </a:endParaRPr>
          </a:p>
        </p:txBody>
      </p:sp>
      <p:sp>
        <p:nvSpPr>
          <p:cNvPr id="7" name="圆角矩形 6"/>
          <p:cNvSpPr/>
          <p:nvPr/>
        </p:nvSpPr>
        <p:spPr>
          <a:xfrm>
            <a:off x="2771800" y="1412776"/>
            <a:ext cx="4822190" cy="7112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p>
        </p:txBody>
      </p:sp>
      <p:sp>
        <p:nvSpPr>
          <p:cNvPr id="9" name="圆角矩形 8"/>
          <p:cNvSpPr/>
          <p:nvPr/>
        </p:nvSpPr>
        <p:spPr>
          <a:xfrm>
            <a:off x="2772435" y="3501008"/>
            <a:ext cx="4822190" cy="711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10" name="文本框 15"/>
          <p:cNvSpPr txBox="1"/>
          <p:nvPr/>
        </p:nvSpPr>
        <p:spPr>
          <a:xfrm>
            <a:off x="3051200" y="1537871"/>
            <a:ext cx="4247515" cy="460375"/>
          </a:xfrm>
          <a:prstGeom prst="rect">
            <a:avLst/>
          </a:prstGeom>
          <a:gradFill>
            <a:gsLst>
              <a:gs pos="0">
                <a:srgbClr val="FFFF00"/>
              </a:gs>
              <a:gs pos="100000">
                <a:srgbClr val="832B2B"/>
              </a:gs>
            </a:gsLst>
            <a:lin ang="5400000" scaled="0"/>
          </a:gradFill>
        </p:spPr>
        <p:txBody>
          <a:bodyPr wrap="square" rtlCol="0">
            <a:spAutoFit/>
          </a:bodyPr>
          <a:lstStyle/>
          <a:p>
            <a:r>
              <a:rPr lang="zh-CN" altLang="en-US" sz="2400" b="1" dirty="0">
                <a:solidFill>
                  <a:schemeClr val="bg1"/>
                </a:solidFill>
                <a:latin typeface="方正综艺简体" panose="03000509000000000000" pitchFamily="65" charset="-122"/>
                <a:ea typeface="方正综艺简体" panose="03000509000000000000" pitchFamily="65" charset="-122"/>
              </a:rPr>
              <a:t>防护平台施工发展趋势</a:t>
            </a:r>
          </a:p>
        </p:txBody>
      </p:sp>
      <p:sp>
        <p:nvSpPr>
          <p:cNvPr id="11" name="文本框 18"/>
          <p:cNvSpPr txBox="1"/>
          <p:nvPr/>
        </p:nvSpPr>
        <p:spPr>
          <a:xfrm>
            <a:off x="3085490" y="2617991"/>
            <a:ext cx="4213225" cy="461665"/>
          </a:xfrm>
          <a:prstGeom prst="rect">
            <a:avLst/>
          </a:prstGeom>
          <a:noFill/>
        </p:spPr>
        <p:txBody>
          <a:bodyPr wrap="square" rtlCol="0">
            <a:spAutoFit/>
          </a:bodyPr>
          <a:lstStyle/>
          <a:p>
            <a:r>
              <a:rPr lang="zh-CN" altLang="en-US" sz="2400" b="1" dirty="0">
                <a:solidFill>
                  <a:schemeClr val="bg1"/>
                </a:solidFill>
                <a:latin typeface="方正综艺简体" panose="03000509000000000000" pitchFamily="65" charset="-122"/>
                <a:ea typeface="方正综艺简体" panose="03000509000000000000" pitchFamily="65" charset="-122"/>
              </a:rPr>
              <a:t>防护平台行业技术规范</a:t>
            </a:r>
          </a:p>
        </p:txBody>
      </p:sp>
      <p:sp>
        <p:nvSpPr>
          <p:cNvPr id="12" name="文本框 19"/>
          <p:cNvSpPr txBox="1"/>
          <p:nvPr/>
        </p:nvSpPr>
        <p:spPr>
          <a:xfrm>
            <a:off x="3086125" y="3626103"/>
            <a:ext cx="4213225" cy="460375"/>
          </a:xfrm>
          <a:prstGeom prst="rect">
            <a:avLst/>
          </a:prstGeom>
          <a:noFill/>
        </p:spPr>
        <p:txBody>
          <a:bodyPr wrap="square" rtlCol="0">
            <a:spAutoFit/>
          </a:bodyPr>
          <a:lstStyle/>
          <a:p>
            <a:r>
              <a:rPr lang="en-US" altLang="zh-CN" sz="2400" b="1" dirty="0">
                <a:solidFill>
                  <a:schemeClr val="bg1"/>
                </a:solidFill>
                <a:latin typeface="方正综艺简体" panose="03000509000000000000" pitchFamily="65" charset="-122"/>
                <a:ea typeface="方正综艺简体" panose="03000509000000000000" pitchFamily="65" charset="-122"/>
              </a:rPr>
              <a:t>DM300</a:t>
            </a:r>
            <a:r>
              <a:rPr lang="zh-CN" altLang="en-US" sz="2400" b="1" dirty="0">
                <a:solidFill>
                  <a:schemeClr val="bg1"/>
                </a:solidFill>
                <a:latin typeface="方正综艺简体" panose="03000509000000000000" pitchFamily="65" charset="-122"/>
                <a:ea typeface="方正综艺简体" panose="03000509000000000000" pitchFamily="65" charset="-122"/>
              </a:rPr>
              <a:t>型防护平台施工工艺</a:t>
            </a:r>
          </a:p>
        </p:txBody>
      </p:sp>
      <p:sp>
        <p:nvSpPr>
          <p:cNvPr id="13" name="文本框 30"/>
          <p:cNvSpPr txBox="1"/>
          <p:nvPr/>
        </p:nvSpPr>
        <p:spPr>
          <a:xfrm>
            <a:off x="1310080" y="1214338"/>
            <a:ext cx="615553" cy="5238998"/>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vert="eaVert" wrap="square" rtlCol="0">
            <a:spAutoFit/>
            <a:scene3d>
              <a:camera prst="orthographicFront"/>
              <a:lightRig rig="threePt" dir="t"/>
            </a:scene3d>
          </a:bodyPr>
          <a:lstStyle/>
          <a:p>
            <a:pPr algn="ctr"/>
            <a:r>
              <a:rPr lang="zh-CN" altLang="en-US" sz="2800" dirty="0">
                <a:uFillTx/>
                <a:latin typeface="黑体" panose="02010609060101010101" pitchFamily="49" charset="-122"/>
                <a:ea typeface="黑体" panose="02010609060101010101" pitchFamily="49" charset="-122"/>
                <a:sym typeface="+mn-ea"/>
              </a:rPr>
              <a:t>附着式升降作业安全防护平台</a:t>
            </a:r>
            <a:endParaRPr lang="zh-CN" altLang="en-US" sz="2800" b="1" spc="1500" dirty="0">
              <a:ln w="12700">
                <a:solidFill>
                  <a:schemeClr val="tx2">
                    <a:lumMod val="75000"/>
                  </a:schemeClr>
                </a:solidFill>
                <a:prstDash val="solid"/>
              </a:ln>
              <a:solidFill>
                <a:schemeClr val="tx1"/>
              </a:solidFill>
              <a:effectLst>
                <a:outerShdw dist="38100" dir="2640000" algn="bl" rotWithShape="0">
                  <a:schemeClr val="tx2">
                    <a:lumMod val="75000"/>
                  </a:schemeClr>
                </a:outerShdw>
              </a:effectLst>
              <a:uFillTx/>
              <a:latin typeface="黑体" panose="02010609060101010101" pitchFamily="49" charset="-122"/>
              <a:ea typeface="黑体" panose="02010609060101010101" pitchFamily="49" charset="-122"/>
            </a:endParaRPr>
          </a:p>
        </p:txBody>
      </p:sp>
      <p:sp>
        <p:nvSpPr>
          <p:cNvPr id="14" name="向下箭头"/>
          <p:cNvSpPr/>
          <p:nvPr/>
        </p:nvSpPr>
        <p:spPr bwMode="auto">
          <a:xfrm>
            <a:off x="8246135" y="1545491"/>
            <a:ext cx="469265" cy="452755"/>
          </a:xfrm>
          <a:custGeom>
            <a:avLst/>
            <a:gdLst>
              <a:gd name="T0" fmla="*/ 900037 w 3865"/>
              <a:gd name="T1" fmla="*/ 0 h 3866"/>
              <a:gd name="T2" fmla="*/ 0 w 3865"/>
              <a:gd name="T3" fmla="*/ 900199 h 3866"/>
              <a:gd name="T4" fmla="*/ 900037 w 3865"/>
              <a:gd name="T5" fmla="*/ 1800397 h 3866"/>
              <a:gd name="T6" fmla="*/ 1799608 w 3865"/>
              <a:gd name="T7" fmla="*/ 900199 h 3866"/>
              <a:gd name="T8" fmla="*/ 900037 w 3865"/>
              <a:gd name="T9" fmla="*/ 0 h 3866"/>
              <a:gd name="T10" fmla="*/ 1372638 w 3865"/>
              <a:gd name="T11" fmla="*/ 1440876 h 3866"/>
              <a:gd name="T12" fmla="*/ 1325145 w 3865"/>
              <a:gd name="T13" fmla="*/ 1488378 h 3866"/>
              <a:gd name="T14" fmla="*/ 494019 w 3865"/>
              <a:gd name="T15" fmla="*/ 1488378 h 3866"/>
              <a:gd name="T16" fmla="*/ 446526 w 3865"/>
              <a:gd name="T17" fmla="*/ 1440876 h 3866"/>
              <a:gd name="T18" fmla="*/ 446526 w 3865"/>
              <a:gd name="T19" fmla="*/ 1350531 h 3866"/>
              <a:gd name="T20" fmla="*/ 494019 w 3865"/>
              <a:gd name="T21" fmla="*/ 1303029 h 3866"/>
              <a:gd name="T22" fmla="*/ 1325145 w 3865"/>
              <a:gd name="T23" fmla="*/ 1303029 h 3866"/>
              <a:gd name="T24" fmla="*/ 1372638 w 3865"/>
              <a:gd name="T25" fmla="*/ 1350531 h 3866"/>
              <a:gd name="T26" fmla="*/ 1372638 w 3865"/>
              <a:gd name="T27" fmla="*/ 1440876 h 3866"/>
              <a:gd name="T28" fmla="*/ 909815 w 3865"/>
              <a:gd name="T29" fmla="*/ 1217806 h 3866"/>
              <a:gd name="T30" fmla="*/ 437214 w 3865"/>
              <a:gd name="T31" fmla="*/ 691099 h 3866"/>
              <a:gd name="T32" fmla="*/ 680266 w 3865"/>
              <a:gd name="T33" fmla="*/ 691099 h 3866"/>
              <a:gd name="T34" fmla="*/ 680266 w 3865"/>
              <a:gd name="T35" fmla="*/ 254272 h 3866"/>
              <a:gd name="T36" fmla="*/ 1115152 w 3865"/>
              <a:gd name="T37" fmla="*/ 254272 h 3866"/>
              <a:gd name="T38" fmla="*/ 1115152 w 3865"/>
              <a:gd name="T39" fmla="*/ 691099 h 3866"/>
              <a:gd name="T40" fmla="*/ 1382881 w 3865"/>
              <a:gd name="T41" fmla="*/ 691099 h 3866"/>
              <a:gd name="T42" fmla="*/ 909815 w 3865"/>
              <a:gd name="T43" fmla="*/ 1217806 h 386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865" h="3866">
                <a:moveTo>
                  <a:pt x="1933" y="0"/>
                </a:moveTo>
                <a:cubicBezTo>
                  <a:pt x="865" y="0"/>
                  <a:pt x="0" y="866"/>
                  <a:pt x="0" y="1933"/>
                </a:cubicBezTo>
                <a:cubicBezTo>
                  <a:pt x="0" y="3000"/>
                  <a:pt x="865" y="3866"/>
                  <a:pt x="1933" y="3866"/>
                </a:cubicBezTo>
                <a:cubicBezTo>
                  <a:pt x="3000" y="3866"/>
                  <a:pt x="3865" y="3000"/>
                  <a:pt x="3865" y="1933"/>
                </a:cubicBezTo>
                <a:cubicBezTo>
                  <a:pt x="3865" y="866"/>
                  <a:pt x="3000" y="0"/>
                  <a:pt x="1933" y="0"/>
                </a:cubicBezTo>
                <a:close/>
                <a:moveTo>
                  <a:pt x="2948" y="3094"/>
                </a:moveTo>
                <a:cubicBezTo>
                  <a:pt x="2948" y="3150"/>
                  <a:pt x="2902" y="3196"/>
                  <a:pt x="2846" y="3196"/>
                </a:cubicBezTo>
                <a:cubicBezTo>
                  <a:pt x="1061" y="3196"/>
                  <a:pt x="1061" y="3196"/>
                  <a:pt x="1061" y="3196"/>
                </a:cubicBezTo>
                <a:cubicBezTo>
                  <a:pt x="1005" y="3196"/>
                  <a:pt x="959" y="3150"/>
                  <a:pt x="959" y="3094"/>
                </a:cubicBezTo>
                <a:cubicBezTo>
                  <a:pt x="959" y="2900"/>
                  <a:pt x="959" y="2900"/>
                  <a:pt x="959" y="2900"/>
                </a:cubicBezTo>
                <a:cubicBezTo>
                  <a:pt x="959" y="2844"/>
                  <a:pt x="1005" y="2798"/>
                  <a:pt x="1061" y="2798"/>
                </a:cubicBezTo>
                <a:cubicBezTo>
                  <a:pt x="2846" y="2798"/>
                  <a:pt x="2846" y="2798"/>
                  <a:pt x="2846" y="2798"/>
                </a:cubicBezTo>
                <a:cubicBezTo>
                  <a:pt x="2902" y="2798"/>
                  <a:pt x="2948" y="2844"/>
                  <a:pt x="2948" y="2900"/>
                </a:cubicBezTo>
                <a:lnTo>
                  <a:pt x="2948" y="3094"/>
                </a:lnTo>
                <a:close/>
                <a:moveTo>
                  <a:pt x="1954" y="2615"/>
                </a:moveTo>
                <a:cubicBezTo>
                  <a:pt x="939" y="1484"/>
                  <a:pt x="939" y="1484"/>
                  <a:pt x="939" y="1484"/>
                </a:cubicBezTo>
                <a:cubicBezTo>
                  <a:pt x="1461" y="1484"/>
                  <a:pt x="1461" y="1484"/>
                  <a:pt x="1461" y="1484"/>
                </a:cubicBezTo>
                <a:cubicBezTo>
                  <a:pt x="1461" y="546"/>
                  <a:pt x="1461" y="546"/>
                  <a:pt x="1461" y="546"/>
                </a:cubicBezTo>
                <a:cubicBezTo>
                  <a:pt x="2395" y="546"/>
                  <a:pt x="2395" y="546"/>
                  <a:pt x="2395" y="546"/>
                </a:cubicBezTo>
                <a:cubicBezTo>
                  <a:pt x="2395" y="1484"/>
                  <a:pt x="2395" y="1484"/>
                  <a:pt x="2395" y="1484"/>
                </a:cubicBezTo>
                <a:cubicBezTo>
                  <a:pt x="2970" y="1484"/>
                  <a:pt x="2970" y="1484"/>
                  <a:pt x="2970" y="1484"/>
                </a:cubicBezTo>
                <a:lnTo>
                  <a:pt x="1954" y="2615"/>
                </a:lnTo>
                <a:close/>
              </a:path>
            </a:pathLst>
          </a:custGeom>
          <a:gradFill>
            <a:gsLst>
              <a:gs pos="0">
                <a:srgbClr val="FFFF00"/>
              </a:gs>
              <a:gs pos="100000">
                <a:srgbClr val="832B2B"/>
              </a:gs>
            </a:gsLst>
            <a:lin ang="5400000" scaled="0"/>
          </a:gradFill>
          <a:ln w="9525">
            <a:solidFill>
              <a:srgbClr val="FF0000"/>
            </a:solidFill>
            <a:round/>
          </a:ln>
        </p:spPr>
        <p:style>
          <a:lnRef idx="2">
            <a:schemeClr val="accent5">
              <a:shade val="50000"/>
            </a:schemeClr>
          </a:lnRef>
          <a:fillRef idx="1">
            <a:schemeClr val="accent5"/>
          </a:fillRef>
          <a:effectRef idx="0">
            <a:schemeClr val="accent5"/>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5" name="圆角矩形 14"/>
          <p:cNvSpPr/>
          <p:nvPr/>
        </p:nvSpPr>
        <p:spPr>
          <a:xfrm>
            <a:off x="2771800" y="4581128"/>
            <a:ext cx="4822190" cy="711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16" name="文本框 19"/>
          <p:cNvSpPr txBox="1"/>
          <p:nvPr/>
        </p:nvSpPr>
        <p:spPr>
          <a:xfrm>
            <a:off x="3085490" y="4706223"/>
            <a:ext cx="4213225" cy="460375"/>
          </a:xfrm>
          <a:prstGeom prst="rect">
            <a:avLst/>
          </a:prstGeom>
          <a:noFill/>
        </p:spPr>
        <p:txBody>
          <a:bodyPr wrap="square" rtlCol="0">
            <a:spAutoFit/>
          </a:bodyPr>
          <a:lstStyle/>
          <a:p>
            <a:r>
              <a:rPr lang="zh-CN" altLang="en-US" sz="2400" b="1" dirty="0">
                <a:solidFill>
                  <a:schemeClr val="bg1"/>
                </a:solidFill>
                <a:latin typeface="方正综艺简体" panose="03000509000000000000" pitchFamily="65" charset="-122"/>
                <a:ea typeface="方正综艺简体" panose="03000509000000000000" pitchFamily="65" charset="-122"/>
              </a:rPr>
              <a:t>危险源及事故案例分析</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79512" y="0"/>
            <a:ext cx="7655768"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防护平台施工发展趋势</a:t>
            </a:r>
          </a:p>
        </p:txBody>
      </p:sp>
      <p:sp>
        <p:nvSpPr>
          <p:cNvPr id="5125"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6" name="文本框 2"/>
          <p:cNvSpPr txBox="1"/>
          <p:nvPr/>
        </p:nvSpPr>
        <p:spPr>
          <a:xfrm>
            <a:off x="179512" y="1124744"/>
            <a:ext cx="8488045" cy="2214880"/>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304800">
              <a:lnSpc>
                <a:spcPct val="150000"/>
              </a:lnSpc>
              <a:buFont typeface="Wingdings" panose="05000000000000000000" charset="0"/>
              <a:buChar char=""/>
            </a:pPr>
            <a:r>
              <a:rPr lang="zh-CN" altLang="en-US" sz="2000" b="1" dirty="0">
                <a:solidFill>
                  <a:schemeClr val="tx1"/>
                </a:solidFill>
              </a:rPr>
              <a:t>防护平台定义</a:t>
            </a:r>
          </a:p>
          <a:p>
            <a:pPr indent="508000" algn="just">
              <a:lnSpc>
                <a:spcPct val="150000"/>
              </a:lnSpc>
            </a:pPr>
            <a:r>
              <a:rPr lang="zh-CN" altLang="en-US" sz="1800" dirty="0">
                <a:solidFill>
                  <a:schemeClr val="tx1"/>
                </a:solidFill>
                <a:uFillTx/>
                <a:latin typeface="黑体" panose="02010609060101010101" pitchFamily="49" charset="-122"/>
                <a:ea typeface="黑体" panose="02010609060101010101" pitchFamily="49" charset="-122"/>
                <a:sym typeface="+mn-ea"/>
              </a:rPr>
              <a:t>附着式升降作业安全防护平台</a:t>
            </a:r>
            <a:r>
              <a:rPr lang="zh-CN" altLang="en-US" sz="1800" dirty="0">
                <a:solidFill>
                  <a:schemeClr val="tx1"/>
                </a:solidFill>
                <a:uFillTx/>
                <a:latin typeface="黑体" panose="02010609060101010101" pitchFamily="49" charset="-122"/>
                <a:ea typeface="黑体" panose="02010609060101010101" pitchFamily="49" charset="-122"/>
              </a:rPr>
              <a:t>是</a:t>
            </a:r>
            <a:r>
              <a:rPr lang="zh-CN" altLang="en-US" dirty="0">
                <a:solidFill>
                  <a:schemeClr val="tx1"/>
                </a:solidFill>
                <a:uFillTx/>
                <a:latin typeface="黑体" panose="02010609060101010101" pitchFamily="49" charset="-122"/>
                <a:ea typeface="黑体" panose="02010609060101010101" pitchFamily="49" charset="-122"/>
              </a:rPr>
              <a:t>指搭设一定高度并</a:t>
            </a:r>
            <a:r>
              <a:rPr lang="zh-CN" altLang="en-US" sz="1800" dirty="0">
                <a:solidFill>
                  <a:schemeClr val="tx1"/>
                </a:solidFill>
                <a:uFillTx/>
                <a:latin typeface="黑体" panose="02010609060101010101" pitchFamily="49" charset="-122"/>
                <a:ea typeface="黑体" panose="02010609060101010101" pitchFamily="49" charset="-122"/>
              </a:rPr>
              <a:t>附着</a:t>
            </a:r>
            <a:r>
              <a:rPr lang="zh-CN" altLang="en-US" dirty="0">
                <a:solidFill>
                  <a:schemeClr val="tx1"/>
                </a:solidFill>
                <a:uFillTx/>
                <a:latin typeface="黑体" panose="02010609060101010101" pitchFamily="49" charset="-122"/>
                <a:ea typeface="黑体" panose="02010609060101010101" pitchFamily="49" charset="-122"/>
              </a:rPr>
              <a:t>于工程结构上，依靠自身的升降设备和装置，可随工程结构逐层爬升或下降，具有</a:t>
            </a:r>
            <a:r>
              <a:rPr lang="zh-CN" altLang="en-US" dirty="0">
                <a:solidFill>
                  <a:srgbClr val="FF0000"/>
                </a:solidFill>
                <a:uFillTx/>
                <a:latin typeface="黑体" panose="02010609060101010101" pitchFamily="49" charset="-122"/>
                <a:ea typeface="黑体" panose="02010609060101010101" pitchFamily="49" charset="-122"/>
              </a:rPr>
              <a:t>安全防护</a:t>
            </a:r>
            <a:r>
              <a:rPr lang="zh-CN" altLang="en-US" dirty="0">
                <a:solidFill>
                  <a:schemeClr val="tx1"/>
                </a:solidFill>
                <a:uFillTx/>
                <a:latin typeface="黑体" panose="02010609060101010101" pitchFamily="49" charset="-122"/>
                <a:ea typeface="黑体" panose="02010609060101010101" pitchFamily="49" charset="-122"/>
              </a:rPr>
              <a:t>、</a:t>
            </a:r>
            <a:r>
              <a:rPr lang="zh-CN" altLang="en-US" dirty="0">
                <a:solidFill>
                  <a:srgbClr val="FF0000"/>
                </a:solidFill>
                <a:uFillTx/>
                <a:latin typeface="黑体" panose="02010609060101010101" pitchFamily="49" charset="-122"/>
                <a:ea typeface="黑体" panose="02010609060101010101" pitchFamily="49" charset="-122"/>
              </a:rPr>
              <a:t>防倾</a:t>
            </a:r>
            <a:r>
              <a:rPr lang="zh-CN" altLang="en-US" dirty="0">
                <a:solidFill>
                  <a:schemeClr val="tx1"/>
                </a:solidFill>
                <a:uFillTx/>
                <a:latin typeface="黑体" panose="02010609060101010101" pitchFamily="49" charset="-122"/>
                <a:ea typeface="黑体" panose="02010609060101010101" pitchFamily="49" charset="-122"/>
              </a:rPr>
              <a:t>、</a:t>
            </a:r>
            <a:r>
              <a:rPr lang="zh-CN" altLang="en-US" dirty="0">
                <a:solidFill>
                  <a:srgbClr val="FF0000"/>
                </a:solidFill>
                <a:uFillTx/>
                <a:latin typeface="黑体" panose="02010609060101010101" pitchFamily="49" charset="-122"/>
                <a:ea typeface="黑体" panose="02010609060101010101" pitchFamily="49" charset="-122"/>
              </a:rPr>
              <a:t>防坠</a:t>
            </a:r>
            <a:r>
              <a:rPr lang="zh-CN" altLang="en-US" dirty="0">
                <a:solidFill>
                  <a:schemeClr val="tx1"/>
                </a:solidFill>
                <a:uFillTx/>
                <a:latin typeface="黑体" panose="02010609060101010101" pitchFamily="49" charset="-122"/>
                <a:ea typeface="黑体" panose="02010609060101010101" pitchFamily="49" charset="-122"/>
              </a:rPr>
              <a:t>和</a:t>
            </a:r>
            <a:r>
              <a:rPr lang="zh-CN" altLang="en-US" dirty="0">
                <a:solidFill>
                  <a:srgbClr val="FF0000"/>
                </a:solidFill>
                <a:uFillTx/>
                <a:latin typeface="黑体" panose="02010609060101010101" pitchFamily="49" charset="-122"/>
                <a:ea typeface="黑体" panose="02010609060101010101" pitchFamily="49" charset="-122"/>
              </a:rPr>
              <a:t>同步升降</a:t>
            </a:r>
            <a:r>
              <a:rPr lang="zh-CN" altLang="en-US" dirty="0">
                <a:solidFill>
                  <a:schemeClr val="tx1"/>
                </a:solidFill>
                <a:uFillTx/>
                <a:latin typeface="黑体" panose="02010609060101010101" pitchFamily="49" charset="-122"/>
                <a:ea typeface="黑体" panose="02010609060101010101" pitchFamily="49" charset="-122"/>
              </a:rPr>
              <a:t>功能的施工作业平台。由平台结构、升降机构、动力设备、防倾装置、防坠装置及升降同步控制系统组成。</a:t>
            </a:r>
            <a:endParaRPr lang="zh-CN" altLang="en-US" dirty="0"/>
          </a:p>
        </p:txBody>
      </p:sp>
      <p:pic>
        <p:nvPicPr>
          <p:cNvPr id="7" name="图片 6" descr="湖南日报传媒中心—文化产业大楼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5576" y="3573016"/>
            <a:ext cx="3534410" cy="2651125"/>
          </a:xfrm>
          <a:prstGeom prst="rect">
            <a:avLst/>
          </a:prstGeom>
          <a:ln>
            <a:solidFill>
              <a:schemeClr val="tx1"/>
            </a:solidFill>
          </a:ln>
          <a:effectLst>
            <a:glow rad="228600">
              <a:schemeClr val="tx2">
                <a:alpha val="40000"/>
              </a:schemeClr>
            </a:glow>
          </a:effectLst>
        </p:spPr>
      </p:pic>
      <p:pic>
        <p:nvPicPr>
          <p:cNvPr id="10" name="图片 9" descr="IMG_144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04048" y="3573016"/>
            <a:ext cx="3604895" cy="2651125"/>
          </a:xfrm>
          <a:prstGeom prst="rect">
            <a:avLst/>
          </a:prstGeom>
          <a:ln>
            <a:solidFill>
              <a:schemeClr val="tx1"/>
            </a:solidFill>
          </a:ln>
          <a:effectLst>
            <a:glow rad="228600">
              <a:schemeClr val="tx2">
                <a:alpha val="40000"/>
              </a:schemeClr>
            </a:glo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防护平台施工发展趋势</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7" name="文本框 2"/>
          <p:cNvSpPr txBox="1"/>
          <p:nvPr/>
        </p:nvSpPr>
        <p:spPr>
          <a:xfrm>
            <a:off x="251520" y="1124744"/>
            <a:ext cx="8401050" cy="203132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sym typeface="+mn-ea"/>
              </a:rPr>
              <a:t>防护平台分类</a:t>
            </a:r>
            <a:endParaRPr lang="zh-CN" altLang="en-US" sz="2400" b="1" dirty="0">
              <a:solidFill>
                <a:schemeClr val="tx1"/>
              </a:solidFill>
              <a:uFillTx/>
              <a:latin typeface="黑体" panose="02010609060101010101" pitchFamily="49" charset="-122"/>
              <a:ea typeface="黑体" panose="02010609060101010101" pitchFamily="49" charset="-122"/>
              <a:sym typeface="+mn-ea"/>
            </a:endParaRPr>
          </a:p>
          <a:p>
            <a:pPr indent="609600">
              <a:lnSpc>
                <a:spcPct val="150000"/>
              </a:lnSpc>
              <a:buFont typeface="Wingdings" panose="05000000000000000000" charset="0"/>
            </a:pPr>
            <a:r>
              <a:rPr lang="zh-CN" altLang="en-US" sz="2000" dirty="0">
                <a:solidFill>
                  <a:schemeClr val="tx1"/>
                </a:solidFill>
                <a:uFillTx/>
                <a:latin typeface="黑体" panose="02010609060101010101" pitchFamily="49" charset="-122"/>
                <a:ea typeface="黑体" panose="02010609060101010101" pitchFamily="49" charset="-122"/>
                <a:sym typeface="+mn-ea"/>
              </a:rPr>
              <a:t>附着式升降作业安全防护平台根据主材料不同又分为</a:t>
            </a:r>
            <a:r>
              <a:rPr lang="zh-CN" altLang="en-US" sz="2000" dirty="0">
                <a:solidFill>
                  <a:srgbClr val="FF0000"/>
                </a:solidFill>
                <a:uFillTx/>
                <a:latin typeface="黑体" panose="02010609060101010101" pitchFamily="49" charset="-122"/>
                <a:ea typeface="黑体" panose="02010609060101010101" pitchFamily="49" charset="-122"/>
                <a:sym typeface="+mn-ea"/>
              </a:rPr>
              <a:t>传统钢管扣件式脚手架（普通型、半装配型）</a:t>
            </a:r>
            <a:r>
              <a:rPr lang="zh-CN" altLang="en-US" sz="2000" dirty="0">
                <a:solidFill>
                  <a:schemeClr val="tx1"/>
                </a:solidFill>
                <a:uFillTx/>
                <a:latin typeface="黑体" panose="02010609060101010101" pitchFamily="49" charset="-122"/>
                <a:ea typeface="黑体" panose="02010609060101010101" pitchFamily="49" charset="-122"/>
                <a:sym typeface="+mn-ea"/>
              </a:rPr>
              <a:t>和</a:t>
            </a:r>
            <a:r>
              <a:rPr lang="zh-CN" altLang="en-US" sz="2000" dirty="0">
                <a:solidFill>
                  <a:srgbClr val="FF0000"/>
                </a:solidFill>
                <a:uFillTx/>
                <a:latin typeface="黑体" panose="02010609060101010101" pitchFamily="49" charset="-122"/>
                <a:ea typeface="黑体" panose="02010609060101010101" pitchFamily="49" charset="-122"/>
                <a:sym typeface="+mn-ea"/>
              </a:rPr>
              <a:t>全钢模块装配式</a:t>
            </a:r>
            <a:r>
              <a:rPr lang="zh-CN" altLang="en-US" sz="2000" dirty="0">
                <a:solidFill>
                  <a:srgbClr val="FF0000"/>
                </a:solidFill>
                <a:latin typeface="黑体" panose="02010609060101010101" pitchFamily="49" charset="-122"/>
                <a:ea typeface="黑体" panose="02010609060101010101" pitchFamily="49" charset="-122"/>
                <a:sym typeface="+mn-ea"/>
              </a:rPr>
              <a:t>脚手架（装配型） </a:t>
            </a:r>
            <a:r>
              <a:rPr lang="zh-CN" altLang="en-US" sz="2000" dirty="0">
                <a:solidFill>
                  <a:schemeClr val="tx1"/>
                </a:solidFill>
                <a:uFillTx/>
                <a:latin typeface="黑体" panose="02010609060101010101" pitchFamily="49" charset="-122"/>
                <a:ea typeface="黑体" panose="02010609060101010101" pitchFamily="49" charset="-122"/>
                <a:sym typeface="+mn-ea"/>
              </a:rPr>
              <a:t>，后者目前在市场需求中占较大比例。</a:t>
            </a:r>
            <a:endParaRPr lang="zh-CN" altLang="en-US" dirty="0"/>
          </a:p>
        </p:txBody>
      </p:sp>
      <p:pic>
        <p:nvPicPr>
          <p:cNvPr id="9" name="图片 8" descr="长沙国金中心项目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04048" y="3501008"/>
            <a:ext cx="3107055" cy="2221865"/>
          </a:xfrm>
          <a:prstGeom prst="rect">
            <a:avLst/>
          </a:prstGeom>
          <a:ln>
            <a:solidFill>
              <a:schemeClr val="tx1"/>
            </a:solidFill>
          </a:ln>
        </p:spPr>
      </p:pic>
      <p:sp>
        <p:nvSpPr>
          <p:cNvPr id="10" name="文本框 1"/>
          <p:cNvSpPr txBox="1"/>
          <p:nvPr/>
        </p:nvSpPr>
        <p:spPr>
          <a:xfrm>
            <a:off x="1331640" y="5877272"/>
            <a:ext cx="2492990" cy="369332"/>
          </a:xfrm>
          <a:prstGeom prst="rect">
            <a:avLst/>
          </a:prstGeom>
          <a:noFill/>
        </p:spPr>
        <p:txBody>
          <a:bodyPr wrap="none" rtlCol="0" anchor="t">
            <a:spAutoFit/>
          </a:bodyPr>
          <a:lstStyle/>
          <a:p>
            <a:r>
              <a:rPr lang="zh-CN" altLang="en-US" u="sng" dirty="0">
                <a:uFillTx/>
                <a:latin typeface="宋体" panose="02010600030101010101" pitchFamily="2" charset="-122"/>
                <a:sym typeface="+mn-ea"/>
              </a:rPr>
              <a:t>传统钢管扣件式脚手架</a:t>
            </a:r>
          </a:p>
        </p:txBody>
      </p:sp>
      <p:sp>
        <p:nvSpPr>
          <p:cNvPr id="11" name="文本框 4"/>
          <p:cNvSpPr txBox="1"/>
          <p:nvPr/>
        </p:nvSpPr>
        <p:spPr>
          <a:xfrm>
            <a:off x="5364088" y="5877272"/>
            <a:ext cx="2492990" cy="369332"/>
          </a:xfrm>
          <a:prstGeom prst="rect">
            <a:avLst/>
          </a:prstGeom>
          <a:noFill/>
        </p:spPr>
        <p:txBody>
          <a:bodyPr wrap="none" rtlCol="0" anchor="t">
            <a:spAutoFit/>
          </a:bodyPr>
          <a:lstStyle/>
          <a:p>
            <a:r>
              <a:rPr lang="zh-CN" altLang="en-US" u="sng" dirty="0">
                <a:uFillTx/>
                <a:latin typeface="宋体" panose="02010600030101010101" pitchFamily="2" charset="-122"/>
                <a:sym typeface="+mn-ea"/>
              </a:rPr>
              <a:t>全钢模块装配式脚手架</a:t>
            </a:r>
            <a:endParaRPr lang="zh-CN" altLang="en-US" u="sng" dirty="0">
              <a:latin typeface="宋体" panose="02010600030101010101" pitchFamily="2" charset="-122"/>
            </a:endParaRPr>
          </a:p>
        </p:txBody>
      </p:sp>
      <p:pic>
        <p:nvPicPr>
          <p:cNvPr id="2457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15616" y="3501008"/>
            <a:ext cx="2976330" cy="2232248"/>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75" name="Rectangle 9"/>
          <p:cNvSpPr>
            <a:spLocks noGrp="1" noChangeArrowheads="1"/>
          </p:cNvSpPr>
          <p:nvPr>
            <p:ph type="title"/>
          </p:nvPr>
        </p:nvSpPr>
        <p:spPr>
          <a:xfrm>
            <a:off x="250825" y="0"/>
            <a:ext cx="6913563" cy="981075"/>
          </a:xfrm>
          <a:noFill/>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防护平台施工发展趋势</a:t>
            </a:r>
            <a:endParaRPr lang="zh-CN" altLang="en-US" sz="24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8" name="TextBox 14"/>
          <p:cNvSpPr txBox="1"/>
          <p:nvPr/>
        </p:nvSpPr>
        <p:spPr>
          <a:xfrm>
            <a:off x="467544" y="6021288"/>
            <a:ext cx="2643505" cy="338554"/>
          </a:xfrm>
          <a:prstGeom prst="rect">
            <a:avLst/>
          </a:prstGeom>
          <a:noFill/>
          <a:ln w="9525">
            <a:noFill/>
          </a:ln>
        </p:spPr>
        <p:txBody>
          <a:bodyPr wrap="square">
            <a:spAutoFit/>
          </a:bodyPr>
          <a:lstStyle/>
          <a:p>
            <a:pPr lvl="0" eaLnBrk="1" hangingPunct="1"/>
            <a:r>
              <a:rPr lang="zh-CN" altLang="en-US" sz="1600" u="sng" dirty="0">
                <a:latin typeface="宋体" panose="02010600030101010101" pitchFamily="2" charset="-122"/>
                <a:sym typeface="+mn-ea"/>
              </a:rPr>
              <a:t>架体搭设不超过</a:t>
            </a:r>
            <a:r>
              <a:rPr lang="en-US" altLang="zh-CN" sz="1600" u="sng" dirty="0">
                <a:latin typeface="宋体" panose="02010600030101010101" pitchFamily="2" charset="-122"/>
                <a:sym typeface="+mn-ea"/>
              </a:rPr>
              <a:t>5</a:t>
            </a:r>
            <a:r>
              <a:rPr lang="zh-CN" altLang="en-US" sz="1600" u="sng" dirty="0">
                <a:latin typeface="宋体" panose="02010600030101010101" pitchFamily="2" charset="-122"/>
                <a:sym typeface="+mn-ea"/>
              </a:rPr>
              <a:t>倍楼层高</a:t>
            </a:r>
          </a:p>
        </p:txBody>
      </p:sp>
      <p:sp>
        <p:nvSpPr>
          <p:cNvPr id="13" name="文本框 2"/>
          <p:cNvSpPr txBox="1"/>
          <p:nvPr/>
        </p:nvSpPr>
        <p:spPr>
          <a:xfrm>
            <a:off x="179512" y="1124745"/>
            <a:ext cx="8488045" cy="2631490"/>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304800">
              <a:lnSpc>
                <a:spcPct val="150000"/>
              </a:lnSpc>
              <a:buFont typeface="Wingdings" panose="05000000000000000000" charset="0"/>
              <a:buChar char=""/>
            </a:pPr>
            <a:r>
              <a:rPr lang="zh-CN" altLang="en-US" sz="2000" b="1" dirty="0">
                <a:solidFill>
                  <a:schemeClr val="tx1"/>
                </a:solidFill>
              </a:rPr>
              <a:t>防护平台施工优势介绍</a:t>
            </a:r>
            <a:endParaRPr lang="en-US" altLang="zh-CN" sz="2000" b="1" dirty="0">
              <a:solidFill>
                <a:schemeClr val="tx1"/>
              </a:solidFill>
            </a:endParaRPr>
          </a:p>
          <a:p>
            <a:pPr marL="107950" algn="just">
              <a:lnSpc>
                <a:spcPct val="150000"/>
              </a:lnSpc>
              <a:buFont typeface="+mj-lt"/>
              <a:buAutoNum type="arabicPeriod"/>
            </a:pPr>
            <a:r>
              <a:rPr lang="zh-CN" altLang="en-US" dirty="0">
                <a:solidFill>
                  <a:srgbClr val="FF0000"/>
                </a:solidFill>
                <a:latin typeface="黑体" panose="02010609060101010101" pitchFamily="49" charset="-122"/>
                <a:ea typeface="黑体" panose="02010609060101010101" pitchFamily="49" charset="-122"/>
                <a:sym typeface="+mn-ea"/>
              </a:rPr>
              <a:t>节约材料：</a:t>
            </a:r>
            <a:r>
              <a:rPr lang="zh-CN" altLang="en-US" dirty="0">
                <a:latin typeface="黑体" panose="02010609060101010101" pitchFamily="49" charset="-122"/>
                <a:ea typeface="黑体" panose="02010609060101010101" pitchFamily="49" charset="-122"/>
                <a:sym typeface="+mn-ea"/>
              </a:rPr>
              <a:t>架体搭设不超过五层楼高，根据施工进度逐层升降，节约大量的钢管、 扣件、脚手板及安全网；</a:t>
            </a:r>
            <a:endParaRPr lang="zh-CN" altLang="en-US" dirty="0">
              <a:solidFill>
                <a:srgbClr val="FF0000"/>
              </a:solidFill>
              <a:latin typeface="黑体" panose="02010609060101010101" pitchFamily="49" charset="-122"/>
              <a:ea typeface="黑体" panose="02010609060101010101" pitchFamily="49" charset="-122"/>
            </a:endParaRPr>
          </a:p>
          <a:p>
            <a:pPr marL="107950" algn="just">
              <a:lnSpc>
                <a:spcPct val="150000"/>
              </a:lnSpc>
              <a:buFont typeface="+mj-lt"/>
              <a:buAutoNum type="arabicPeriod"/>
            </a:pPr>
            <a:r>
              <a:rPr lang="zh-CN" altLang="en-US" dirty="0">
                <a:solidFill>
                  <a:srgbClr val="FF0000"/>
                </a:solidFill>
                <a:latin typeface="黑体" panose="02010609060101010101" pitchFamily="49" charset="-122"/>
                <a:ea typeface="黑体" panose="02010609060101010101" pitchFamily="49" charset="-122"/>
                <a:sym typeface="+mn-ea"/>
              </a:rPr>
              <a:t>施工速度快：</a:t>
            </a:r>
            <a:r>
              <a:rPr lang="zh-CN" altLang="en-US" dirty="0">
                <a:solidFill>
                  <a:schemeClr val="tx1"/>
                </a:solidFill>
                <a:latin typeface="黑体" panose="02010609060101010101" pitchFamily="49" charset="-122"/>
                <a:ea typeface="黑体" panose="02010609060101010101" pitchFamily="49" charset="-122"/>
                <a:sym typeface="+mn-ea"/>
              </a:rPr>
              <a:t>平均</a:t>
            </a:r>
            <a:r>
              <a:rPr lang="en-US" altLang="zh-CN" dirty="0">
                <a:latin typeface="黑体" panose="02010609060101010101" pitchFamily="49" charset="-122"/>
                <a:ea typeface="黑体" panose="02010609060101010101" pitchFamily="49" charset="-122"/>
                <a:sym typeface="+mn-ea"/>
              </a:rPr>
              <a:t>30~40</a:t>
            </a:r>
            <a:r>
              <a:rPr lang="zh-CN" altLang="en-US" dirty="0">
                <a:latin typeface="黑体" panose="02010609060101010101" pitchFamily="49" charset="-122"/>
                <a:ea typeface="黑体" panose="02010609060101010101" pitchFamily="49" charset="-122"/>
                <a:sym typeface="+mn-ea"/>
              </a:rPr>
              <a:t>分钟升降一层，达到施工时的防护需要；</a:t>
            </a:r>
            <a:endParaRPr lang="zh-CN" altLang="en-US" dirty="0">
              <a:solidFill>
                <a:srgbClr val="FF0000"/>
              </a:solidFill>
              <a:latin typeface="黑体" panose="02010609060101010101" pitchFamily="49" charset="-122"/>
              <a:ea typeface="黑体" panose="02010609060101010101" pitchFamily="49" charset="-122"/>
            </a:endParaRPr>
          </a:p>
          <a:p>
            <a:pPr marL="107950" algn="just">
              <a:lnSpc>
                <a:spcPct val="150000"/>
              </a:lnSpc>
              <a:buFont typeface="+mj-lt"/>
              <a:buAutoNum type="arabicPeriod"/>
            </a:pPr>
            <a:r>
              <a:rPr lang="zh-CN" altLang="en-US" dirty="0">
                <a:solidFill>
                  <a:srgbClr val="FF0000"/>
                </a:solidFill>
                <a:latin typeface="黑体" panose="02010609060101010101" pitchFamily="49" charset="-122"/>
                <a:ea typeface="黑体" panose="02010609060101010101" pitchFamily="49" charset="-122"/>
                <a:sym typeface="+mn-ea"/>
              </a:rPr>
              <a:t>安全性高：</a:t>
            </a:r>
            <a:r>
              <a:rPr lang="zh-CN" altLang="en-US" dirty="0">
                <a:latin typeface="黑体" panose="02010609060101010101" pitchFamily="49" charset="-122"/>
                <a:ea typeface="黑体" panose="02010609060101010101" pitchFamily="49" charset="-122"/>
                <a:sym typeface="+mn-ea"/>
              </a:rPr>
              <a:t>采用多重附着于建筑结构，设置多重水平防护，操作人员始终处于架体防护范围以内，可有效地防止落物打击和人员坠落；</a:t>
            </a:r>
            <a:endParaRPr lang="zh-CN" altLang="en-US" dirty="0">
              <a:solidFill>
                <a:srgbClr val="FF0000"/>
              </a:solidFill>
              <a:latin typeface="黑体" panose="02010609060101010101" pitchFamily="49" charset="-122"/>
              <a:ea typeface="黑体" panose="02010609060101010101" pitchFamily="49" charset="-122"/>
            </a:endParaRPr>
          </a:p>
        </p:txBody>
      </p:sp>
      <p:pic>
        <p:nvPicPr>
          <p:cNvPr id="2560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7544" y="3897052"/>
            <a:ext cx="2592288" cy="1944216"/>
          </a:xfrm>
          <a:prstGeom prst="rect">
            <a:avLst/>
          </a:prstGeom>
          <a:noFill/>
          <a:ln w="9525">
            <a:noFill/>
            <a:miter lim="800000"/>
            <a:headEnd/>
            <a:tailEnd/>
          </a:ln>
        </p:spPr>
      </p:pic>
      <p:pic>
        <p:nvPicPr>
          <p:cNvPr id="2560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6200000">
            <a:off x="3898037" y="3563025"/>
            <a:ext cx="1996001" cy="2664296"/>
          </a:xfrm>
          <a:prstGeom prst="rect">
            <a:avLst/>
          </a:prstGeom>
          <a:noFill/>
          <a:ln w="9525">
            <a:noFill/>
            <a:miter lim="800000"/>
            <a:headEnd/>
            <a:tailEnd/>
          </a:ln>
        </p:spPr>
      </p:pic>
      <p:sp>
        <p:nvSpPr>
          <p:cNvPr id="16" name="TextBox 14"/>
          <p:cNvSpPr txBox="1"/>
          <p:nvPr/>
        </p:nvSpPr>
        <p:spPr>
          <a:xfrm>
            <a:off x="3923928" y="6021288"/>
            <a:ext cx="1656184" cy="338554"/>
          </a:xfrm>
          <a:prstGeom prst="rect">
            <a:avLst/>
          </a:prstGeom>
          <a:noFill/>
          <a:ln w="9525">
            <a:noFill/>
          </a:ln>
        </p:spPr>
        <p:txBody>
          <a:bodyPr wrap="square">
            <a:spAutoFit/>
          </a:bodyPr>
          <a:lstStyle/>
          <a:p>
            <a:pPr lvl="0" eaLnBrk="1" hangingPunct="1"/>
            <a:r>
              <a:rPr lang="zh-CN" altLang="en-US" sz="1600" u="sng" dirty="0">
                <a:latin typeface="宋体" panose="02010600030101010101" pitchFamily="2" charset="-122"/>
                <a:sym typeface="+mn-ea"/>
              </a:rPr>
              <a:t>施工升降速度快</a:t>
            </a:r>
          </a:p>
        </p:txBody>
      </p:sp>
      <p:pic>
        <p:nvPicPr>
          <p:cNvPr id="17" name="图片 16" descr="IMG_304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6336153" y="4161024"/>
            <a:ext cx="2016309" cy="1512168"/>
          </a:xfrm>
          <a:prstGeom prst="rect">
            <a:avLst/>
          </a:prstGeom>
        </p:spPr>
      </p:pic>
      <p:sp>
        <p:nvSpPr>
          <p:cNvPr id="18" name="TextBox 14"/>
          <p:cNvSpPr txBox="1"/>
          <p:nvPr/>
        </p:nvSpPr>
        <p:spPr>
          <a:xfrm>
            <a:off x="6444208" y="6021288"/>
            <a:ext cx="1872208" cy="338554"/>
          </a:xfrm>
          <a:prstGeom prst="rect">
            <a:avLst/>
          </a:prstGeom>
          <a:noFill/>
          <a:ln w="9525">
            <a:noFill/>
          </a:ln>
        </p:spPr>
        <p:txBody>
          <a:bodyPr wrap="square">
            <a:spAutoFit/>
          </a:bodyPr>
          <a:lstStyle/>
          <a:p>
            <a:pPr lvl="0" eaLnBrk="1" hangingPunct="1"/>
            <a:r>
              <a:rPr lang="zh-CN" altLang="en-US" sz="1600" u="sng" dirty="0">
                <a:latin typeface="宋体" panose="02010600030101010101" pitchFamily="2" charset="-122"/>
                <a:sym typeface="+mn-ea"/>
              </a:rPr>
              <a:t>全钢封闭密封防护</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75" name="Rectangle 9"/>
          <p:cNvSpPr>
            <a:spLocks noGrp="1" noChangeArrowheads="1"/>
          </p:cNvSpPr>
          <p:nvPr>
            <p:ph type="title"/>
          </p:nvPr>
        </p:nvSpPr>
        <p:spPr>
          <a:xfrm>
            <a:off x="250825" y="0"/>
            <a:ext cx="6913563" cy="981075"/>
          </a:xfrm>
          <a:noFill/>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防护平台施工发展趋势</a:t>
            </a:r>
            <a:endParaRPr lang="zh-CN" altLang="en-US" sz="24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8" name="TextBox 14"/>
          <p:cNvSpPr txBox="1"/>
          <p:nvPr/>
        </p:nvSpPr>
        <p:spPr>
          <a:xfrm>
            <a:off x="467544" y="5589240"/>
            <a:ext cx="2643505" cy="584775"/>
          </a:xfrm>
          <a:prstGeom prst="rect">
            <a:avLst/>
          </a:prstGeom>
          <a:noFill/>
          <a:ln w="9525">
            <a:noFill/>
          </a:ln>
        </p:spPr>
        <p:txBody>
          <a:bodyPr wrap="square">
            <a:spAutoFit/>
          </a:bodyPr>
          <a:lstStyle/>
          <a:p>
            <a:pPr lvl="0" algn="ctr" eaLnBrk="1" hangingPunct="1"/>
            <a:r>
              <a:rPr lang="zh-CN" altLang="en-US" sz="1600" u="sng" dirty="0">
                <a:latin typeface="宋体" panose="02010600030101010101" pitchFamily="2" charset="-122"/>
                <a:sym typeface="+mn-ea"/>
              </a:rPr>
              <a:t>只需</a:t>
            </a:r>
            <a:r>
              <a:rPr lang="en-US" altLang="zh-CN" sz="1600" u="sng" dirty="0">
                <a:latin typeface="宋体" panose="02010600030101010101" pitchFamily="2" charset="-122"/>
                <a:sym typeface="+mn-ea"/>
              </a:rPr>
              <a:t>3</a:t>
            </a:r>
            <a:r>
              <a:rPr lang="zh-CN" altLang="en-US" sz="1600" u="sng" dirty="0">
                <a:latin typeface="宋体" panose="02010600030101010101" pitchFamily="2" charset="-122"/>
                <a:sym typeface="+mn-ea"/>
              </a:rPr>
              <a:t>～</a:t>
            </a:r>
            <a:r>
              <a:rPr lang="en-US" altLang="zh-CN" sz="1600" u="sng" dirty="0">
                <a:latin typeface="宋体" panose="02010600030101010101" pitchFamily="2" charset="-122"/>
                <a:sym typeface="+mn-ea"/>
              </a:rPr>
              <a:t>5</a:t>
            </a:r>
            <a:r>
              <a:rPr lang="zh-CN" altLang="en-US" sz="1600" u="sng" dirty="0">
                <a:latin typeface="宋体" panose="02010600030101010101" pitchFamily="2" charset="-122"/>
                <a:sym typeface="+mn-ea"/>
              </a:rPr>
              <a:t>人即可操作爬架升降，节省人工费用</a:t>
            </a:r>
          </a:p>
        </p:txBody>
      </p:sp>
      <p:sp>
        <p:nvSpPr>
          <p:cNvPr id="13" name="文本框 2"/>
          <p:cNvSpPr txBox="1"/>
          <p:nvPr/>
        </p:nvSpPr>
        <p:spPr>
          <a:xfrm>
            <a:off x="179512" y="1124745"/>
            <a:ext cx="8488045" cy="221599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304800">
              <a:lnSpc>
                <a:spcPct val="150000"/>
              </a:lnSpc>
              <a:buFont typeface="Wingdings" panose="05000000000000000000" charset="0"/>
              <a:buChar char=""/>
            </a:pPr>
            <a:r>
              <a:rPr lang="zh-CN" altLang="en-US" sz="2000" b="1" dirty="0">
                <a:solidFill>
                  <a:schemeClr val="tx1"/>
                </a:solidFill>
              </a:rPr>
              <a:t>防护平台施工做法介绍</a:t>
            </a:r>
            <a:endParaRPr lang="en-US" altLang="zh-CN" sz="2000" b="1" dirty="0">
              <a:solidFill>
                <a:schemeClr val="tx1"/>
              </a:solidFill>
            </a:endParaRPr>
          </a:p>
          <a:p>
            <a:pPr marL="107950" algn="just">
              <a:lnSpc>
                <a:spcPct val="150000"/>
              </a:lnSpc>
              <a:buFont typeface="+mj-lt"/>
              <a:buAutoNum type="arabicPeriod" startAt="4"/>
            </a:pPr>
            <a:r>
              <a:rPr lang="zh-CN" altLang="en-US" dirty="0">
                <a:solidFill>
                  <a:srgbClr val="FF0000"/>
                </a:solidFill>
                <a:latin typeface="黑体" panose="02010609060101010101" pitchFamily="49" charset="-122"/>
                <a:ea typeface="黑体" panose="02010609060101010101" pitchFamily="49" charset="-122"/>
                <a:sym typeface="+mn-ea"/>
              </a:rPr>
              <a:t>节约人工费用：</a:t>
            </a:r>
            <a:r>
              <a:rPr lang="zh-CN" altLang="en-US" dirty="0">
                <a:latin typeface="黑体" panose="02010609060101010101" pitchFamily="49" charset="-122"/>
                <a:ea typeface="黑体" panose="02010609060101010101" pitchFamily="49" charset="-122"/>
                <a:sym typeface="+mn-ea"/>
              </a:rPr>
              <a:t>架体搭设完毕后，只需少量人员就可对架体进行升降，节约大量的人工。</a:t>
            </a:r>
            <a:endParaRPr lang="zh-CN" altLang="en-US" dirty="0">
              <a:solidFill>
                <a:schemeClr val="tx1"/>
              </a:solidFill>
              <a:latin typeface="黑体" panose="02010609060101010101" pitchFamily="49" charset="-122"/>
              <a:ea typeface="黑体" panose="02010609060101010101" pitchFamily="49" charset="-122"/>
            </a:endParaRPr>
          </a:p>
          <a:p>
            <a:pPr marL="107950" algn="just">
              <a:lnSpc>
                <a:spcPct val="150000"/>
              </a:lnSpc>
              <a:buFont typeface="+mj-lt"/>
              <a:buAutoNum type="arabicPeriod" startAt="4"/>
            </a:pPr>
            <a:r>
              <a:rPr lang="zh-CN" altLang="en-US" dirty="0">
                <a:solidFill>
                  <a:srgbClr val="FF0000"/>
                </a:solidFill>
                <a:latin typeface="黑体" panose="02010609060101010101" pitchFamily="49" charset="-122"/>
                <a:ea typeface="黑体" panose="02010609060101010101" pitchFamily="49" charset="-122"/>
                <a:sym typeface="+mn-ea"/>
              </a:rPr>
              <a:t>节约塔吊台班时间：</a:t>
            </a:r>
            <a:r>
              <a:rPr lang="zh-CN" altLang="en-US" dirty="0">
                <a:latin typeface="黑体" panose="02010609060101010101" pitchFamily="49" charset="-122"/>
                <a:ea typeface="黑体" panose="02010609060101010101" pitchFamily="49" charset="-122"/>
                <a:sym typeface="+mn-ea"/>
              </a:rPr>
              <a:t>利用自身升降系统进行升降，节约大量塔吊台班作业时间。</a:t>
            </a:r>
          </a:p>
          <a:p>
            <a:pPr marL="107950" algn="just">
              <a:lnSpc>
                <a:spcPct val="150000"/>
              </a:lnSpc>
              <a:buFont typeface="+mj-lt"/>
              <a:buAutoNum type="arabicPeriod" startAt="4"/>
            </a:pPr>
            <a:r>
              <a:rPr lang="zh-CN" altLang="en-US" dirty="0">
                <a:solidFill>
                  <a:srgbClr val="FF0000"/>
                </a:solidFill>
                <a:latin typeface="黑体" panose="02010609060101010101" pitchFamily="49" charset="-122"/>
                <a:ea typeface="黑体" panose="02010609060101010101" pitchFamily="49" charset="-122"/>
              </a:rPr>
              <a:t>形象美观：</a:t>
            </a:r>
            <a:r>
              <a:rPr lang="zh-CN" altLang="en-US" dirty="0">
                <a:latin typeface="黑体" panose="02010609060101010101" pitchFamily="49" charset="-122"/>
                <a:ea typeface="黑体" panose="02010609060101010101" pitchFamily="49" charset="-122"/>
                <a:sym typeface="+mn-ea"/>
              </a:rPr>
              <a:t>整体形象更加简洁、规整，能够更直观体现安全文明施工。</a:t>
            </a:r>
          </a:p>
        </p:txBody>
      </p:sp>
      <p:sp>
        <p:nvSpPr>
          <p:cNvPr id="16" name="TextBox 14"/>
          <p:cNvSpPr txBox="1"/>
          <p:nvPr/>
        </p:nvSpPr>
        <p:spPr>
          <a:xfrm>
            <a:off x="3419872" y="5661248"/>
            <a:ext cx="2376264" cy="584775"/>
          </a:xfrm>
          <a:prstGeom prst="rect">
            <a:avLst/>
          </a:prstGeom>
          <a:noFill/>
          <a:ln w="9525">
            <a:noFill/>
          </a:ln>
        </p:spPr>
        <p:txBody>
          <a:bodyPr wrap="square">
            <a:spAutoFit/>
          </a:bodyPr>
          <a:lstStyle/>
          <a:p>
            <a:pPr lvl="0" algn="ctr" eaLnBrk="1" hangingPunct="1"/>
            <a:r>
              <a:rPr lang="zh-CN" altLang="en-US" sz="1600" u="sng" dirty="0">
                <a:latin typeface="宋体" panose="02010600030101010101" pitchFamily="2" charset="-122"/>
                <a:sym typeface="+mn-ea"/>
              </a:rPr>
              <a:t>电动提升，节省塔吊台班作业时间</a:t>
            </a:r>
          </a:p>
        </p:txBody>
      </p:sp>
      <p:sp>
        <p:nvSpPr>
          <p:cNvPr id="18" name="TextBox 14"/>
          <p:cNvSpPr txBox="1"/>
          <p:nvPr/>
        </p:nvSpPr>
        <p:spPr>
          <a:xfrm>
            <a:off x="6804248" y="5733256"/>
            <a:ext cx="1584176" cy="338554"/>
          </a:xfrm>
          <a:prstGeom prst="rect">
            <a:avLst/>
          </a:prstGeom>
          <a:noFill/>
          <a:ln w="9525">
            <a:noFill/>
          </a:ln>
        </p:spPr>
        <p:txBody>
          <a:bodyPr wrap="square">
            <a:spAutoFit/>
          </a:bodyPr>
          <a:lstStyle/>
          <a:p>
            <a:pPr lvl="0" eaLnBrk="1" hangingPunct="1"/>
            <a:r>
              <a:rPr lang="zh-CN" altLang="en-US" sz="1600" u="sng" dirty="0">
                <a:latin typeface="宋体" panose="02010600030101010101" pitchFamily="2" charset="-122"/>
                <a:sym typeface="+mn-ea"/>
              </a:rPr>
              <a:t>外观形象美观</a:t>
            </a:r>
          </a:p>
        </p:txBody>
      </p:sp>
      <p:pic>
        <p:nvPicPr>
          <p:cNvPr id="11" name="Picture 4"/>
          <p:cNvPicPr preferRelativeResize="0">
            <a:picLocks noGrp="1" noChangeAspect="1"/>
          </p:cNvPicPr>
          <p:nvPr/>
        </p:nvPicPr>
        <p:blipFill>
          <a:blip r:embed="rId2" cstate="email">
            <a:extLst>
              <a:ext uri="{28A0092B-C50C-407E-A947-70E740481C1C}">
                <a14:useLocalDpi xmlns:a14="http://schemas.microsoft.com/office/drawing/2010/main"/>
              </a:ext>
            </a:extLst>
          </a:blip>
          <a:stretch>
            <a:fillRect/>
          </a:stretch>
        </p:blipFill>
        <p:spPr>
          <a:xfrm>
            <a:off x="611560" y="3573016"/>
            <a:ext cx="2376264" cy="1799809"/>
          </a:xfrm>
          <a:prstGeom prst="rect">
            <a:avLst/>
          </a:prstGeom>
          <a:noFill/>
          <a:ln w="9525" cap="flat" cmpd="sng">
            <a:solidFill>
              <a:srgbClr val="000000"/>
            </a:solidFill>
            <a:prstDash val="sysDot"/>
            <a:miter/>
            <a:headEnd type="none" w="med" len="med"/>
            <a:tailEnd type="none" w="med" len="med"/>
          </a:ln>
        </p:spPr>
      </p:pic>
      <p:pic>
        <p:nvPicPr>
          <p:cNvPr id="12" name="图片 11" descr="IMG_044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47864" y="3573016"/>
            <a:ext cx="2775308" cy="1800212"/>
          </a:xfrm>
          <a:prstGeom prst="rect">
            <a:avLst/>
          </a:prstGeom>
        </p:spPr>
      </p:pic>
      <p:pic>
        <p:nvPicPr>
          <p:cNvPr id="14"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16216" y="3577132"/>
            <a:ext cx="2016224" cy="1843404"/>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75" name="Rectangle 9"/>
          <p:cNvSpPr>
            <a:spLocks noGrp="1" noChangeArrowheads="1"/>
          </p:cNvSpPr>
          <p:nvPr>
            <p:ph type="title"/>
          </p:nvPr>
        </p:nvSpPr>
        <p:spPr>
          <a:xfrm>
            <a:off x="250825" y="0"/>
            <a:ext cx="6913563" cy="981075"/>
          </a:xfrm>
          <a:noFill/>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防护平台施工发展趋势</a:t>
            </a:r>
            <a:endParaRPr lang="zh-CN" altLang="en-US" sz="24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13" name="文本框 2"/>
          <p:cNvSpPr txBox="1"/>
          <p:nvPr/>
        </p:nvSpPr>
        <p:spPr>
          <a:xfrm>
            <a:off x="179512" y="1124745"/>
            <a:ext cx="8488045" cy="50129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304800">
              <a:lnSpc>
                <a:spcPct val="150000"/>
              </a:lnSpc>
              <a:buFont typeface="Wingdings" panose="05000000000000000000" charset="0"/>
              <a:buChar char=""/>
            </a:pPr>
            <a:r>
              <a:rPr lang="zh-CN" altLang="en-US" sz="2000" b="1" dirty="0">
                <a:solidFill>
                  <a:schemeClr val="tx1"/>
                </a:solidFill>
              </a:rPr>
              <a:t>与传统施工一般工期对比分析</a:t>
            </a:r>
            <a:endParaRPr lang="en-US" altLang="zh-CN" sz="2000" b="1" dirty="0">
              <a:solidFill>
                <a:schemeClr val="tx1"/>
              </a:solidFill>
            </a:endParaRPr>
          </a:p>
        </p:txBody>
      </p:sp>
      <p:sp>
        <p:nvSpPr>
          <p:cNvPr id="43" name="内容占位符 2"/>
          <p:cNvSpPr>
            <a:spLocks noGrp="1"/>
          </p:cNvSpPr>
          <p:nvPr>
            <p:ph idx="1"/>
          </p:nvPr>
        </p:nvSpPr>
        <p:spPr>
          <a:xfrm>
            <a:off x="755577" y="1700808"/>
            <a:ext cx="4896543" cy="4896544"/>
          </a:xfrm>
        </p:spPr>
        <p:txBody>
          <a:bodyPr>
            <a:normAutofit fontScale="92500"/>
          </a:bodyPr>
          <a:lstStyle/>
          <a:p>
            <a:pPr>
              <a:lnSpc>
                <a:spcPct val="150000"/>
              </a:lnSpc>
              <a:buFont typeface="Wingdings" panose="05000000000000000000" pitchFamily="2" charset="2"/>
              <a:buChar char="u"/>
            </a:pPr>
            <a:r>
              <a:rPr lang="en-US" altLang="zh-CN" sz="1600" b="1" dirty="0">
                <a:latin typeface="微软雅黑" panose="020B0503020204020204" pitchFamily="34" charset="-122"/>
                <a:ea typeface="微软雅黑" panose="020B0503020204020204" pitchFamily="34" charset="-122"/>
              </a:rPr>
              <a:t>1</a:t>
            </a:r>
            <a:r>
              <a:rPr lang="zh-CN" altLang="en-US" sz="1600" b="1" dirty="0">
                <a:latin typeface="微软雅黑" panose="020B0503020204020204" pitchFamily="34" charset="-122"/>
                <a:ea typeface="微软雅黑" panose="020B0503020204020204" pitchFamily="34" charset="-122"/>
              </a:rPr>
              <a:t>、传统工艺（住宅</a:t>
            </a:r>
            <a:r>
              <a:rPr lang="en-US" altLang="zh-CN" sz="1600" b="1" dirty="0">
                <a:latin typeface="微软雅黑" panose="020B0503020204020204" pitchFamily="34" charset="-122"/>
                <a:ea typeface="微软雅黑" panose="020B0503020204020204" pitchFamily="34" charset="-122"/>
              </a:rPr>
              <a:t>31</a:t>
            </a:r>
            <a:r>
              <a:rPr lang="zh-CN" altLang="en-US" sz="1600" b="1" dirty="0">
                <a:latin typeface="微软雅黑" panose="020B0503020204020204" pitchFamily="34" charset="-122"/>
                <a:ea typeface="微软雅黑" panose="020B0503020204020204" pitchFamily="34" charset="-122"/>
              </a:rPr>
              <a:t>层楼）</a:t>
            </a:r>
          </a:p>
          <a:p>
            <a:pPr marL="0" indent="457200">
              <a:lnSpc>
                <a:spcPct val="150000"/>
              </a:lnSpc>
              <a:buNone/>
            </a:pPr>
            <a:r>
              <a:rPr lang="zh-CN" altLang="en-US" sz="1600" dirty="0">
                <a:latin typeface="黑体" panose="02010609060101010101" pitchFamily="49" charset="-122"/>
                <a:ea typeface="黑体" panose="02010609060101010101" pitchFamily="49" charset="-122"/>
              </a:rPr>
              <a:t>从正负零到结构封顶需要</a:t>
            </a:r>
            <a:r>
              <a:rPr lang="en-US" altLang="zh-CN" sz="1600" dirty="0">
                <a:latin typeface="黑体" panose="02010609060101010101" pitchFamily="49" charset="-122"/>
                <a:ea typeface="黑体" panose="02010609060101010101" pitchFamily="49" charset="-122"/>
              </a:rPr>
              <a:t>165</a:t>
            </a:r>
            <a:r>
              <a:rPr lang="zh-CN" altLang="en-US" sz="1600" dirty="0">
                <a:latin typeface="黑体" panose="02010609060101010101" pitchFamily="49" charset="-122"/>
                <a:ea typeface="黑体" panose="02010609060101010101" pitchFamily="49" charset="-122"/>
              </a:rPr>
              <a:t>天（首层、屋面各</a:t>
            </a:r>
            <a:r>
              <a:rPr lang="en-US" altLang="zh-CN" sz="1600" dirty="0">
                <a:latin typeface="黑体" panose="02010609060101010101" pitchFamily="49" charset="-122"/>
                <a:ea typeface="黑体" panose="02010609060101010101" pitchFamily="49" charset="-122"/>
              </a:rPr>
              <a:t>10</a:t>
            </a:r>
            <a:r>
              <a:rPr lang="zh-CN" altLang="en-US" sz="1600" dirty="0">
                <a:latin typeface="黑体" panose="02010609060101010101" pitchFamily="49" charset="-122"/>
                <a:ea typeface="黑体" panose="02010609060101010101" pitchFamily="49" charset="-122"/>
              </a:rPr>
              <a:t>天，其余</a:t>
            </a:r>
            <a:r>
              <a:rPr lang="en-US" altLang="zh-CN" sz="1600" dirty="0">
                <a:latin typeface="黑体" panose="02010609060101010101" pitchFamily="49" charset="-122"/>
                <a:ea typeface="黑体" panose="02010609060101010101" pitchFamily="49" charset="-122"/>
              </a:rPr>
              <a:t>5</a:t>
            </a:r>
            <a:r>
              <a:rPr lang="zh-CN" altLang="en-US" sz="1600" dirty="0">
                <a:latin typeface="黑体" panose="02010609060101010101" pitchFamily="49" charset="-122"/>
                <a:ea typeface="黑体" panose="02010609060101010101" pitchFamily="49" charset="-122"/>
              </a:rPr>
              <a:t>天）</a:t>
            </a:r>
            <a:r>
              <a:rPr lang="zh-CN" altLang="en-US" sz="1600" dirty="0">
                <a:latin typeface="黑体" panose="02010609060101010101" pitchFamily="49" charset="-122"/>
                <a:ea typeface="黑体" panose="02010609060101010101" pitchFamily="49" charset="-122"/>
                <a:cs typeface="Arial" panose="020B0604020202020204" pitchFamily="34" charset="0"/>
              </a:rPr>
              <a:t>→</a:t>
            </a:r>
            <a:r>
              <a:rPr lang="zh-CN" altLang="en-US" sz="1600" dirty="0">
                <a:latin typeface="黑体" panose="02010609060101010101" pitchFamily="49" charset="-122"/>
                <a:ea typeface="黑体" panose="02010609060101010101" pitchFamily="49" charset="-122"/>
              </a:rPr>
              <a:t>砌筑完成在结构封顶后</a:t>
            </a:r>
            <a:r>
              <a:rPr lang="en-US" altLang="zh-CN" sz="1600" dirty="0">
                <a:latin typeface="黑体" panose="02010609060101010101" pitchFamily="49" charset="-122"/>
                <a:ea typeface="黑体" panose="02010609060101010101" pitchFamily="49" charset="-122"/>
              </a:rPr>
              <a:t>45</a:t>
            </a:r>
            <a:r>
              <a:rPr lang="zh-CN" altLang="en-US" sz="1600" dirty="0">
                <a:latin typeface="黑体" panose="02010609060101010101" pitchFamily="49" charset="-122"/>
                <a:ea typeface="黑体" panose="02010609060101010101" pitchFamily="49" charset="-122"/>
              </a:rPr>
              <a:t>天</a:t>
            </a:r>
            <a:r>
              <a:rPr lang="zh-CN" altLang="en-US" sz="1600" dirty="0">
                <a:latin typeface="黑体" panose="02010609060101010101" pitchFamily="49" charset="-122"/>
                <a:ea typeface="黑体" panose="02010609060101010101" pitchFamily="49" charset="-122"/>
                <a:cs typeface="Arial" panose="020B0604020202020204" pitchFamily="34" charset="0"/>
              </a:rPr>
              <a:t>→内抹灰结构封顶后</a:t>
            </a:r>
            <a:r>
              <a:rPr lang="en-US" altLang="zh-CN" sz="1600" dirty="0">
                <a:latin typeface="黑体" panose="02010609060101010101" pitchFamily="49" charset="-122"/>
                <a:ea typeface="黑体" panose="02010609060101010101" pitchFamily="49" charset="-122"/>
                <a:cs typeface="Arial" panose="020B0604020202020204" pitchFamily="34" charset="0"/>
              </a:rPr>
              <a:t>60</a:t>
            </a:r>
            <a:r>
              <a:rPr lang="zh-CN" altLang="en-US" sz="1600" dirty="0">
                <a:latin typeface="黑体" panose="02010609060101010101" pitchFamily="49" charset="-122"/>
                <a:ea typeface="黑体" panose="02010609060101010101" pitchFamily="49" charset="-122"/>
                <a:cs typeface="Arial" panose="020B0604020202020204" pitchFamily="34" charset="0"/>
              </a:rPr>
              <a:t>天完成，外抹灰封顶后</a:t>
            </a:r>
            <a:r>
              <a:rPr lang="en-US" altLang="zh-CN" sz="1600" dirty="0">
                <a:latin typeface="黑体" panose="02010609060101010101" pitchFamily="49" charset="-122"/>
                <a:ea typeface="黑体" panose="02010609060101010101" pitchFamily="49" charset="-122"/>
                <a:cs typeface="Arial" panose="020B0604020202020204" pitchFamily="34" charset="0"/>
              </a:rPr>
              <a:t>122</a:t>
            </a:r>
            <a:r>
              <a:rPr lang="zh-CN" altLang="en-US" sz="1600" dirty="0">
                <a:latin typeface="黑体" panose="02010609060101010101" pitchFamily="49" charset="-122"/>
                <a:ea typeface="黑体" panose="02010609060101010101" pitchFamily="49" charset="-122"/>
                <a:cs typeface="Arial" panose="020B0604020202020204" pitchFamily="34" charset="0"/>
              </a:rPr>
              <a:t>天完成→外墙面砖封顶后</a:t>
            </a:r>
            <a:r>
              <a:rPr lang="en-US" altLang="zh-CN" sz="1600" dirty="0">
                <a:latin typeface="黑体" panose="02010609060101010101" pitchFamily="49" charset="-122"/>
                <a:ea typeface="黑体" panose="02010609060101010101" pitchFamily="49" charset="-122"/>
                <a:cs typeface="Arial" panose="020B0604020202020204" pitchFamily="34" charset="0"/>
              </a:rPr>
              <a:t>137</a:t>
            </a:r>
            <a:r>
              <a:rPr lang="zh-CN" altLang="en-US" sz="1600" dirty="0">
                <a:latin typeface="黑体" panose="02010609060101010101" pitchFamily="49" charset="-122"/>
                <a:ea typeface="黑体" panose="02010609060101010101" pitchFamily="49" charset="-122"/>
                <a:cs typeface="Arial" panose="020B0604020202020204" pitchFamily="34" charset="0"/>
              </a:rPr>
              <a:t>天完成→外架拆除要封顶后</a:t>
            </a:r>
            <a:r>
              <a:rPr lang="en-US" altLang="zh-CN" sz="1600" dirty="0">
                <a:latin typeface="黑体" panose="02010609060101010101" pitchFamily="49" charset="-122"/>
                <a:ea typeface="黑体" panose="02010609060101010101" pitchFamily="49" charset="-122"/>
                <a:cs typeface="Arial" panose="020B0604020202020204" pitchFamily="34" charset="0"/>
              </a:rPr>
              <a:t>167</a:t>
            </a:r>
            <a:r>
              <a:rPr lang="zh-CN" altLang="en-US" sz="1600" dirty="0">
                <a:latin typeface="黑体" panose="02010609060101010101" pitchFamily="49" charset="-122"/>
                <a:ea typeface="黑体" panose="02010609060101010101" pitchFamily="49" charset="-122"/>
                <a:cs typeface="Arial" panose="020B0604020202020204" pitchFamily="34" charset="0"/>
              </a:rPr>
              <a:t>天拆完，共历时</a:t>
            </a:r>
            <a:r>
              <a:rPr lang="en-US" altLang="zh-CN" sz="1600" dirty="0">
                <a:latin typeface="黑体" panose="02010609060101010101" pitchFamily="49" charset="-122"/>
                <a:ea typeface="黑体" panose="02010609060101010101" pitchFamily="49" charset="-122"/>
                <a:cs typeface="Arial" panose="020B0604020202020204" pitchFamily="34" charset="0"/>
              </a:rPr>
              <a:t>332</a:t>
            </a:r>
            <a:r>
              <a:rPr lang="zh-CN" altLang="en-US" sz="1600" dirty="0">
                <a:latin typeface="黑体" panose="02010609060101010101" pitchFamily="49" charset="-122"/>
                <a:ea typeface="黑体" panose="02010609060101010101" pitchFamily="49" charset="-122"/>
                <a:cs typeface="Arial" panose="020B0604020202020204" pitchFamily="34" charset="0"/>
              </a:rPr>
              <a:t>天。</a:t>
            </a:r>
          </a:p>
          <a:p>
            <a:pPr>
              <a:lnSpc>
                <a:spcPct val="150000"/>
              </a:lnSpc>
              <a:buFont typeface="Wingdings" panose="05000000000000000000" pitchFamily="2" charset="2"/>
              <a:buChar char="u"/>
            </a:pPr>
            <a:r>
              <a:rPr lang="en-US" altLang="zh-CN" sz="1600" b="1" dirty="0">
                <a:latin typeface="微软雅黑" panose="020B0503020204020204" pitchFamily="34" charset="-122"/>
                <a:ea typeface="微软雅黑" panose="020B0503020204020204" pitchFamily="34" charset="-122"/>
                <a:cs typeface="Arial" panose="020B0604020202020204" pitchFamily="34" charset="0"/>
              </a:rPr>
              <a:t>2</a:t>
            </a:r>
            <a:r>
              <a:rPr lang="zh-CN" altLang="en-US" sz="1600" b="1" dirty="0">
                <a:latin typeface="微软雅黑" panose="020B0503020204020204" pitchFamily="34" charset="-122"/>
                <a:ea typeface="微软雅黑" panose="020B0503020204020204" pitchFamily="34" charset="-122"/>
                <a:cs typeface="Arial" panose="020B0604020202020204" pitchFamily="34" charset="0"/>
              </a:rPr>
              <a:t>、穿插工艺</a:t>
            </a:r>
          </a:p>
          <a:p>
            <a:pPr marL="0" indent="457200">
              <a:lnSpc>
                <a:spcPct val="150000"/>
              </a:lnSpc>
              <a:buNone/>
            </a:pPr>
            <a:r>
              <a:rPr lang="zh-CN" altLang="en-US" sz="1600" dirty="0">
                <a:latin typeface="黑体" panose="02010609060101010101" pitchFamily="49" charset="-122"/>
                <a:ea typeface="黑体" panose="02010609060101010101" pitchFamily="49" charset="-122"/>
                <a:sym typeface="+mn-ea"/>
              </a:rPr>
              <a:t>从正负零到结构封顶需要</a:t>
            </a:r>
            <a:r>
              <a:rPr lang="en-US" altLang="zh-CN" sz="1600" dirty="0">
                <a:latin typeface="黑体" panose="02010609060101010101" pitchFamily="49" charset="-122"/>
                <a:ea typeface="黑体" panose="02010609060101010101" pitchFamily="49" charset="-122"/>
                <a:sym typeface="+mn-ea"/>
              </a:rPr>
              <a:t>165</a:t>
            </a:r>
            <a:r>
              <a:rPr lang="zh-CN" altLang="en-US" sz="1600" dirty="0">
                <a:latin typeface="黑体" panose="02010609060101010101" pitchFamily="49" charset="-122"/>
                <a:ea typeface="黑体" panose="02010609060101010101" pitchFamily="49" charset="-122"/>
                <a:sym typeface="+mn-ea"/>
              </a:rPr>
              <a:t>天</a:t>
            </a:r>
            <a:r>
              <a:rPr lang="zh-CN" altLang="en-US" sz="1600" dirty="0">
                <a:latin typeface="黑体" panose="02010609060101010101" pitchFamily="49" charset="-122"/>
                <a:ea typeface="黑体" panose="02010609060101010101" pitchFamily="49" charset="-122"/>
                <a:cs typeface="Arial" panose="020B0604020202020204" pitchFamily="34" charset="0"/>
                <a:sym typeface="+mn-ea"/>
              </a:rPr>
              <a:t>→</a:t>
            </a:r>
            <a:r>
              <a:rPr lang="zh-CN" altLang="en-US" sz="1600" dirty="0">
                <a:latin typeface="黑体" panose="02010609060101010101" pitchFamily="49" charset="-122"/>
                <a:ea typeface="黑体" panose="02010609060101010101" pitchFamily="49" charset="-122"/>
                <a:sym typeface="+mn-ea"/>
              </a:rPr>
              <a:t>砌筑完成在结构封顶后</a:t>
            </a:r>
            <a:r>
              <a:rPr lang="en-US" altLang="zh-CN" sz="1600" dirty="0">
                <a:latin typeface="黑体" panose="02010609060101010101" pitchFamily="49" charset="-122"/>
                <a:ea typeface="黑体" panose="02010609060101010101" pitchFamily="49" charset="-122"/>
                <a:sym typeface="+mn-ea"/>
              </a:rPr>
              <a:t>30</a:t>
            </a:r>
            <a:r>
              <a:rPr lang="zh-CN" altLang="en-US" sz="1600" dirty="0">
                <a:latin typeface="黑体" panose="02010609060101010101" pitchFamily="49" charset="-122"/>
                <a:ea typeface="黑体" panose="02010609060101010101" pitchFamily="49" charset="-122"/>
                <a:sym typeface="+mn-ea"/>
              </a:rPr>
              <a:t>天</a:t>
            </a:r>
            <a:r>
              <a:rPr lang="zh-CN" altLang="en-US" sz="1600" dirty="0">
                <a:latin typeface="黑体" panose="02010609060101010101" pitchFamily="49" charset="-122"/>
                <a:ea typeface="黑体" panose="02010609060101010101" pitchFamily="49" charset="-122"/>
                <a:cs typeface="Arial" panose="020B0604020202020204" pitchFamily="34" charset="0"/>
                <a:sym typeface="+mn-ea"/>
              </a:rPr>
              <a:t>→外墙面砖在结构完成</a:t>
            </a:r>
            <a:r>
              <a:rPr lang="en-US" altLang="zh-CN" sz="1600" dirty="0">
                <a:latin typeface="黑体" panose="02010609060101010101" pitchFamily="49" charset="-122"/>
                <a:ea typeface="黑体" panose="02010609060101010101" pitchFamily="49" charset="-122"/>
                <a:cs typeface="Arial" panose="020B0604020202020204" pitchFamily="34" charset="0"/>
                <a:sym typeface="+mn-ea"/>
              </a:rPr>
              <a:t>8</a:t>
            </a:r>
            <a:r>
              <a:rPr lang="zh-CN" altLang="en-US" sz="1600" dirty="0">
                <a:latin typeface="黑体" panose="02010609060101010101" pitchFamily="49" charset="-122"/>
                <a:ea typeface="黑体" panose="02010609060101010101" pitchFamily="49" charset="-122"/>
                <a:cs typeface="Arial" panose="020B0604020202020204" pitchFamily="34" charset="0"/>
                <a:sym typeface="+mn-ea"/>
              </a:rPr>
              <a:t>层开始，封顶后</a:t>
            </a:r>
            <a:r>
              <a:rPr lang="en-US" altLang="zh-CN" sz="1600" dirty="0">
                <a:latin typeface="黑体" panose="02010609060101010101" pitchFamily="49" charset="-122"/>
                <a:ea typeface="黑体" panose="02010609060101010101" pitchFamily="49" charset="-122"/>
                <a:cs typeface="Arial" panose="020B0604020202020204" pitchFamily="34" charset="0"/>
                <a:sym typeface="+mn-ea"/>
              </a:rPr>
              <a:t>50</a:t>
            </a:r>
            <a:r>
              <a:rPr lang="zh-CN" altLang="en-US" sz="1600" dirty="0">
                <a:latin typeface="黑体" panose="02010609060101010101" pitchFamily="49" charset="-122"/>
                <a:ea typeface="黑体" panose="02010609060101010101" pitchFamily="49" charset="-122"/>
                <a:cs typeface="Arial" panose="020B0604020202020204" pitchFamily="34" charset="0"/>
                <a:sym typeface="+mn-ea"/>
              </a:rPr>
              <a:t>天完成→爬架在结构封顶后</a:t>
            </a:r>
            <a:r>
              <a:rPr lang="en-US" altLang="zh-CN" sz="1600" dirty="0">
                <a:latin typeface="黑体" panose="02010609060101010101" pitchFamily="49" charset="-122"/>
                <a:ea typeface="黑体" panose="02010609060101010101" pitchFamily="49" charset="-122"/>
                <a:cs typeface="Arial" panose="020B0604020202020204" pitchFamily="34" charset="0"/>
                <a:sym typeface="+mn-ea"/>
              </a:rPr>
              <a:t>70</a:t>
            </a:r>
            <a:r>
              <a:rPr lang="zh-CN" altLang="en-US" sz="1600" dirty="0">
                <a:latin typeface="黑体" panose="02010609060101010101" pitchFamily="49" charset="-122"/>
                <a:ea typeface="黑体" panose="02010609060101010101" pitchFamily="49" charset="-122"/>
                <a:cs typeface="Arial" panose="020B0604020202020204" pitchFamily="34" charset="0"/>
                <a:sym typeface="+mn-ea"/>
              </a:rPr>
              <a:t>天拆完，共历时</a:t>
            </a:r>
            <a:r>
              <a:rPr lang="en-US" altLang="zh-CN" sz="1600" dirty="0">
                <a:latin typeface="黑体" panose="02010609060101010101" pitchFamily="49" charset="-122"/>
                <a:ea typeface="黑体" panose="02010609060101010101" pitchFamily="49" charset="-122"/>
                <a:cs typeface="Arial" panose="020B0604020202020204" pitchFamily="34" charset="0"/>
                <a:sym typeface="+mn-ea"/>
              </a:rPr>
              <a:t>235</a:t>
            </a:r>
            <a:r>
              <a:rPr lang="zh-CN" altLang="en-US" sz="1600" dirty="0">
                <a:latin typeface="黑体" panose="02010609060101010101" pitchFamily="49" charset="-122"/>
                <a:ea typeface="黑体" panose="02010609060101010101" pitchFamily="49" charset="-122"/>
                <a:cs typeface="Arial" panose="020B0604020202020204" pitchFamily="34" charset="0"/>
                <a:sym typeface="+mn-ea"/>
              </a:rPr>
              <a:t>天。</a:t>
            </a:r>
          </a:p>
          <a:p>
            <a:pPr>
              <a:lnSpc>
                <a:spcPct val="150000"/>
              </a:lnSpc>
              <a:buFont typeface="Wingdings" panose="05000000000000000000" pitchFamily="2" charset="2"/>
              <a:buChar char="u"/>
            </a:pPr>
            <a:r>
              <a:rPr lang="en-US" altLang="zh-CN" sz="1600" b="1" dirty="0">
                <a:latin typeface="微软雅黑" panose="020B0503020204020204" pitchFamily="34" charset="-122"/>
                <a:ea typeface="微软雅黑" panose="020B0503020204020204" pitchFamily="34" charset="-122"/>
              </a:rPr>
              <a:t>3</a:t>
            </a:r>
            <a:r>
              <a:rPr lang="zh-CN" altLang="en-US" sz="1600" b="1" dirty="0">
                <a:latin typeface="微软雅黑" panose="020B0503020204020204" pitchFamily="34" charset="-122"/>
                <a:ea typeface="微软雅黑" panose="020B0503020204020204" pitchFamily="34" charset="-122"/>
              </a:rPr>
              <a:t>、对比结果</a:t>
            </a:r>
            <a:endParaRPr lang="en-US" altLang="zh-CN" sz="1600" dirty="0">
              <a:latin typeface="微软雅黑" panose="020B0503020204020204" pitchFamily="34" charset="-122"/>
              <a:ea typeface="微软雅黑" panose="020B0503020204020204" pitchFamily="34" charset="-122"/>
            </a:endParaRPr>
          </a:p>
          <a:p>
            <a:pPr marL="0" indent="457200">
              <a:lnSpc>
                <a:spcPct val="150000"/>
              </a:lnSpc>
              <a:buNone/>
            </a:pPr>
            <a:r>
              <a:rPr lang="zh-CN" altLang="en-US" sz="1600" dirty="0">
                <a:latin typeface="黑体" panose="02010609060101010101" pitchFamily="49" charset="-122"/>
                <a:ea typeface="黑体" panose="02010609060101010101" pitchFamily="49" charset="-122"/>
              </a:rPr>
              <a:t>穿插工艺比传统工艺早</a:t>
            </a:r>
            <a:r>
              <a:rPr lang="en-US" altLang="zh-CN" sz="1600" dirty="0">
                <a:latin typeface="黑体" panose="02010609060101010101" pitchFamily="49" charset="-122"/>
                <a:ea typeface="黑体" panose="02010609060101010101" pitchFamily="49" charset="-122"/>
              </a:rPr>
              <a:t>97</a:t>
            </a:r>
            <a:r>
              <a:rPr lang="zh-CN" altLang="en-US" sz="1600" dirty="0">
                <a:latin typeface="黑体" panose="02010609060101010101" pitchFamily="49" charset="-122"/>
                <a:ea typeface="黑体" panose="02010609060101010101" pitchFamily="49" charset="-122"/>
              </a:rPr>
              <a:t>天。</a:t>
            </a:r>
          </a:p>
          <a:p>
            <a:pPr marL="0" indent="0">
              <a:lnSpc>
                <a:spcPct val="150000"/>
              </a:lnSpc>
              <a:buNone/>
            </a:pPr>
            <a:r>
              <a:rPr lang="zh-CN" altLang="en-US" sz="1600" b="1" dirty="0">
                <a:solidFill>
                  <a:srgbClr val="FF0000"/>
                </a:solidFill>
                <a:latin typeface="微软雅黑" panose="020B0503020204020204" pitchFamily="34" charset="-122"/>
                <a:ea typeface="微软雅黑" panose="020B0503020204020204" pitchFamily="34" charset="-122"/>
              </a:rPr>
              <a:t>注明：以上对比尚未包括室内提前移交精装。</a:t>
            </a:r>
          </a:p>
          <a:p>
            <a:pPr marL="0" indent="0">
              <a:buNone/>
            </a:pPr>
            <a:endParaRPr lang="zh-CN" altLang="en-US" sz="1600" dirty="0">
              <a:latin typeface="微软雅黑" panose="020B0503020204020204" pitchFamily="34" charset="-122"/>
              <a:ea typeface="微软雅黑" panose="020B0503020204020204" pitchFamily="34" charset="-122"/>
            </a:endParaRPr>
          </a:p>
          <a:p>
            <a:pPr marL="0" indent="0">
              <a:buNone/>
            </a:pPr>
            <a:endParaRPr lang="zh-CN" altLang="en-US" sz="1600" dirty="0">
              <a:latin typeface="微软雅黑" panose="020B0503020204020204" pitchFamily="34" charset="-122"/>
              <a:ea typeface="微软雅黑" panose="020B0503020204020204" pitchFamily="34" charset="-122"/>
            </a:endParaRPr>
          </a:p>
          <a:p>
            <a:pPr marL="0" indent="0">
              <a:buNone/>
            </a:pPr>
            <a:endParaRPr lang="zh-CN" altLang="en-US" sz="1600" dirty="0">
              <a:latin typeface="微软雅黑" panose="020B0503020204020204" pitchFamily="34" charset="-122"/>
              <a:ea typeface="微软雅黑" panose="020B0503020204020204" pitchFamily="34" charset="-122"/>
            </a:endParaRPr>
          </a:p>
        </p:txBody>
      </p:sp>
      <p:pic>
        <p:nvPicPr>
          <p:cNvPr id="44" name="图片 4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24128" y="1484784"/>
            <a:ext cx="2952328" cy="5101755"/>
          </a:xfrm>
          <a:prstGeom prst="rect">
            <a:avLst/>
          </a:prstGeom>
          <a:effectLst>
            <a:glow rad="228600">
              <a:schemeClr val="bg2">
                <a:lumMod val="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wipe(down)">
                                      <p:cBhvr>
                                        <p:cTn id="7" dur="500"/>
                                        <p:tgtEl>
                                          <p:spTgt spid="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3">
                                            <p:txEl>
                                              <p:pRg st="1" end="1"/>
                                            </p:txEl>
                                          </p:spTgt>
                                        </p:tgtEl>
                                        <p:attrNameLst>
                                          <p:attrName>style.visibility</p:attrName>
                                        </p:attrNameLst>
                                      </p:cBhvr>
                                      <p:to>
                                        <p:strVal val="visible"/>
                                      </p:to>
                                    </p:set>
                                    <p:animEffect transition="in" filter="wipe(down)">
                                      <p:cBhvr>
                                        <p:cTn id="12" dur="500"/>
                                        <p:tgtEl>
                                          <p:spTgt spid="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3">
                                            <p:txEl>
                                              <p:pRg st="2" end="2"/>
                                            </p:txEl>
                                          </p:spTgt>
                                        </p:tgtEl>
                                        <p:attrNameLst>
                                          <p:attrName>style.visibility</p:attrName>
                                        </p:attrNameLst>
                                      </p:cBhvr>
                                      <p:to>
                                        <p:strVal val="visible"/>
                                      </p:to>
                                    </p:set>
                                    <p:animEffect transition="in" filter="wipe(down)">
                                      <p:cBhvr>
                                        <p:cTn id="17" dur="500"/>
                                        <p:tgtEl>
                                          <p:spTgt spid="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3">
                                            <p:txEl>
                                              <p:pRg st="3" end="3"/>
                                            </p:txEl>
                                          </p:spTgt>
                                        </p:tgtEl>
                                        <p:attrNameLst>
                                          <p:attrName>style.visibility</p:attrName>
                                        </p:attrNameLst>
                                      </p:cBhvr>
                                      <p:to>
                                        <p:strVal val="visible"/>
                                      </p:to>
                                    </p:set>
                                    <p:animEffect transition="in" filter="wipe(down)">
                                      <p:cBhvr>
                                        <p:cTn id="22" dur="500"/>
                                        <p:tgtEl>
                                          <p:spTgt spid="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3">
                                            <p:txEl>
                                              <p:pRg st="4" end="4"/>
                                            </p:txEl>
                                          </p:spTgt>
                                        </p:tgtEl>
                                        <p:attrNameLst>
                                          <p:attrName>style.visibility</p:attrName>
                                        </p:attrNameLst>
                                      </p:cBhvr>
                                      <p:to>
                                        <p:strVal val="visible"/>
                                      </p:to>
                                    </p:set>
                                    <p:animEffect transition="in" filter="wipe(down)">
                                      <p:cBhvr>
                                        <p:cTn id="27" dur="500"/>
                                        <p:tgtEl>
                                          <p:spTgt spid="4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3">
                                            <p:txEl>
                                              <p:pRg st="5" end="5"/>
                                            </p:txEl>
                                          </p:spTgt>
                                        </p:tgtEl>
                                        <p:attrNameLst>
                                          <p:attrName>style.visibility</p:attrName>
                                        </p:attrNameLst>
                                      </p:cBhvr>
                                      <p:to>
                                        <p:strVal val="visible"/>
                                      </p:to>
                                    </p:set>
                                    <p:animEffect transition="in" filter="wipe(down)">
                                      <p:cBhvr>
                                        <p:cTn id="32" dur="500"/>
                                        <p:tgtEl>
                                          <p:spTgt spid="4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3">
                                            <p:txEl>
                                              <p:pRg st="6" end="6"/>
                                            </p:txEl>
                                          </p:spTgt>
                                        </p:tgtEl>
                                        <p:attrNameLst>
                                          <p:attrName>style.visibility</p:attrName>
                                        </p:attrNameLst>
                                      </p:cBhvr>
                                      <p:to>
                                        <p:strVal val="visible"/>
                                      </p:to>
                                    </p:set>
                                    <p:animEffect transition="in" filter="wipe(down)">
                                      <p:cBhvr>
                                        <p:cTn id="37" dur="500"/>
                                        <p:tgtEl>
                                          <p:spTgt spid="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75" name="Rectangle 9"/>
          <p:cNvSpPr>
            <a:spLocks noGrp="1" noChangeArrowheads="1"/>
          </p:cNvSpPr>
          <p:nvPr>
            <p:ph type="title"/>
          </p:nvPr>
        </p:nvSpPr>
        <p:spPr>
          <a:xfrm>
            <a:off x="250825" y="0"/>
            <a:ext cx="6913563" cy="981075"/>
          </a:xfrm>
          <a:noFill/>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防护平台施工发展趋势</a:t>
            </a:r>
            <a:endParaRPr lang="zh-CN" altLang="en-US" sz="24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13" name="文本框 2"/>
          <p:cNvSpPr txBox="1"/>
          <p:nvPr/>
        </p:nvSpPr>
        <p:spPr>
          <a:xfrm>
            <a:off x="179513" y="1052736"/>
            <a:ext cx="7776864" cy="55399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304800">
              <a:lnSpc>
                <a:spcPct val="150000"/>
              </a:lnSpc>
              <a:buFont typeface="Wingdings" panose="05000000000000000000" charset="0"/>
              <a:buChar char=""/>
            </a:pPr>
            <a:r>
              <a:rPr lang="zh-CN" altLang="en-US" sz="2000" b="1" dirty="0">
                <a:solidFill>
                  <a:schemeClr val="tx1"/>
                </a:solidFill>
              </a:rPr>
              <a:t>防护平台施工</a:t>
            </a:r>
            <a:r>
              <a:rPr lang="en-US" altLang="zh-CN" sz="2000" b="1" dirty="0">
                <a:solidFill>
                  <a:schemeClr val="tx1"/>
                </a:solidFill>
              </a:rPr>
              <a:t>---</a:t>
            </a:r>
            <a:r>
              <a:rPr lang="zh-CN" altLang="en-US" sz="2000" b="1" dirty="0">
                <a:solidFill>
                  <a:schemeClr val="tx1"/>
                </a:solidFill>
              </a:rPr>
              <a:t>施工穿插简介</a:t>
            </a:r>
            <a:endParaRPr lang="en-US" altLang="zh-CN" sz="2000" b="1" dirty="0">
              <a:solidFill>
                <a:schemeClr val="tx1"/>
              </a:solidFill>
            </a:endParaRPr>
          </a:p>
        </p:txBody>
      </p:sp>
      <p:pic>
        <p:nvPicPr>
          <p:cNvPr id="7" name="图片 6" descr="荣汇世家豪苑项目DM300型爬架平面布置图.jpg"/>
          <p:cNvPicPr>
            <a:picLocks noChangeAspect="1"/>
          </p:cNvPicPr>
          <p:nvPr/>
        </p:nvPicPr>
        <p:blipFill>
          <a:blip r:embed="rId2" cstate="email">
            <a:extLst>
              <a:ext uri="{28A0092B-C50C-407E-A947-70E740481C1C}">
                <a14:useLocalDpi xmlns:a14="http://schemas.microsoft.com/office/drawing/2010/main"/>
              </a:ext>
            </a:extLst>
          </a:blip>
          <a:srcRect b="-799"/>
          <a:stretch>
            <a:fillRect/>
          </a:stretch>
        </p:blipFill>
        <p:spPr>
          <a:xfrm>
            <a:off x="5652120" y="1196752"/>
            <a:ext cx="2587788" cy="5400600"/>
          </a:xfrm>
          <a:prstGeom prst="rect">
            <a:avLst/>
          </a:prstGeom>
        </p:spPr>
      </p:pic>
      <p:graphicFrame>
        <p:nvGraphicFramePr>
          <p:cNvPr id="11" name="Group 2"/>
          <p:cNvGraphicFramePr>
            <a:graphicFrameLocks noGrp="1"/>
          </p:cNvGraphicFramePr>
          <p:nvPr/>
        </p:nvGraphicFramePr>
        <p:xfrm>
          <a:off x="683568" y="1700808"/>
          <a:ext cx="4788361" cy="4717344"/>
        </p:xfrm>
        <a:graphic>
          <a:graphicData uri="http://schemas.openxmlformats.org/drawingml/2006/table">
            <a:tbl>
              <a:tblPr/>
              <a:tblGrid>
                <a:gridCol w="847533">
                  <a:extLst>
                    <a:ext uri="{9D8B030D-6E8A-4147-A177-3AD203B41FA5}">
                      <a16:colId xmlns:a16="http://schemas.microsoft.com/office/drawing/2014/main" val="20000"/>
                    </a:ext>
                  </a:extLst>
                </a:gridCol>
                <a:gridCol w="1456723">
                  <a:extLst>
                    <a:ext uri="{9D8B030D-6E8A-4147-A177-3AD203B41FA5}">
                      <a16:colId xmlns:a16="http://schemas.microsoft.com/office/drawing/2014/main" val="20001"/>
                    </a:ext>
                  </a:extLst>
                </a:gridCol>
                <a:gridCol w="2484105">
                  <a:extLst>
                    <a:ext uri="{9D8B030D-6E8A-4147-A177-3AD203B41FA5}">
                      <a16:colId xmlns:a16="http://schemas.microsoft.com/office/drawing/2014/main" val="20002"/>
                    </a:ext>
                  </a:extLst>
                </a:gridCol>
              </a:tblGrid>
              <a:tr h="470073">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600" b="1" i="0" u="none" strike="noStrike" cap="none" normalizeH="0" baseline="0" dirty="0">
                          <a:ln>
                            <a:noFill/>
                          </a:ln>
                          <a:solidFill>
                            <a:srgbClr val="FFFFFF"/>
                          </a:solidFill>
                          <a:effectLst/>
                          <a:latin typeface="黑体" panose="02010609060101010101" pitchFamily="49" charset="-122"/>
                          <a:ea typeface="黑体" panose="02010609060101010101" pitchFamily="49" charset="-122"/>
                        </a:rPr>
                        <a:t>楼层</a:t>
                      </a:r>
                      <a:endParaRPr kumimoji="0" lang="zh-CN" sz="1600" b="1" i="0" u="none" strike="noStrike" cap="none" normalizeH="0" baseline="0" dirty="0">
                        <a:ln>
                          <a:noFill/>
                        </a:ln>
                        <a:solidFill>
                          <a:srgbClr val="FFFFFF"/>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504D"/>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600" b="1" i="0" u="none" strike="noStrike" cap="none" normalizeH="0" baseline="0" dirty="0">
                          <a:ln>
                            <a:noFill/>
                          </a:ln>
                          <a:solidFill>
                            <a:srgbClr val="FFFFFF"/>
                          </a:solidFill>
                          <a:effectLst/>
                          <a:latin typeface="黑体" panose="02010609060101010101" pitchFamily="49" charset="-122"/>
                          <a:ea typeface="黑体" panose="02010609060101010101" pitchFamily="49" charset="-122"/>
                        </a:rPr>
                        <a:t>主要工作</a:t>
                      </a:r>
                      <a:endParaRPr kumimoji="0" lang="zh-CN" sz="1600" b="1" i="0" u="none" strike="noStrike" cap="none" normalizeH="0" baseline="0" dirty="0">
                        <a:ln>
                          <a:noFill/>
                        </a:ln>
                        <a:solidFill>
                          <a:srgbClr val="FFFFFF"/>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504D"/>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600" b="1" i="0" u="none" strike="noStrike" cap="none" normalizeH="0" baseline="0" dirty="0">
                          <a:ln>
                            <a:noFill/>
                          </a:ln>
                          <a:solidFill>
                            <a:srgbClr val="FFFFFF"/>
                          </a:solidFill>
                          <a:effectLst/>
                          <a:latin typeface="黑体" panose="02010609060101010101" pitchFamily="49" charset="-122"/>
                          <a:ea typeface="黑体" panose="02010609060101010101" pitchFamily="49" charset="-122"/>
                        </a:rPr>
                        <a:t>主要工序</a:t>
                      </a:r>
                      <a:endParaRPr kumimoji="0" lang="zh-CN" sz="1600" b="1" i="0" u="none" strike="noStrike" cap="none" normalizeH="0" baseline="0" dirty="0">
                        <a:ln>
                          <a:noFill/>
                        </a:ln>
                        <a:solidFill>
                          <a:srgbClr val="FFFFFF"/>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504D"/>
                    </a:solidFill>
                  </a:tcPr>
                </a:tc>
                <a:extLst>
                  <a:ext uri="{0D108BD9-81ED-4DB2-BD59-A6C34878D82A}">
                    <a16:rowId xmlns:a16="http://schemas.microsoft.com/office/drawing/2014/main" val="10000"/>
                  </a:ext>
                </a:extLst>
              </a:tr>
              <a:tr h="280151">
                <a:tc rowSpan="5">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en-US" altLang="zh-CN" sz="14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N</a:t>
                      </a:r>
                      <a:r>
                        <a:rPr kumimoji="0" lang="zh-CN" altLang="en-US" sz="14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层</a:t>
                      </a:r>
                      <a:endParaRPr kumimoji="0" lang="en-US" altLang="zh-CN" sz="14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7F7F"/>
                    </a:solidFill>
                  </a:tcPr>
                </a:tc>
                <a:tc rowSpan="5">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主体施工</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7F7F"/>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墙柱钢筋绑扎及预埋</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7F7F"/>
                    </a:solidFill>
                  </a:tcPr>
                </a:tc>
                <a:extLst>
                  <a:ext uri="{0D108BD9-81ED-4DB2-BD59-A6C34878D82A}">
                    <a16:rowId xmlns:a16="http://schemas.microsoft.com/office/drawing/2014/main" val="10001"/>
                  </a:ext>
                </a:extLst>
              </a:tr>
              <a:tr h="279520">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7F7F"/>
                    </a:solidFill>
                  </a:tcPr>
                </a:tc>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7F7F"/>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铝膜安装、调整</a:t>
                      </a:r>
                      <a:endParaRPr kumimoji="0" lang="zh-CN" alt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7F7F"/>
                    </a:solidFill>
                  </a:tcPr>
                </a:tc>
                <a:extLst>
                  <a:ext uri="{0D108BD9-81ED-4DB2-BD59-A6C34878D82A}">
                    <a16:rowId xmlns:a16="http://schemas.microsoft.com/office/drawing/2014/main" val="10002"/>
                  </a:ext>
                </a:extLst>
              </a:tr>
              <a:tr h="338408">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7F7F"/>
                    </a:solidFill>
                  </a:tcPr>
                </a:tc>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7F7F"/>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梁板钢筋绑扎</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7F7F"/>
                    </a:solidFill>
                  </a:tcPr>
                </a:tc>
                <a:extLst>
                  <a:ext uri="{0D108BD9-81ED-4DB2-BD59-A6C34878D82A}">
                    <a16:rowId xmlns:a16="http://schemas.microsoft.com/office/drawing/2014/main" val="10003"/>
                  </a:ext>
                </a:extLst>
              </a:tr>
              <a:tr h="280151">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7F7F"/>
                    </a:solidFill>
                  </a:tcPr>
                </a:tc>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7F7F"/>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水电线管预埋</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7F7F"/>
                    </a:solidFill>
                  </a:tcPr>
                </a:tc>
                <a:extLst>
                  <a:ext uri="{0D108BD9-81ED-4DB2-BD59-A6C34878D82A}">
                    <a16:rowId xmlns:a16="http://schemas.microsoft.com/office/drawing/2014/main" val="10004"/>
                  </a:ext>
                </a:extLst>
              </a:tr>
              <a:tr h="278889">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混泥土浇筑</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lumMod val="50000"/>
                        <a:lumOff val="50000"/>
                      </a:schemeClr>
                    </a:solidFill>
                  </a:tcPr>
                </a:tc>
                <a:extLst>
                  <a:ext uri="{0D108BD9-81ED-4DB2-BD59-A6C34878D82A}">
                    <a16:rowId xmlns:a16="http://schemas.microsoft.com/office/drawing/2014/main" val="10005"/>
                  </a:ext>
                </a:extLst>
              </a:tr>
              <a:tr h="280151">
                <a:tc rowSpan="4">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en-US" altLang="zh-CN" sz="14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N-1</a:t>
                      </a:r>
                      <a:r>
                        <a:rPr kumimoji="0" lang="zh-CN" altLang="en-US" sz="14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层</a:t>
                      </a:r>
                      <a:endParaRPr kumimoji="0" lang="en-US" altLang="zh-CN" sz="14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rowSpan="4">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打磨修补</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铝模拆模及传递</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6"/>
                  </a:ext>
                </a:extLst>
              </a:tr>
              <a:tr h="278889">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拉片敲除</a:t>
                      </a:r>
                      <a:r>
                        <a:rPr kumimoji="0" lang="en-US" alt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a:t>
                      </a: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螺杆洞封堵</a:t>
                      </a:r>
                      <a:endParaRPr kumimoji="0" lang="zh-CN" alt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7"/>
                  </a:ext>
                </a:extLst>
              </a:tr>
              <a:tr h="278889">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层间止水措施安装</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8"/>
                  </a:ext>
                </a:extLst>
              </a:tr>
              <a:tr h="278889">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外墙打磨修补</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9"/>
                  </a:ext>
                </a:extLst>
              </a:tr>
              <a:tr h="278889">
                <a:tc rowSpan="2">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en-US" altLang="zh-CN" sz="14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N-2</a:t>
                      </a:r>
                      <a:r>
                        <a:rPr kumimoji="0" lang="zh-CN" altLang="en-US" sz="14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层</a:t>
                      </a:r>
                      <a:endParaRPr kumimoji="0" lang="en-US" altLang="zh-CN" sz="14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7C80"/>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铝合金安装及刮腻子</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7C80"/>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铝合金窗框及栏杆安装</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7C80"/>
                    </a:solidFill>
                  </a:tcPr>
                </a:tc>
                <a:extLst>
                  <a:ext uri="{0D108BD9-81ED-4DB2-BD59-A6C34878D82A}">
                    <a16:rowId xmlns:a16="http://schemas.microsoft.com/office/drawing/2014/main" val="10010"/>
                  </a:ext>
                </a:extLst>
              </a:tr>
              <a:tr h="278889">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外墙腻子两道及打磨</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7C80"/>
                    </a:solidFill>
                  </a:tcPr>
                </a:tc>
                <a:extLst>
                  <a:ext uri="{0D108BD9-81ED-4DB2-BD59-A6C34878D82A}">
                    <a16:rowId xmlns:a16="http://schemas.microsoft.com/office/drawing/2014/main" val="10011"/>
                  </a:ext>
                </a:extLst>
              </a:tr>
              <a:tr h="278889">
                <a:tc rowSpan="4">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en-US" altLang="zh-CN" sz="14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N-3</a:t>
                      </a:r>
                      <a:r>
                        <a:rPr kumimoji="0" lang="zh-CN" altLang="en-US" sz="14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层</a:t>
                      </a:r>
                      <a:endParaRPr kumimoji="0" lang="en-US" altLang="zh-CN" sz="14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3366"/>
                    </a:solidFill>
                  </a:tcPr>
                </a:tc>
                <a:tc rowSpan="4">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收边收口</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3366"/>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外墙腻子质检及收口</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3366"/>
                    </a:solidFill>
                  </a:tcPr>
                </a:tc>
                <a:extLst>
                  <a:ext uri="{0D108BD9-81ED-4DB2-BD59-A6C34878D82A}">
                    <a16:rowId xmlns:a16="http://schemas.microsoft.com/office/drawing/2014/main" val="10012"/>
                  </a:ext>
                </a:extLst>
              </a:tr>
              <a:tr h="278889">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窗框及玻璃打胶收口</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3366"/>
                    </a:solidFill>
                  </a:tcPr>
                </a:tc>
                <a:extLst>
                  <a:ext uri="{0D108BD9-81ED-4DB2-BD59-A6C34878D82A}">
                    <a16:rowId xmlns:a16="http://schemas.microsoft.com/office/drawing/2014/main" val="10013"/>
                  </a:ext>
                </a:extLst>
              </a:tr>
              <a:tr h="278889">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铝合金百叶安装</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3366"/>
                    </a:solidFill>
                  </a:tcPr>
                </a:tc>
                <a:extLst>
                  <a:ext uri="{0D108BD9-81ED-4DB2-BD59-A6C34878D82A}">
                    <a16:rowId xmlns:a16="http://schemas.microsoft.com/office/drawing/2014/main" val="10014"/>
                  </a:ext>
                </a:extLst>
              </a:tr>
              <a:tr h="278889">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vMerge="1">
                  <a:txBody>
                    <a:bodyPr/>
                    <a:lstStyle/>
                    <a:p>
                      <a:endParaRPr lang="zh-CN"/>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排水立管安装</a:t>
                      </a:r>
                      <a:endParaRPr kumimoji="0" 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6019" marR="6019" marT="601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3366"/>
                    </a:solidFill>
                  </a:tcPr>
                </a:tc>
                <a:extLst>
                  <a:ext uri="{0D108BD9-81ED-4DB2-BD59-A6C34878D82A}">
                    <a16:rowId xmlns:a16="http://schemas.microsoft.com/office/drawing/2014/main" val="1001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防护平台施工发展趋势</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框 2"/>
          <p:cNvSpPr txBox="1"/>
          <p:nvPr/>
        </p:nvSpPr>
        <p:spPr>
          <a:xfrm>
            <a:off x="467544" y="1052736"/>
            <a:ext cx="3744416" cy="553998"/>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000" b="1" dirty="0">
                <a:solidFill>
                  <a:schemeClr val="tx1"/>
                </a:solidFill>
              </a:rPr>
              <a:t>采用防护平台的工地形象</a:t>
            </a:r>
          </a:p>
        </p:txBody>
      </p:sp>
      <p:pic>
        <p:nvPicPr>
          <p:cNvPr id="27656" name="Picture 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20072" y="1340768"/>
            <a:ext cx="3014349" cy="4896544"/>
          </a:xfrm>
          <a:prstGeom prst="rect">
            <a:avLst/>
          </a:prstGeom>
          <a:noFill/>
          <a:ln w="9525">
            <a:noFill/>
            <a:miter lim="800000"/>
            <a:headEnd/>
            <a:tailEnd/>
          </a:ln>
        </p:spPr>
      </p:pic>
      <p:sp>
        <p:nvSpPr>
          <p:cNvPr id="14" name="文本框 2"/>
          <p:cNvSpPr txBox="1"/>
          <p:nvPr/>
        </p:nvSpPr>
        <p:spPr>
          <a:xfrm>
            <a:off x="467544" y="1556792"/>
            <a:ext cx="4104456" cy="1338828"/>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457200" lvl="0" indent="-342900" algn="just">
              <a:lnSpc>
                <a:spcPct val="150000"/>
              </a:lnSpc>
              <a:buAutoNum type="arabicPeriod"/>
            </a:pPr>
            <a:r>
              <a:rPr lang="zh-CN" altLang="en-US" dirty="0">
                <a:solidFill>
                  <a:schemeClr val="tx1"/>
                </a:solidFill>
                <a:latin typeface="黑体" panose="02010609060101010101" pitchFamily="49" charset="-122"/>
                <a:ea typeface="黑体" panose="02010609060101010101" pitchFamily="49" charset="-122"/>
              </a:rPr>
              <a:t>外墙整洁、干爽；</a:t>
            </a:r>
          </a:p>
          <a:p>
            <a:pPr marL="457200" lvl="0" indent="-342900" algn="just">
              <a:lnSpc>
                <a:spcPct val="150000"/>
              </a:lnSpc>
              <a:buAutoNum type="arabicPeriod"/>
            </a:pPr>
            <a:r>
              <a:rPr lang="zh-CN" altLang="en-US" dirty="0">
                <a:solidFill>
                  <a:schemeClr val="tx1"/>
                </a:solidFill>
                <a:latin typeface="黑体" panose="02010609060101010101" pitchFamily="49" charset="-122"/>
                <a:ea typeface="黑体" panose="02010609060101010101" pitchFamily="49" charset="-122"/>
              </a:rPr>
              <a:t>外墙穿插，提前展示外立面，吸引客户，打造良好的营销环境。</a:t>
            </a:r>
          </a:p>
        </p:txBody>
      </p:sp>
      <p:sp>
        <p:nvSpPr>
          <p:cNvPr id="9" name="文本框 2"/>
          <p:cNvSpPr txBox="1"/>
          <p:nvPr/>
        </p:nvSpPr>
        <p:spPr>
          <a:xfrm>
            <a:off x="323528" y="3356992"/>
            <a:ext cx="4248472" cy="300082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508000" algn="just">
              <a:lnSpc>
                <a:spcPct val="150000"/>
              </a:lnSpc>
            </a:pPr>
            <a:r>
              <a:rPr lang="zh-CN" altLang="en-US" dirty="0">
                <a:solidFill>
                  <a:schemeClr val="tx1"/>
                </a:solidFill>
                <a:latin typeface="黑体" panose="02010609060101010101" pitchFamily="49" charset="-122"/>
                <a:ea typeface="黑体" panose="02010609060101010101" pitchFamily="49" charset="-122"/>
                <a:sym typeface="+mn-ea"/>
              </a:rPr>
              <a:t>现今，建筑行业逐步推进工业化，主张两提一减，即提升质量，提高效率，减少用工，可尝试做铝模、爬架、高精度砌块、薄抹灰、精装提前介入的爬架施工。</a:t>
            </a:r>
            <a:r>
              <a:rPr lang="zh-CN" altLang="en-US" kern="0" dirty="0">
                <a:latin typeface="黑体" panose="02010609060101010101" pitchFamily="49" charset="-122"/>
                <a:ea typeface="黑体" panose="02010609060101010101" pitchFamily="49" charset="-122"/>
              </a:rPr>
              <a:t>新技术直接减少工人数量，降低劳动成本在施工总成本比重，工厂质量完胜工地质量。</a:t>
            </a:r>
            <a:endParaRPr lang="en-US" altLang="zh-CN" dirty="0">
              <a:solidFill>
                <a:schemeClr val="tx1"/>
              </a:solidFill>
              <a:latin typeface="黑体" panose="02010609060101010101" pitchFamily="49" charset="-122"/>
              <a:ea typeface="黑体" panose="02010609060101010101" pitchFamily="49" charset="-122"/>
              <a:sym typeface="+mn-ea"/>
            </a:endParaRPr>
          </a:p>
        </p:txBody>
      </p:sp>
      <p:sp>
        <p:nvSpPr>
          <p:cNvPr id="10" name="文本框 2"/>
          <p:cNvSpPr txBox="1"/>
          <p:nvPr/>
        </p:nvSpPr>
        <p:spPr>
          <a:xfrm>
            <a:off x="539552" y="2852936"/>
            <a:ext cx="2871936" cy="50629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000" b="1" dirty="0">
                <a:solidFill>
                  <a:schemeClr val="tx1"/>
                </a:solidFill>
              </a:rPr>
              <a:t>行业发展趋势要求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2771800" y="2492896"/>
            <a:ext cx="4822190" cy="711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307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75" name="Rectangle 9"/>
          <p:cNvSpPr>
            <a:spLocks noGrp="1" noChangeArrowheads="1"/>
          </p:cNvSpPr>
          <p:nvPr>
            <p:ph type="title"/>
          </p:nvPr>
        </p:nvSpPr>
        <p:spPr>
          <a:xfrm>
            <a:off x="250825" y="188640"/>
            <a:ext cx="7273503" cy="647700"/>
          </a:xfrm>
          <a:noFill/>
        </p:spPr>
        <p:txBody>
          <a:bodyPr/>
          <a:lstStyle/>
          <a:p>
            <a:pPr algn="l" eaLnBrk="1" hangingPunct="1"/>
            <a:r>
              <a:rPr lang="zh-CN" altLang="zh-CN" sz="2400" b="1" dirty="0">
                <a:ln w="9525">
                  <a:solidFill>
                    <a:schemeClr val="bg1"/>
                  </a:solidFill>
                  <a:prstDash val="solid"/>
                </a:ln>
                <a:effectLst>
                  <a:outerShdw blurRad="12700" dist="38100" dir="2700000" algn="tl" rotWithShape="0">
                    <a:schemeClr val="bg1">
                      <a:lumMod val="50000"/>
                    </a:schemeClr>
                  </a:outerShdw>
                </a:effectLst>
              </a:rPr>
              <a:t>建筑施工用附着式升降作业安全防护平台</a:t>
            </a:r>
            <a:endParaRPr lang="zh-CN" altLang="en-US" sz="24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3077" name="Rectangle 11"/>
          <p:cNvSpPr>
            <a:spLocks noGrp="1" noChangeArrowheads="1"/>
          </p:cNvSpPr>
          <p:nvPr>
            <p:ph type="body" idx="1"/>
          </p:nvPr>
        </p:nvSpPr>
        <p:spPr>
          <a:xfrm>
            <a:off x="358453" y="1268760"/>
            <a:ext cx="8362950" cy="5256584"/>
          </a:xfrm>
          <a:noFill/>
          <a:ln>
            <a:noFill/>
            <a:prstDash val="sysDash"/>
            <a:miter lim="800000"/>
          </a:ln>
        </p:spPr>
        <p:txBody>
          <a:bodyPr/>
          <a:lstStyle/>
          <a:p>
            <a:pPr eaLnBrk="1" hangingPunct="1">
              <a:buFontTx/>
              <a:buNone/>
            </a:pPr>
            <a:r>
              <a:rPr lang="zh-CN" altLang="en-US" sz="2600" b="1" dirty="0">
                <a:latin typeface="黑体" panose="02010609060101010101" pitchFamily="49" charset="-122"/>
                <a:ea typeface="黑体" panose="02010609060101010101" pitchFamily="49" charset="-122"/>
              </a:rPr>
              <a:t>    </a:t>
            </a:r>
          </a:p>
        </p:txBody>
      </p:sp>
      <p:sp>
        <p:nvSpPr>
          <p:cNvPr id="3078" name="Rectangle 12"/>
          <p:cNvSpPr>
            <a:spLocks noChangeArrowheads="1"/>
          </p:cNvSpPr>
          <p:nvPr/>
        </p:nvSpPr>
        <p:spPr bwMode="auto">
          <a:xfrm>
            <a:off x="323528" y="1412776"/>
            <a:ext cx="8424863" cy="4897437"/>
          </a:xfrm>
          <a:prstGeom prst="rect">
            <a:avLst/>
          </a:prstGeom>
          <a:noFill/>
          <a:ln w="9525">
            <a:noFill/>
            <a:prstDash val="dashDot"/>
            <a:miter lim="800000"/>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黑体" panose="02010609060101010101" pitchFamily="49" charset="-122"/>
              <a:ea typeface="黑体" panose="02010609060101010101" pitchFamily="49" charset="-122"/>
            </a:endParaRPr>
          </a:p>
        </p:txBody>
      </p:sp>
      <p:sp>
        <p:nvSpPr>
          <p:cNvPr id="7" name="圆角矩形 6"/>
          <p:cNvSpPr/>
          <p:nvPr/>
        </p:nvSpPr>
        <p:spPr>
          <a:xfrm>
            <a:off x="2771800" y="1412776"/>
            <a:ext cx="4822190" cy="7112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p>
        </p:txBody>
      </p:sp>
      <p:sp>
        <p:nvSpPr>
          <p:cNvPr id="9" name="圆角矩形 8"/>
          <p:cNvSpPr/>
          <p:nvPr/>
        </p:nvSpPr>
        <p:spPr>
          <a:xfrm>
            <a:off x="2772435" y="3501008"/>
            <a:ext cx="4822190" cy="711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10" name="文本框 15"/>
          <p:cNvSpPr txBox="1"/>
          <p:nvPr/>
        </p:nvSpPr>
        <p:spPr>
          <a:xfrm>
            <a:off x="3051200" y="2636912"/>
            <a:ext cx="4247515" cy="460375"/>
          </a:xfrm>
          <a:prstGeom prst="rect">
            <a:avLst/>
          </a:prstGeom>
          <a:gradFill>
            <a:gsLst>
              <a:gs pos="0">
                <a:srgbClr val="FFFF00"/>
              </a:gs>
              <a:gs pos="100000">
                <a:srgbClr val="832B2B"/>
              </a:gs>
            </a:gsLst>
            <a:lin ang="5400000" scaled="0"/>
          </a:gradFill>
        </p:spPr>
        <p:txBody>
          <a:bodyPr wrap="square" rtlCol="0">
            <a:spAutoFit/>
          </a:bodyPr>
          <a:lstStyle/>
          <a:p>
            <a:r>
              <a:rPr lang="zh-CN" altLang="en-US" sz="2400" b="1" dirty="0">
                <a:solidFill>
                  <a:schemeClr val="bg1"/>
                </a:solidFill>
                <a:latin typeface="方正综艺简体" panose="03000509000000000000" pitchFamily="65" charset="-122"/>
                <a:ea typeface="方正综艺简体" panose="03000509000000000000" pitchFamily="65" charset="-122"/>
              </a:rPr>
              <a:t>防护平台行业技术规范</a:t>
            </a:r>
          </a:p>
        </p:txBody>
      </p:sp>
      <p:sp>
        <p:nvSpPr>
          <p:cNvPr id="11" name="文本框 18"/>
          <p:cNvSpPr txBox="1"/>
          <p:nvPr/>
        </p:nvSpPr>
        <p:spPr>
          <a:xfrm>
            <a:off x="3085490" y="1556792"/>
            <a:ext cx="4213225" cy="461665"/>
          </a:xfrm>
          <a:prstGeom prst="rect">
            <a:avLst/>
          </a:prstGeom>
          <a:noFill/>
        </p:spPr>
        <p:txBody>
          <a:bodyPr wrap="square" rtlCol="0">
            <a:spAutoFit/>
          </a:bodyPr>
          <a:lstStyle/>
          <a:p>
            <a:r>
              <a:rPr lang="zh-CN" altLang="en-US" sz="2400" b="1" dirty="0">
                <a:solidFill>
                  <a:schemeClr val="bg1"/>
                </a:solidFill>
                <a:latin typeface="方正综艺简体" panose="03000509000000000000" pitchFamily="65" charset="-122"/>
                <a:ea typeface="方正综艺简体" panose="03000509000000000000" pitchFamily="65" charset="-122"/>
              </a:rPr>
              <a:t>防护平台施工发展趋势</a:t>
            </a:r>
          </a:p>
        </p:txBody>
      </p:sp>
      <p:sp>
        <p:nvSpPr>
          <p:cNvPr id="12" name="文本框 19"/>
          <p:cNvSpPr txBox="1"/>
          <p:nvPr/>
        </p:nvSpPr>
        <p:spPr>
          <a:xfrm>
            <a:off x="3086125" y="3626103"/>
            <a:ext cx="4213225" cy="460375"/>
          </a:xfrm>
          <a:prstGeom prst="rect">
            <a:avLst/>
          </a:prstGeom>
          <a:noFill/>
        </p:spPr>
        <p:txBody>
          <a:bodyPr wrap="square" rtlCol="0">
            <a:spAutoFit/>
          </a:bodyPr>
          <a:lstStyle/>
          <a:p>
            <a:r>
              <a:rPr lang="en-US" altLang="zh-CN" sz="2400" b="1" dirty="0">
                <a:solidFill>
                  <a:schemeClr val="bg1"/>
                </a:solidFill>
                <a:latin typeface="方正综艺简体" panose="03000509000000000000" pitchFamily="65" charset="-122"/>
                <a:ea typeface="方正综艺简体" panose="03000509000000000000" pitchFamily="65" charset="-122"/>
              </a:rPr>
              <a:t>DM300</a:t>
            </a:r>
            <a:r>
              <a:rPr lang="zh-CN" altLang="en-US" sz="2400" b="1" dirty="0">
                <a:solidFill>
                  <a:schemeClr val="bg1"/>
                </a:solidFill>
                <a:latin typeface="方正综艺简体" panose="03000509000000000000" pitchFamily="65" charset="-122"/>
                <a:ea typeface="方正综艺简体" panose="03000509000000000000" pitchFamily="65" charset="-122"/>
              </a:rPr>
              <a:t>型防护平台施工工艺</a:t>
            </a:r>
          </a:p>
        </p:txBody>
      </p:sp>
      <p:sp>
        <p:nvSpPr>
          <p:cNvPr id="13" name="文本框 30"/>
          <p:cNvSpPr txBox="1"/>
          <p:nvPr/>
        </p:nvSpPr>
        <p:spPr>
          <a:xfrm>
            <a:off x="1310080" y="1214338"/>
            <a:ext cx="615553" cy="5238998"/>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vert="eaVert" wrap="square" rtlCol="0">
            <a:spAutoFit/>
            <a:scene3d>
              <a:camera prst="orthographicFront"/>
              <a:lightRig rig="threePt" dir="t"/>
            </a:scene3d>
          </a:bodyPr>
          <a:lstStyle/>
          <a:p>
            <a:pPr algn="ctr"/>
            <a:r>
              <a:rPr lang="zh-CN" altLang="en-US" sz="2800" dirty="0">
                <a:uFillTx/>
                <a:latin typeface="黑体" panose="02010609060101010101" pitchFamily="49" charset="-122"/>
                <a:ea typeface="黑体" panose="02010609060101010101" pitchFamily="49" charset="-122"/>
                <a:sym typeface="+mn-ea"/>
              </a:rPr>
              <a:t>附着式升降作业安全防护平台</a:t>
            </a:r>
            <a:endParaRPr lang="zh-CN" altLang="en-US" sz="2800" b="1" spc="1500" dirty="0">
              <a:ln w="12700">
                <a:solidFill>
                  <a:schemeClr val="tx2">
                    <a:lumMod val="75000"/>
                  </a:schemeClr>
                </a:solidFill>
                <a:prstDash val="solid"/>
              </a:ln>
              <a:solidFill>
                <a:schemeClr val="tx1"/>
              </a:solidFill>
              <a:effectLst>
                <a:outerShdw dist="38100" dir="2640000" algn="bl" rotWithShape="0">
                  <a:schemeClr val="tx2">
                    <a:lumMod val="75000"/>
                  </a:schemeClr>
                </a:outerShdw>
              </a:effectLst>
              <a:uFillTx/>
              <a:latin typeface="黑体" panose="02010609060101010101" pitchFamily="49" charset="-122"/>
              <a:ea typeface="黑体" panose="02010609060101010101" pitchFamily="49" charset="-122"/>
            </a:endParaRPr>
          </a:p>
        </p:txBody>
      </p:sp>
      <p:sp>
        <p:nvSpPr>
          <p:cNvPr id="14" name="向下箭头"/>
          <p:cNvSpPr/>
          <p:nvPr/>
        </p:nvSpPr>
        <p:spPr bwMode="auto">
          <a:xfrm>
            <a:off x="8246135" y="2564904"/>
            <a:ext cx="469265" cy="452755"/>
          </a:xfrm>
          <a:custGeom>
            <a:avLst/>
            <a:gdLst>
              <a:gd name="T0" fmla="*/ 900037 w 3865"/>
              <a:gd name="T1" fmla="*/ 0 h 3866"/>
              <a:gd name="T2" fmla="*/ 0 w 3865"/>
              <a:gd name="T3" fmla="*/ 900199 h 3866"/>
              <a:gd name="T4" fmla="*/ 900037 w 3865"/>
              <a:gd name="T5" fmla="*/ 1800397 h 3866"/>
              <a:gd name="T6" fmla="*/ 1799608 w 3865"/>
              <a:gd name="T7" fmla="*/ 900199 h 3866"/>
              <a:gd name="T8" fmla="*/ 900037 w 3865"/>
              <a:gd name="T9" fmla="*/ 0 h 3866"/>
              <a:gd name="T10" fmla="*/ 1372638 w 3865"/>
              <a:gd name="T11" fmla="*/ 1440876 h 3866"/>
              <a:gd name="T12" fmla="*/ 1325145 w 3865"/>
              <a:gd name="T13" fmla="*/ 1488378 h 3866"/>
              <a:gd name="T14" fmla="*/ 494019 w 3865"/>
              <a:gd name="T15" fmla="*/ 1488378 h 3866"/>
              <a:gd name="T16" fmla="*/ 446526 w 3865"/>
              <a:gd name="T17" fmla="*/ 1440876 h 3866"/>
              <a:gd name="T18" fmla="*/ 446526 w 3865"/>
              <a:gd name="T19" fmla="*/ 1350531 h 3866"/>
              <a:gd name="T20" fmla="*/ 494019 w 3865"/>
              <a:gd name="T21" fmla="*/ 1303029 h 3866"/>
              <a:gd name="T22" fmla="*/ 1325145 w 3865"/>
              <a:gd name="T23" fmla="*/ 1303029 h 3866"/>
              <a:gd name="T24" fmla="*/ 1372638 w 3865"/>
              <a:gd name="T25" fmla="*/ 1350531 h 3866"/>
              <a:gd name="T26" fmla="*/ 1372638 w 3865"/>
              <a:gd name="T27" fmla="*/ 1440876 h 3866"/>
              <a:gd name="T28" fmla="*/ 909815 w 3865"/>
              <a:gd name="T29" fmla="*/ 1217806 h 3866"/>
              <a:gd name="T30" fmla="*/ 437214 w 3865"/>
              <a:gd name="T31" fmla="*/ 691099 h 3866"/>
              <a:gd name="T32" fmla="*/ 680266 w 3865"/>
              <a:gd name="T33" fmla="*/ 691099 h 3866"/>
              <a:gd name="T34" fmla="*/ 680266 w 3865"/>
              <a:gd name="T35" fmla="*/ 254272 h 3866"/>
              <a:gd name="T36" fmla="*/ 1115152 w 3865"/>
              <a:gd name="T37" fmla="*/ 254272 h 3866"/>
              <a:gd name="T38" fmla="*/ 1115152 w 3865"/>
              <a:gd name="T39" fmla="*/ 691099 h 3866"/>
              <a:gd name="T40" fmla="*/ 1382881 w 3865"/>
              <a:gd name="T41" fmla="*/ 691099 h 3866"/>
              <a:gd name="T42" fmla="*/ 909815 w 3865"/>
              <a:gd name="T43" fmla="*/ 1217806 h 386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865" h="3866">
                <a:moveTo>
                  <a:pt x="1933" y="0"/>
                </a:moveTo>
                <a:cubicBezTo>
                  <a:pt x="865" y="0"/>
                  <a:pt x="0" y="866"/>
                  <a:pt x="0" y="1933"/>
                </a:cubicBezTo>
                <a:cubicBezTo>
                  <a:pt x="0" y="3000"/>
                  <a:pt x="865" y="3866"/>
                  <a:pt x="1933" y="3866"/>
                </a:cubicBezTo>
                <a:cubicBezTo>
                  <a:pt x="3000" y="3866"/>
                  <a:pt x="3865" y="3000"/>
                  <a:pt x="3865" y="1933"/>
                </a:cubicBezTo>
                <a:cubicBezTo>
                  <a:pt x="3865" y="866"/>
                  <a:pt x="3000" y="0"/>
                  <a:pt x="1933" y="0"/>
                </a:cubicBezTo>
                <a:close/>
                <a:moveTo>
                  <a:pt x="2948" y="3094"/>
                </a:moveTo>
                <a:cubicBezTo>
                  <a:pt x="2948" y="3150"/>
                  <a:pt x="2902" y="3196"/>
                  <a:pt x="2846" y="3196"/>
                </a:cubicBezTo>
                <a:cubicBezTo>
                  <a:pt x="1061" y="3196"/>
                  <a:pt x="1061" y="3196"/>
                  <a:pt x="1061" y="3196"/>
                </a:cubicBezTo>
                <a:cubicBezTo>
                  <a:pt x="1005" y="3196"/>
                  <a:pt x="959" y="3150"/>
                  <a:pt x="959" y="3094"/>
                </a:cubicBezTo>
                <a:cubicBezTo>
                  <a:pt x="959" y="2900"/>
                  <a:pt x="959" y="2900"/>
                  <a:pt x="959" y="2900"/>
                </a:cubicBezTo>
                <a:cubicBezTo>
                  <a:pt x="959" y="2844"/>
                  <a:pt x="1005" y="2798"/>
                  <a:pt x="1061" y="2798"/>
                </a:cubicBezTo>
                <a:cubicBezTo>
                  <a:pt x="2846" y="2798"/>
                  <a:pt x="2846" y="2798"/>
                  <a:pt x="2846" y="2798"/>
                </a:cubicBezTo>
                <a:cubicBezTo>
                  <a:pt x="2902" y="2798"/>
                  <a:pt x="2948" y="2844"/>
                  <a:pt x="2948" y="2900"/>
                </a:cubicBezTo>
                <a:lnTo>
                  <a:pt x="2948" y="3094"/>
                </a:lnTo>
                <a:close/>
                <a:moveTo>
                  <a:pt x="1954" y="2615"/>
                </a:moveTo>
                <a:cubicBezTo>
                  <a:pt x="939" y="1484"/>
                  <a:pt x="939" y="1484"/>
                  <a:pt x="939" y="1484"/>
                </a:cubicBezTo>
                <a:cubicBezTo>
                  <a:pt x="1461" y="1484"/>
                  <a:pt x="1461" y="1484"/>
                  <a:pt x="1461" y="1484"/>
                </a:cubicBezTo>
                <a:cubicBezTo>
                  <a:pt x="1461" y="546"/>
                  <a:pt x="1461" y="546"/>
                  <a:pt x="1461" y="546"/>
                </a:cubicBezTo>
                <a:cubicBezTo>
                  <a:pt x="2395" y="546"/>
                  <a:pt x="2395" y="546"/>
                  <a:pt x="2395" y="546"/>
                </a:cubicBezTo>
                <a:cubicBezTo>
                  <a:pt x="2395" y="1484"/>
                  <a:pt x="2395" y="1484"/>
                  <a:pt x="2395" y="1484"/>
                </a:cubicBezTo>
                <a:cubicBezTo>
                  <a:pt x="2970" y="1484"/>
                  <a:pt x="2970" y="1484"/>
                  <a:pt x="2970" y="1484"/>
                </a:cubicBezTo>
                <a:lnTo>
                  <a:pt x="1954" y="2615"/>
                </a:lnTo>
                <a:close/>
              </a:path>
            </a:pathLst>
          </a:custGeom>
          <a:gradFill>
            <a:gsLst>
              <a:gs pos="0">
                <a:srgbClr val="FFFF00"/>
              </a:gs>
              <a:gs pos="100000">
                <a:srgbClr val="832B2B"/>
              </a:gs>
            </a:gsLst>
            <a:lin ang="5400000" scaled="0"/>
          </a:gradFill>
          <a:ln w="9525">
            <a:solidFill>
              <a:srgbClr val="FF0000"/>
            </a:solidFill>
            <a:round/>
          </a:ln>
        </p:spPr>
        <p:style>
          <a:lnRef idx="2">
            <a:schemeClr val="accent5">
              <a:shade val="50000"/>
            </a:schemeClr>
          </a:lnRef>
          <a:fillRef idx="1">
            <a:schemeClr val="accent5"/>
          </a:fillRef>
          <a:effectRef idx="0">
            <a:schemeClr val="accent5"/>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5" name="圆角矩形 14"/>
          <p:cNvSpPr/>
          <p:nvPr/>
        </p:nvSpPr>
        <p:spPr>
          <a:xfrm>
            <a:off x="2771800" y="4581128"/>
            <a:ext cx="4822190" cy="711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16" name="文本框 19"/>
          <p:cNvSpPr txBox="1"/>
          <p:nvPr/>
        </p:nvSpPr>
        <p:spPr>
          <a:xfrm>
            <a:off x="3085490" y="4706223"/>
            <a:ext cx="4213225" cy="460375"/>
          </a:xfrm>
          <a:prstGeom prst="rect">
            <a:avLst/>
          </a:prstGeom>
          <a:noFill/>
        </p:spPr>
        <p:txBody>
          <a:bodyPr wrap="square" rtlCol="0">
            <a:spAutoFit/>
          </a:bodyPr>
          <a:lstStyle/>
          <a:p>
            <a:r>
              <a:rPr lang="zh-CN" altLang="en-US" sz="2400" b="1" dirty="0">
                <a:solidFill>
                  <a:schemeClr val="bg1"/>
                </a:solidFill>
                <a:latin typeface="方正综艺简体" panose="03000509000000000000" pitchFamily="65" charset="-122"/>
                <a:ea typeface="方正综艺简体" panose="03000509000000000000" pitchFamily="65" charset="-122"/>
              </a:rPr>
              <a:t>危险源及事故案例分析</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7" name="文本框 2"/>
          <p:cNvSpPr txBox="1"/>
          <p:nvPr/>
        </p:nvSpPr>
        <p:spPr>
          <a:xfrm>
            <a:off x="251520" y="1124744"/>
            <a:ext cx="8401050" cy="64633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sym typeface="+mn-ea"/>
              </a:rPr>
              <a:t>防护平台现行规范</a:t>
            </a:r>
            <a:endParaRPr lang="zh-CN" altLang="en-US" sz="2400" b="1" dirty="0">
              <a:solidFill>
                <a:schemeClr val="tx1"/>
              </a:solidFill>
              <a:uFillTx/>
              <a:latin typeface="黑体" panose="02010609060101010101" pitchFamily="49" charset="-122"/>
              <a:ea typeface="黑体" panose="02010609060101010101" pitchFamily="49" charset="-122"/>
              <a:sym typeface="+mn-ea"/>
            </a:endParaRPr>
          </a:p>
        </p:txBody>
      </p:sp>
      <p:pic>
        <p:nvPicPr>
          <p:cNvPr id="12" name="图片 11"/>
          <p:cNvPicPr>
            <a:picLocks noChangeAspect="1"/>
          </p:cNvPicPr>
          <p:nvPr>
            <p:custDataLst>
              <p:tags r:id="rId1"/>
            </p:custDataLst>
          </p:nvPr>
        </p:nvPicPr>
        <p:blipFill>
          <a:blip r:embed="rId4" cstate="email">
            <a:extLst>
              <a:ext uri="{28A0092B-C50C-407E-A947-70E740481C1C}">
                <a14:useLocalDpi xmlns:a14="http://schemas.microsoft.com/office/drawing/2010/main"/>
              </a:ext>
            </a:extLst>
          </a:blip>
          <a:srcRect/>
          <a:stretch>
            <a:fillRect/>
          </a:stretch>
        </p:blipFill>
        <p:spPr>
          <a:xfrm>
            <a:off x="899592" y="1772816"/>
            <a:ext cx="3456305" cy="4624705"/>
          </a:xfrm>
          <a:prstGeom prst="rect">
            <a:avLst/>
          </a:prstGeom>
          <a:ln>
            <a:solidFill>
              <a:schemeClr val="tx1"/>
            </a:solidFill>
          </a:ln>
        </p:spPr>
      </p:pic>
      <p:pic>
        <p:nvPicPr>
          <p:cNvPr id="13" name="图片 12"/>
          <p:cNvPicPr>
            <a:picLocks noChangeAspect="1"/>
          </p:cNvPicPr>
          <p:nvPr>
            <p:custDataLst>
              <p:tags r:id="rId2"/>
            </p:custDataLst>
          </p:nvPr>
        </p:nvPicPr>
        <p:blipFill>
          <a:blip r:embed="rId5" cstate="email">
            <a:extLst>
              <a:ext uri="{28A0092B-C50C-407E-A947-70E740481C1C}">
                <a14:useLocalDpi xmlns:a14="http://schemas.microsoft.com/office/drawing/2010/main"/>
              </a:ext>
            </a:extLst>
          </a:blip>
          <a:srcRect/>
          <a:stretch>
            <a:fillRect/>
          </a:stretch>
        </p:blipFill>
        <p:spPr>
          <a:xfrm>
            <a:off x="5148064" y="1772816"/>
            <a:ext cx="3206750" cy="4667885"/>
          </a:xfrm>
          <a:prstGeom prst="rect">
            <a:avLst/>
          </a:prstGeom>
          <a:ln>
            <a:solidFill>
              <a:schemeClr val="tx1"/>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框 2"/>
          <p:cNvSpPr txBox="1"/>
          <p:nvPr/>
        </p:nvSpPr>
        <p:spPr>
          <a:xfrm>
            <a:off x="467544" y="1196752"/>
            <a:ext cx="3324225" cy="516953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防护平台构成</a:t>
            </a:r>
            <a:endParaRPr lang="zh-CN" altLang="en-US" sz="2400" b="1" dirty="0">
              <a:solidFill>
                <a:schemeClr val="tx1"/>
              </a:solidFill>
              <a:uFillTx/>
            </a:endParaRPr>
          </a:p>
          <a:p>
            <a:pPr indent="508000" algn="just">
              <a:lnSpc>
                <a:spcPct val="150000"/>
              </a:lnSpc>
            </a:pPr>
            <a:r>
              <a:rPr lang="zh-CN" altLang="en-US" sz="1600" dirty="0">
                <a:uFillTx/>
                <a:latin typeface="黑体" panose="02010609060101010101" pitchFamily="49" charset="-122"/>
                <a:ea typeface="黑体" panose="02010609060101010101" pitchFamily="49" charset="-122"/>
                <a:sym typeface="+mn-ea"/>
              </a:rPr>
              <a:t>附着式升降作业安全防护平台</a:t>
            </a:r>
            <a:r>
              <a:rPr lang="zh-CN" altLang="en-US" sz="1600" dirty="0">
                <a:solidFill>
                  <a:schemeClr val="tx1"/>
                </a:solidFill>
                <a:uFillTx/>
                <a:latin typeface="黑体" panose="02010609060101010101" pitchFamily="49" charset="-122"/>
                <a:ea typeface="黑体" panose="02010609060101010101" pitchFamily="49" charset="-122"/>
              </a:rPr>
              <a:t>的构成部分：</a:t>
            </a:r>
          </a:p>
          <a:p>
            <a:pPr marL="457200" algn="just">
              <a:lnSpc>
                <a:spcPct val="150000"/>
              </a:lnSpc>
              <a:buAutoNum type="arabicPeriod"/>
              <a:extLst>
                <a:ext uri="{35155182-B16C-46BC-9424-99874614C6A1}">
                  <wpsdc:marlchars xmlns:wpsdc="http://www.wps.cn/officeDocument/2017/drawingmlCustomData" xmlns="" val="200" checksum="2975741746"/>
                </a:ext>
              </a:extLst>
            </a:pPr>
            <a:r>
              <a:rPr lang="zh-CN" altLang="en-US" sz="1600" dirty="0">
                <a:solidFill>
                  <a:schemeClr val="tx1"/>
                </a:solidFill>
                <a:uFillTx/>
                <a:latin typeface="黑体" panose="02010609060101010101" pitchFamily="49" charset="-122"/>
                <a:ea typeface="黑体" panose="02010609060101010101" pitchFamily="49" charset="-122"/>
              </a:rPr>
              <a:t>竖向主框架</a:t>
            </a:r>
            <a:endParaRPr lang="en-US" altLang="zh-CN" sz="1600" dirty="0">
              <a:solidFill>
                <a:schemeClr val="tx1"/>
              </a:solidFill>
              <a:uFillTx/>
              <a:latin typeface="黑体" panose="02010609060101010101" pitchFamily="49" charset="-122"/>
              <a:ea typeface="黑体" panose="02010609060101010101" pitchFamily="49" charset="-122"/>
            </a:endParaRPr>
          </a:p>
          <a:p>
            <a:pPr marL="457200" algn="just">
              <a:lnSpc>
                <a:spcPct val="150000"/>
              </a:lnSpc>
              <a:buAutoNum type="arabicPeriod"/>
              <a:extLst>
                <a:ext uri="{35155182-B16C-46BC-9424-99874614C6A1}">
                  <wpsdc:marlchars xmlns:wpsdc="http://www.wps.cn/officeDocument/2017/drawingmlCustomData" xmlns="" val="200" checksum="2975741746"/>
                </a:ext>
              </a:extLst>
            </a:pPr>
            <a:r>
              <a:rPr lang="zh-CN" altLang="en-US" sz="1600" dirty="0">
                <a:solidFill>
                  <a:schemeClr val="tx1"/>
                </a:solidFill>
                <a:uFillTx/>
                <a:latin typeface="黑体" panose="02010609060101010101" pitchFamily="49" charset="-122"/>
                <a:ea typeface="黑体" panose="02010609060101010101" pitchFamily="49" charset="-122"/>
              </a:rPr>
              <a:t>导轨</a:t>
            </a:r>
            <a:endParaRPr lang="en-US" altLang="zh-CN" sz="1600" dirty="0">
              <a:solidFill>
                <a:schemeClr val="tx1"/>
              </a:solidFill>
              <a:uFillTx/>
              <a:latin typeface="黑体" panose="02010609060101010101" pitchFamily="49" charset="-122"/>
              <a:ea typeface="黑体" panose="02010609060101010101" pitchFamily="49" charset="-122"/>
            </a:endParaRPr>
          </a:p>
          <a:p>
            <a:pPr marL="457200" algn="just">
              <a:lnSpc>
                <a:spcPct val="150000"/>
              </a:lnSpc>
              <a:buAutoNum type="arabicPeriod"/>
              <a:extLst>
                <a:ext uri="{35155182-B16C-46BC-9424-99874614C6A1}">
                  <wpsdc:marlchars xmlns:wpsdc="http://www.wps.cn/officeDocument/2017/drawingmlCustomData" xmlns="" val="200" checksum="2975741746"/>
                </a:ext>
              </a:extLst>
            </a:pPr>
            <a:r>
              <a:rPr lang="zh-CN" altLang="en-US" sz="1600" dirty="0">
                <a:solidFill>
                  <a:schemeClr val="tx1"/>
                </a:solidFill>
                <a:uFillTx/>
                <a:latin typeface="黑体" panose="02010609060101010101" pitchFamily="49" charset="-122"/>
                <a:ea typeface="黑体" panose="02010609060101010101" pitchFamily="49" charset="-122"/>
              </a:rPr>
              <a:t>附着支座</a:t>
            </a:r>
            <a:endParaRPr lang="en-US" altLang="zh-CN" sz="1600" dirty="0">
              <a:solidFill>
                <a:schemeClr val="tx1"/>
              </a:solidFill>
              <a:uFillTx/>
              <a:latin typeface="黑体" panose="02010609060101010101" pitchFamily="49" charset="-122"/>
              <a:ea typeface="黑体" panose="02010609060101010101" pitchFamily="49" charset="-122"/>
            </a:endParaRPr>
          </a:p>
          <a:p>
            <a:pPr marL="457200" algn="just">
              <a:lnSpc>
                <a:spcPct val="150000"/>
              </a:lnSpc>
              <a:buAutoNum type="arabicPeriod"/>
              <a:extLst>
                <a:ext uri="{35155182-B16C-46BC-9424-99874614C6A1}">
                  <wpsdc:marlchars xmlns:wpsdc="http://www.wps.cn/officeDocument/2017/drawingmlCustomData" xmlns="" val="200" checksum="2975741746"/>
                </a:ext>
              </a:extLst>
            </a:pPr>
            <a:r>
              <a:rPr lang="zh-CN" altLang="en-US" sz="1600" dirty="0">
                <a:solidFill>
                  <a:schemeClr val="tx1"/>
                </a:solidFill>
                <a:uFillTx/>
                <a:latin typeface="黑体" panose="02010609060101010101" pitchFamily="49" charset="-122"/>
                <a:ea typeface="黑体" panose="02010609060101010101" pitchFamily="49" charset="-122"/>
              </a:rPr>
              <a:t>水平支承结构</a:t>
            </a:r>
            <a:endParaRPr lang="en-US" altLang="zh-CN" sz="1600" dirty="0">
              <a:solidFill>
                <a:schemeClr val="tx1"/>
              </a:solidFill>
              <a:uFillTx/>
              <a:latin typeface="黑体" panose="02010609060101010101" pitchFamily="49" charset="-122"/>
              <a:ea typeface="黑体" panose="02010609060101010101" pitchFamily="49" charset="-122"/>
            </a:endParaRPr>
          </a:p>
          <a:p>
            <a:pPr marL="457200" algn="just">
              <a:lnSpc>
                <a:spcPct val="150000"/>
              </a:lnSpc>
              <a:buAutoNum type="arabicPeriod"/>
              <a:extLst>
                <a:ext uri="{35155182-B16C-46BC-9424-99874614C6A1}">
                  <wpsdc:marlchars xmlns:wpsdc="http://www.wps.cn/officeDocument/2017/drawingmlCustomData" xmlns="" val="200" checksum="2975741746"/>
                </a:ext>
              </a:extLst>
            </a:pPr>
            <a:r>
              <a:rPr lang="zh-CN" altLang="en-US" sz="1600" dirty="0">
                <a:solidFill>
                  <a:schemeClr val="tx1"/>
                </a:solidFill>
                <a:uFillTx/>
                <a:latin typeface="黑体" panose="02010609060101010101" pitchFamily="49" charset="-122"/>
                <a:ea typeface="黑体" panose="02010609060101010101" pitchFamily="49" charset="-122"/>
              </a:rPr>
              <a:t>平台构架</a:t>
            </a:r>
            <a:endParaRPr lang="en-US" altLang="zh-CN" sz="1600" dirty="0">
              <a:solidFill>
                <a:schemeClr val="tx1"/>
              </a:solidFill>
              <a:uFillTx/>
              <a:latin typeface="黑体" panose="02010609060101010101" pitchFamily="49" charset="-122"/>
              <a:ea typeface="黑体" panose="02010609060101010101" pitchFamily="49" charset="-122"/>
            </a:endParaRPr>
          </a:p>
          <a:p>
            <a:pPr marL="457200" algn="just">
              <a:lnSpc>
                <a:spcPct val="150000"/>
              </a:lnSpc>
              <a:buAutoNum type="arabicPeriod"/>
              <a:extLst>
                <a:ext uri="{35155182-B16C-46BC-9424-99874614C6A1}">
                  <wpsdc:marlchars xmlns:wpsdc="http://www.wps.cn/officeDocument/2017/drawingmlCustomData" xmlns="" val="200" checksum="2975741746"/>
                </a:ext>
              </a:extLst>
            </a:pPr>
            <a:r>
              <a:rPr lang="zh-CN" altLang="en-US" sz="1600" dirty="0">
                <a:solidFill>
                  <a:schemeClr val="tx1"/>
                </a:solidFill>
                <a:latin typeface="黑体" panose="02010609060101010101" pitchFamily="49" charset="-122"/>
                <a:ea typeface="黑体" panose="02010609060101010101" pitchFamily="49" charset="-122"/>
              </a:rPr>
              <a:t>升降设备</a:t>
            </a:r>
            <a:endParaRPr lang="en-US" altLang="zh-CN" sz="1600" dirty="0">
              <a:solidFill>
                <a:schemeClr val="tx1"/>
              </a:solidFill>
              <a:latin typeface="黑体" panose="02010609060101010101" pitchFamily="49" charset="-122"/>
              <a:ea typeface="黑体" panose="02010609060101010101" pitchFamily="49" charset="-122"/>
            </a:endParaRPr>
          </a:p>
          <a:p>
            <a:pPr marL="457200" algn="just">
              <a:lnSpc>
                <a:spcPct val="150000"/>
              </a:lnSpc>
              <a:buAutoNum type="arabicPeriod"/>
              <a:extLst>
                <a:ext uri="{35155182-B16C-46BC-9424-99874614C6A1}">
                  <wpsdc:marlchars xmlns:wpsdc="http://www.wps.cn/officeDocument/2017/drawingmlCustomData" xmlns="" val="200" checksum="2975741746"/>
                </a:ext>
              </a:extLst>
            </a:pPr>
            <a:r>
              <a:rPr lang="zh-CN" altLang="en-US" sz="1600" dirty="0">
                <a:solidFill>
                  <a:schemeClr val="tx1"/>
                </a:solidFill>
                <a:uFillTx/>
                <a:latin typeface="黑体" panose="02010609060101010101" pitchFamily="49" charset="-122"/>
                <a:ea typeface="黑体" panose="02010609060101010101" pitchFamily="49" charset="-122"/>
              </a:rPr>
              <a:t>上吊点</a:t>
            </a:r>
            <a:endParaRPr lang="en-US" altLang="zh-CN" sz="1600" dirty="0">
              <a:solidFill>
                <a:schemeClr val="tx1"/>
              </a:solidFill>
              <a:uFillTx/>
              <a:latin typeface="黑体" panose="02010609060101010101" pitchFamily="49" charset="-122"/>
              <a:ea typeface="黑体" panose="02010609060101010101" pitchFamily="49" charset="-122"/>
            </a:endParaRPr>
          </a:p>
          <a:p>
            <a:pPr marL="457200" algn="just">
              <a:lnSpc>
                <a:spcPct val="150000"/>
              </a:lnSpc>
              <a:buAutoNum type="arabicPeriod"/>
              <a:extLst>
                <a:ext uri="{35155182-B16C-46BC-9424-99874614C6A1}">
                  <wpsdc:marlchars xmlns:wpsdc="http://www.wps.cn/officeDocument/2017/drawingmlCustomData" xmlns="" val="200" checksum="2975741746"/>
                </a:ext>
              </a:extLst>
            </a:pPr>
            <a:r>
              <a:rPr lang="zh-CN" altLang="en-US" sz="1600" dirty="0">
                <a:solidFill>
                  <a:schemeClr val="tx1"/>
                </a:solidFill>
                <a:latin typeface="黑体" panose="02010609060101010101" pitchFamily="49" charset="-122"/>
                <a:ea typeface="黑体" panose="02010609060101010101" pitchFamily="49" charset="-122"/>
              </a:rPr>
              <a:t>下吊点</a:t>
            </a:r>
            <a:endParaRPr lang="en-US" altLang="zh-CN" sz="1600" dirty="0">
              <a:solidFill>
                <a:schemeClr val="tx1"/>
              </a:solidFill>
              <a:latin typeface="黑体" panose="02010609060101010101" pitchFamily="49" charset="-122"/>
              <a:ea typeface="黑体" panose="02010609060101010101" pitchFamily="49" charset="-122"/>
            </a:endParaRPr>
          </a:p>
          <a:p>
            <a:pPr marL="457200" algn="just">
              <a:lnSpc>
                <a:spcPct val="150000"/>
              </a:lnSpc>
              <a:buAutoNum type="arabicPeriod"/>
              <a:extLst>
                <a:ext uri="{35155182-B16C-46BC-9424-99874614C6A1}">
                  <wpsdc:marlchars xmlns:wpsdc="http://www.wps.cn/officeDocument/2017/drawingmlCustomData" xmlns="" val="200" checksum="2975741746"/>
                </a:ext>
              </a:extLst>
            </a:pPr>
            <a:r>
              <a:rPr lang="zh-CN" altLang="en-US" sz="1600" dirty="0">
                <a:solidFill>
                  <a:schemeClr val="tx1"/>
                </a:solidFill>
                <a:uFillTx/>
                <a:latin typeface="黑体" panose="02010609060101010101" pitchFamily="49" charset="-122"/>
                <a:ea typeface="黑体" panose="02010609060101010101" pitchFamily="49" charset="-122"/>
              </a:rPr>
              <a:t>停层装置</a:t>
            </a:r>
            <a:endParaRPr lang="en-US" altLang="zh-CN" sz="1600" dirty="0">
              <a:solidFill>
                <a:schemeClr val="tx1"/>
              </a:solidFill>
              <a:uFillTx/>
              <a:latin typeface="黑体" panose="02010609060101010101" pitchFamily="49" charset="-122"/>
              <a:ea typeface="黑体" panose="02010609060101010101" pitchFamily="49" charset="-122"/>
            </a:endParaRPr>
          </a:p>
          <a:p>
            <a:pPr marL="457200" algn="just">
              <a:lnSpc>
                <a:spcPct val="150000"/>
              </a:lnSpc>
              <a:buAutoNum type="arabicPeriod"/>
              <a:extLst>
                <a:ext uri="{35155182-B16C-46BC-9424-99874614C6A1}">
                  <wpsdc:marlchars xmlns:wpsdc="http://www.wps.cn/officeDocument/2017/drawingmlCustomData" xmlns="" val="200" checksum="2975741746"/>
                </a:ext>
              </a:extLst>
            </a:pPr>
            <a:r>
              <a:rPr lang="zh-CN" altLang="en-US" sz="1600" dirty="0">
                <a:solidFill>
                  <a:schemeClr val="tx1"/>
                </a:solidFill>
                <a:latin typeface="黑体" panose="02010609060101010101" pitchFamily="49" charset="-122"/>
                <a:ea typeface="黑体" panose="02010609060101010101" pitchFamily="49" charset="-122"/>
              </a:rPr>
              <a:t>控制系统</a:t>
            </a:r>
            <a:endParaRPr lang="zh-CN" altLang="en-US" sz="1600" dirty="0">
              <a:solidFill>
                <a:schemeClr val="tx1"/>
              </a:solidFill>
              <a:uFillTx/>
              <a:latin typeface="黑体" panose="02010609060101010101" pitchFamily="49" charset="-122"/>
              <a:ea typeface="黑体" panose="02010609060101010101" pitchFamily="49" charset="-122"/>
            </a:endParaRPr>
          </a:p>
        </p:txBody>
      </p:sp>
      <p:pic>
        <p:nvPicPr>
          <p:cNvPr id="9"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95936" y="1052736"/>
            <a:ext cx="3888432" cy="5184576"/>
          </a:xfrm>
          <a:prstGeom prst="rect">
            <a:avLst/>
          </a:prstGeom>
          <a:noFill/>
          <a:ln w="9525">
            <a:noFill/>
            <a:miter lim="800000"/>
            <a:headEnd/>
            <a:tailEnd/>
          </a:ln>
        </p:spPr>
      </p:pic>
      <p:sp>
        <p:nvSpPr>
          <p:cNvPr id="10" name="文本框 13"/>
          <p:cNvSpPr txBox="1"/>
          <p:nvPr/>
        </p:nvSpPr>
        <p:spPr>
          <a:xfrm>
            <a:off x="5220072" y="6309320"/>
            <a:ext cx="1554480" cy="368300"/>
          </a:xfrm>
          <a:prstGeom prst="rect">
            <a:avLst/>
          </a:prstGeom>
          <a:noFill/>
        </p:spPr>
        <p:txBody>
          <a:bodyPr wrap="none" rtlCol="0" anchor="t">
            <a:spAutoFit/>
          </a:bodyPr>
          <a:lstStyle/>
          <a:p>
            <a:r>
              <a:rPr lang="zh-CN" altLang="en-US" u="sng" dirty="0">
                <a:uFillTx/>
                <a:latin typeface="宋体" panose="02010600030101010101" pitchFamily="2" charset="-122"/>
                <a:sym typeface="+mn-ea"/>
              </a:rPr>
              <a:t>架体分解说明</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7" name="文本框 2"/>
          <p:cNvSpPr txBox="1"/>
          <p:nvPr/>
        </p:nvSpPr>
        <p:spPr>
          <a:xfrm>
            <a:off x="251520" y="1196752"/>
            <a:ext cx="5167630" cy="526224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防护平台主要参数</a:t>
            </a:r>
          </a:p>
          <a:p>
            <a:pPr marL="228600" indent="360045" algn="just">
              <a:lnSpc>
                <a:spcPct val="150000"/>
              </a:lnSpc>
              <a:buFont typeface="Wingdings" panose="05000000000000000000" charset="0"/>
              <a:buChar char=""/>
              <a:extLst>
                <a:ext uri="{35155182-B16C-46BC-9424-99874614C6A1}">
                  <wpsdc:marlchars xmlns:wpsdc="http://www.wps.cn/officeDocument/2017/drawingmlCustomData" xmlns="" val="100" checksum="1487870873"/>
                </a:ext>
              </a:extLst>
            </a:pPr>
            <a:r>
              <a:rPr lang="zh-CN" altLang="en-US" sz="2000" b="1" dirty="0">
                <a:solidFill>
                  <a:schemeClr val="tx1"/>
                </a:solidFill>
                <a:latin typeface="黑体" panose="02010609060101010101" pitchFamily="49" charset="-122"/>
                <a:ea typeface="黑体" panose="02010609060101010101" pitchFamily="49" charset="-122"/>
                <a:sym typeface="+mn-ea"/>
              </a:rPr>
              <a:t>防护平台的主要参数</a:t>
            </a:r>
            <a:r>
              <a:rPr lang="zh-CN" altLang="en-US" sz="2000" b="1" dirty="0">
                <a:latin typeface="黑体" panose="02010609060101010101" pitchFamily="49" charset="-122"/>
                <a:ea typeface="黑体" panose="02010609060101010101" pitchFamily="49" charset="-122"/>
                <a:sym typeface="+mn-ea"/>
              </a:rPr>
              <a:t>应符合下列规定：</a:t>
            </a:r>
            <a:endParaRPr lang="zh-CN" altLang="en-US" sz="2000" dirty="0">
              <a:latin typeface="黑体" panose="02010609060101010101" pitchFamily="49" charset="-122"/>
              <a:ea typeface="黑体" panose="02010609060101010101" pitchFamily="49" charset="-122"/>
              <a:sym typeface="+mn-ea"/>
            </a:endParaRPr>
          </a:p>
          <a:p>
            <a:pPr marL="457200" algn="just" defTabSz="360045">
              <a:lnSpc>
                <a:spcPct val="150000"/>
              </a:lnSpc>
              <a:buFont typeface="+mj-lt"/>
              <a:buAutoNum type="arabicPeriod"/>
            </a:pPr>
            <a:r>
              <a:rPr lang="zh-CN" altLang="en-US" sz="2000" dirty="0">
                <a:latin typeface="黑体" panose="02010609060101010101" pitchFamily="49" charset="-122"/>
                <a:ea typeface="黑体" panose="02010609060101010101" pitchFamily="49" charset="-122"/>
                <a:sym typeface="+mn-ea"/>
              </a:rPr>
              <a:t>平台高度不应大于</a:t>
            </a:r>
            <a:r>
              <a:rPr lang="zh-CN" altLang="en-US" sz="2000" dirty="0">
                <a:solidFill>
                  <a:srgbClr val="FF0000"/>
                </a:solidFill>
                <a:latin typeface="黑体" panose="02010609060101010101" pitchFamily="49" charset="-122"/>
                <a:ea typeface="黑体" panose="02010609060101010101" pitchFamily="49" charset="-122"/>
                <a:sym typeface="+mn-ea"/>
              </a:rPr>
              <a:t>5倍</a:t>
            </a:r>
            <a:r>
              <a:rPr lang="zh-CN" altLang="en-US" sz="2000" dirty="0">
                <a:latin typeface="黑体" panose="02010609060101010101" pitchFamily="49" charset="-122"/>
                <a:ea typeface="黑体" panose="02010609060101010101" pitchFamily="49" charset="-122"/>
                <a:sym typeface="+mn-ea"/>
              </a:rPr>
              <a:t>楼层高；</a:t>
            </a:r>
          </a:p>
          <a:p>
            <a:pPr marL="457200" algn="just" defTabSz="360045">
              <a:lnSpc>
                <a:spcPct val="150000"/>
              </a:lnSpc>
              <a:buFont typeface="+mj-lt"/>
              <a:buAutoNum type="arabicPeriod"/>
            </a:pPr>
            <a:r>
              <a:rPr lang="zh-CN" altLang="en-US" sz="2000" dirty="0">
                <a:latin typeface="黑体" panose="02010609060101010101" pitchFamily="49" charset="-122"/>
                <a:ea typeface="黑体" panose="02010609060101010101" pitchFamily="49" charset="-122"/>
                <a:sym typeface="+mn-ea"/>
              </a:rPr>
              <a:t>平台宽度不应大于</a:t>
            </a:r>
            <a:r>
              <a:rPr lang="zh-CN" altLang="en-US" sz="2000" dirty="0">
                <a:solidFill>
                  <a:srgbClr val="FF0000"/>
                </a:solidFill>
                <a:latin typeface="黑体" panose="02010609060101010101" pitchFamily="49" charset="-122"/>
                <a:ea typeface="黑体" panose="02010609060101010101" pitchFamily="49" charset="-122"/>
                <a:sym typeface="+mn-ea"/>
              </a:rPr>
              <a:t>1.2m</a:t>
            </a:r>
            <a:r>
              <a:rPr lang="zh-CN" altLang="en-US" sz="2000" dirty="0">
                <a:latin typeface="黑体" panose="02010609060101010101" pitchFamily="49" charset="-122"/>
                <a:ea typeface="黑体" panose="02010609060101010101" pitchFamily="49" charset="-122"/>
                <a:sym typeface="+mn-ea"/>
              </a:rPr>
              <a:t>；</a:t>
            </a:r>
          </a:p>
          <a:p>
            <a:pPr marL="457200" algn="just" defTabSz="360045">
              <a:lnSpc>
                <a:spcPct val="150000"/>
              </a:lnSpc>
              <a:buFont typeface="+mj-lt"/>
              <a:buAutoNum type="arabicPeriod"/>
            </a:pPr>
            <a:r>
              <a:rPr lang="zh-CN" altLang="en-US" sz="2000" dirty="0">
                <a:latin typeface="黑体" panose="02010609060101010101" pitchFamily="49" charset="-122"/>
                <a:ea typeface="黑体" panose="02010609060101010101" pitchFamily="49" charset="-122"/>
                <a:sym typeface="+mn-ea"/>
              </a:rPr>
              <a:t>直线布置的架体支承跨度不应大于</a:t>
            </a:r>
            <a:r>
              <a:rPr lang="zh-CN" altLang="en-US" sz="2000" dirty="0">
                <a:solidFill>
                  <a:srgbClr val="FF0000"/>
                </a:solidFill>
                <a:latin typeface="黑体" panose="02010609060101010101" pitchFamily="49" charset="-122"/>
                <a:ea typeface="黑体" panose="02010609060101010101" pitchFamily="49" charset="-122"/>
                <a:sym typeface="+mn-ea"/>
              </a:rPr>
              <a:t>7m</a:t>
            </a:r>
            <a:r>
              <a:rPr lang="zh-CN" altLang="en-US" sz="2000" dirty="0">
                <a:latin typeface="黑体" panose="02010609060101010101" pitchFamily="49" charset="-122"/>
                <a:ea typeface="黑体" panose="02010609060101010101" pitchFamily="49" charset="-122"/>
                <a:sym typeface="+mn-ea"/>
              </a:rPr>
              <a:t>，折线或曲线布置的架体，相邻两主框架支承点处架体外侧距离不得大于</a:t>
            </a:r>
            <a:r>
              <a:rPr lang="zh-CN" altLang="en-US" sz="2000" dirty="0">
                <a:solidFill>
                  <a:srgbClr val="FF0000"/>
                </a:solidFill>
                <a:latin typeface="黑体" panose="02010609060101010101" pitchFamily="49" charset="-122"/>
                <a:ea typeface="黑体" panose="02010609060101010101" pitchFamily="49" charset="-122"/>
                <a:sym typeface="+mn-ea"/>
              </a:rPr>
              <a:t>5.4m</a:t>
            </a:r>
            <a:r>
              <a:rPr lang="zh-CN" altLang="en-US" sz="2000" dirty="0">
                <a:latin typeface="黑体" panose="02010609060101010101" pitchFamily="49" charset="-122"/>
                <a:ea typeface="黑体" panose="02010609060101010101" pitchFamily="49" charset="-122"/>
                <a:sym typeface="+mn-ea"/>
              </a:rPr>
              <a:t>；</a:t>
            </a:r>
          </a:p>
          <a:p>
            <a:pPr marL="457200" algn="just" defTabSz="360045">
              <a:lnSpc>
                <a:spcPct val="150000"/>
              </a:lnSpc>
              <a:buFont typeface="+mj-lt"/>
              <a:buAutoNum type="arabicPeriod"/>
            </a:pPr>
            <a:r>
              <a:rPr lang="zh-CN" altLang="en-US" sz="2000" dirty="0">
                <a:latin typeface="黑体" panose="02010609060101010101" pitchFamily="49" charset="-122"/>
                <a:ea typeface="黑体" panose="02010609060101010101" pitchFamily="49" charset="-122"/>
                <a:sym typeface="+mn-ea"/>
              </a:rPr>
              <a:t>架体的水平悬挑长度不得大于</a:t>
            </a:r>
            <a:r>
              <a:rPr lang="zh-CN" altLang="en-US" sz="2000" dirty="0">
                <a:solidFill>
                  <a:srgbClr val="FF0000"/>
                </a:solidFill>
                <a:latin typeface="黑体" panose="02010609060101010101" pitchFamily="49" charset="-122"/>
                <a:ea typeface="黑体" panose="02010609060101010101" pitchFamily="49" charset="-122"/>
                <a:sym typeface="+mn-ea"/>
              </a:rPr>
              <a:t>2m</a:t>
            </a:r>
            <a:r>
              <a:rPr lang="zh-CN" altLang="en-US" sz="2000" dirty="0">
                <a:latin typeface="黑体" panose="02010609060101010101" pitchFamily="49" charset="-122"/>
                <a:ea typeface="黑体" panose="02010609060101010101" pitchFamily="49" charset="-122"/>
                <a:sym typeface="+mn-ea"/>
              </a:rPr>
              <a:t>，且不得大于跨度的</a:t>
            </a:r>
            <a:r>
              <a:rPr lang="zh-CN" altLang="en-US" sz="2000" dirty="0">
                <a:solidFill>
                  <a:srgbClr val="FF0000"/>
                </a:solidFill>
                <a:latin typeface="黑体" panose="02010609060101010101" pitchFamily="49" charset="-122"/>
                <a:ea typeface="黑体" panose="02010609060101010101" pitchFamily="49" charset="-122"/>
                <a:sym typeface="+mn-ea"/>
              </a:rPr>
              <a:t>1/2</a:t>
            </a:r>
            <a:r>
              <a:rPr lang="zh-CN" altLang="en-US" sz="2000" dirty="0">
                <a:latin typeface="黑体" panose="02010609060101010101" pitchFamily="49" charset="-122"/>
                <a:ea typeface="黑体" panose="02010609060101010101" pitchFamily="49" charset="-122"/>
                <a:sym typeface="+mn-ea"/>
              </a:rPr>
              <a:t>；</a:t>
            </a:r>
          </a:p>
          <a:p>
            <a:pPr marL="457200" algn="just" defTabSz="360045">
              <a:lnSpc>
                <a:spcPct val="150000"/>
              </a:lnSpc>
              <a:buFont typeface="+mj-lt"/>
              <a:buAutoNum type="arabicPeriod"/>
            </a:pPr>
            <a:r>
              <a:rPr lang="zh-CN" altLang="en-US" sz="2000" dirty="0">
                <a:latin typeface="黑体" panose="02010609060101010101" pitchFamily="49" charset="-122"/>
                <a:ea typeface="黑体" panose="02010609060101010101" pitchFamily="49" charset="-122"/>
                <a:sym typeface="+mn-ea"/>
              </a:rPr>
              <a:t>架体全高与支承跨度的乘积不应大于</a:t>
            </a:r>
            <a:r>
              <a:rPr lang="zh-CN" altLang="en-US" sz="2000" dirty="0">
                <a:solidFill>
                  <a:srgbClr val="FF0000"/>
                </a:solidFill>
                <a:latin typeface="黑体" panose="02010609060101010101" pitchFamily="49" charset="-122"/>
                <a:ea typeface="黑体" panose="02010609060101010101" pitchFamily="49" charset="-122"/>
                <a:sym typeface="+mn-ea"/>
              </a:rPr>
              <a:t>110m²</a:t>
            </a:r>
            <a:r>
              <a:rPr lang="zh-CN" altLang="en-US" sz="2000" dirty="0">
                <a:latin typeface="黑体" panose="02010609060101010101" pitchFamily="49" charset="-122"/>
                <a:ea typeface="黑体" panose="02010609060101010101" pitchFamily="49" charset="-122"/>
                <a:sym typeface="+mn-ea"/>
              </a:rPr>
              <a:t>。</a:t>
            </a:r>
          </a:p>
        </p:txBody>
      </p:sp>
      <p:pic>
        <p:nvPicPr>
          <p:cNvPr id="11" name="图片 13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24128" y="1268760"/>
            <a:ext cx="2962228" cy="4885715"/>
          </a:xfrm>
          <a:prstGeom prst="rect">
            <a:avLst/>
          </a:prstGeom>
          <a:noFill/>
          <a:ln w="19050">
            <a:solidFill>
              <a:schemeClr val="tx1"/>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6" name="文本框 2"/>
          <p:cNvSpPr txBox="1"/>
          <p:nvPr/>
        </p:nvSpPr>
        <p:spPr>
          <a:xfrm>
            <a:off x="539552" y="1052736"/>
            <a:ext cx="516763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sym typeface="+mn-ea"/>
              </a:rPr>
              <a:t>防护平台尺寸</a:t>
            </a:r>
            <a:r>
              <a:rPr lang="zh-CN" altLang="en-US" sz="2400" b="1" dirty="0">
                <a:solidFill>
                  <a:schemeClr val="tx1"/>
                </a:solidFill>
                <a:uFillTx/>
              </a:rPr>
              <a:t>构造</a:t>
            </a:r>
            <a:endParaRPr lang="zh-CN" altLang="en-US" sz="2000" dirty="0">
              <a:latin typeface="黑体" panose="02010609060101010101" pitchFamily="49" charset="-122"/>
              <a:ea typeface="黑体" panose="02010609060101010101" pitchFamily="49" charset="-122"/>
              <a:sym typeface="+mn-ea"/>
            </a:endParaRPr>
          </a:p>
        </p:txBody>
      </p:sp>
      <p:pic>
        <p:nvPicPr>
          <p:cNvPr id="8" name="图片 7" descr="162508pajeqnngfcwspzpx"/>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62198" y="4220012"/>
            <a:ext cx="1926226" cy="2127885"/>
          </a:xfrm>
          <a:prstGeom prst="rect">
            <a:avLst/>
          </a:prstGeom>
          <a:ln>
            <a:solidFill>
              <a:schemeClr val="tx1"/>
            </a:solidFill>
          </a:ln>
        </p:spPr>
      </p:pic>
      <p:pic>
        <p:nvPicPr>
          <p:cNvPr id="9" name="图片 8" descr="2258435658"/>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789193" y="4149080"/>
            <a:ext cx="2028825" cy="2233295"/>
          </a:xfrm>
          <a:prstGeom prst="rect">
            <a:avLst/>
          </a:prstGeom>
          <a:ln>
            <a:solidFill>
              <a:schemeClr val="tx1"/>
            </a:solidFill>
          </a:ln>
        </p:spPr>
      </p:pic>
      <p:pic>
        <p:nvPicPr>
          <p:cNvPr id="10" name="图片 9" descr="093035v2epajvcd8pnq9b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62199" y="1891042"/>
            <a:ext cx="1854218" cy="1897997"/>
          </a:xfrm>
          <a:prstGeom prst="rect">
            <a:avLst/>
          </a:prstGeom>
          <a:ln>
            <a:solidFill>
              <a:schemeClr val="tx1"/>
            </a:solidFill>
          </a:ln>
        </p:spPr>
      </p:pic>
      <p:pic>
        <p:nvPicPr>
          <p:cNvPr id="12" name="Picture 5" descr="http://5b0988e595225.cdn.sohucs.com/images/20180822/0788b3e801a34f289f15ca5f0ce19273.jpe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40569" y="1844824"/>
            <a:ext cx="2272735" cy="4557822"/>
          </a:xfrm>
          <a:prstGeom prst="rect">
            <a:avLst/>
          </a:prstGeom>
          <a:noFill/>
        </p:spPr>
      </p:pic>
      <p:pic>
        <p:nvPicPr>
          <p:cNvPr id="13"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24055" y="1916832"/>
            <a:ext cx="2123122" cy="1872208"/>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 name="文本框 2"/>
          <p:cNvSpPr txBox="1"/>
          <p:nvPr/>
        </p:nvSpPr>
        <p:spPr>
          <a:xfrm>
            <a:off x="341875" y="1124744"/>
            <a:ext cx="5022213" cy="526297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防护平台的主要参数</a:t>
            </a:r>
          </a:p>
          <a:p>
            <a:pPr marL="228600" indent="360045" algn="just">
              <a:lnSpc>
                <a:spcPct val="150000"/>
              </a:lnSpc>
              <a:buFont typeface="Wingdings" panose="05000000000000000000" charset="0"/>
              <a:buChar char=""/>
              <a:extLst>
                <a:ext uri="{35155182-B16C-46BC-9424-99874614C6A1}">
                  <wpsdc:marlchars xmlns:wpsdc="http://www.wps.cn/officeDocument/2017/drawingmlCustomData" xmlns="" val="100" checksum="1487870873"/>
                </a:ext>
              </a:extLst>
            </a:pPr>
            <a:r>
              <a:rPr lang="zh-CN" altLang="en-US" sz="2000" b="1" dirty="0">
                <a:solidFill>
                  <a:schemeClr val="tx1"/>
                </a:solidFill>
                <a:latin typeface="黑体" panose="02010609060101010101" pitchFamily="49" charset="-122"/>
                <a:ea typeface="黑体" panose="02010609060101010101" pitchFamily="49" charset="-122"/>
                <a:sym typeface="+mn-ea"/>
              </a:rPr>
              <a:t>防护平台的主要参数</a:t>
            </a:r>
            <a:r>
              <a:rPr lang="zh-CN" altLang="en-US" sz="2000" b="1" dirty="0">
                <a:latin typeface="黑体" panose="02010609060101010101" pitchFamily="49" charset="-122"/>
                <a:ea typeface="黑体" panose="02010609060101010101" pitchFamily="49" charset="-122"/>
                <a:sym typeface="+mn-ea"/>
              </a:rPr>
              <a:t>应符合下列规定：</a:t>
            </a:r>
            <a:endParaRPr lang="zh-CN" altLang="en-US" sz="2000" dirty="0">
              <a:latin typeface="黑体" panose="02010609060101010101" pitchFamily="49" charset="-122"/>
              <a:ea typeface="黑体" panose="02010609060101010101" pitchFamily="49" charset="-122"/>
              <a:sym typeface="+mn-ea"/>
            </a:endParaRPr>
          </a:p>
          <a:p>
            <a:pPr marL="457200" algn="just" defTabSz="360045">
              <a:lnSpc>
                <a:spcPct val="150000"/>
              </a:lnSpc>
              <a:buFont typeface="+mj-lt"/>
              <a:buAutoNum type="arabicPeriod" startAt="6"/>
            </a:pPr>
            <a:r>
              <a:rPr lang="zh-CN" altLang="en-US" sz="2000" dirty="0">
                <a:latin typeface="黑体" panose="02010609060101010101" pitchFamily="49" charset="-122"/>
                <a:ea typeface="黑体" panose="02010609060101010101" pitchFamily="49" charset="-122"/>
                <a:sym typeface="+mn-ea"/>
              </a:rPr>
              <a:t>起重装置额定起应重量不应小于</a:t>
            </a:r>
            <a:r>
              <a:rPr lang="en-US" altLang="zh-CN" sz="2000" dirty="0">
                <a:solidFill>
                  <a:srgbClr val="FF0000"/>
                </a:solidFill>
                <a:latin typeface="黑体" panose="02010609060101010101" pitchFamily="49" charset="-122"/>
                <a:ea typeface="黑体" panose="02010609060101010101" pitchFamily="49" charset="-122"/>
                <a:sym typeface="+mn-ea"/>
              </a:rPr>
              <a:t>7.5t</a:t>
            </a:r>
            <a:r>
              <a:rPr lang="zh-CN" altLang="en-US" sz="2000" dirty="0">
                <a:latin typeface="黑体" panose="02010609060101010101" pitchFamily="49" charset="-122"/>
                <a:ea typeface="黑体" panose="02010609060101010101" pitchFamily="49" charset="-122"/>
                <a:sym typeface="+mn-ea"/>
              </a:rPr>
              <a:t>，平台总高度不大于</a:t>
            </a:r>
            <a:r>
              <a:rPr lang="en-US" altLang="zh-CN" sz="2000" dirty="0">
                <a:latin typeface="黑体" panose="02010609060101010101" pitchFamily="49" charset="-122"/>
                <a:ea typeface="黑体" panose="02010609060101010101" pitchFamily="49" charset="-122"/>
                <a:sym typeface="+mn-ea"/>
              </a:rPr>
              <a:t>2.5</a:t>
            </a:r>
            <a:r>
              <a:rPr lang="zh-CN" altLang="en-US" sz="2000" dirty="0">
                <a:latin typeface="黑体" panose="02010609060101010101" pitchFamily="49" charset="-122"/>
                <a:ea typeface="黑体" panose="02010609060101010101" pitchFamily="49" charset="-122"/>
                <a:sym typeface="+mn-ea"/>
              </a:rPr>
              <a:t>倍楼层时可选</a:t>
            </a:r>
            <a:r>
              <a:rPr lang="en-US" altLang="zh-CN" sz="2000" dirty="0">
                <a:solidFill>
                  <a:srgbClr val="FF0000"/>
                </a:solidFill>
                <a:latin typeface="黑体" panose="02010609060101010101" pitchFamily="49" charset="-122"/>
                <a:ea typeface="黑体" panose="02010609060101010101" pitchFamily="49" charset="-122"/>
                <a:sym typeface="+mn-ea"/>
              </a:rPr>
              <a:t>5t</a:t>
            </a:r>
            <a:r>
              <a:rPr lang="zh-CN" altLang="en-US" sz="2000" dirty="0">
                <a:latin typeface="黑体" panose="02010609060101010101" pitchFamily="49" charset="-122"/>
                <a:ea typeface="黑体" panose="02010609060101010101" pitchFamily="49" charset="-122"/>
                <a:sym typeface="+mn-ea"/>
              </a:rPr>
              <a:t>；</a:t>
            </a:r>
            <a:endParaRPr lang="en-US" altLang="zh-CN" sz="2000" dirty="0">
              <a:latin typeface="黑体" panose="02010609060101010101" pitchFamily="49" charset="-122"/>
              <a:ea typeface="黑体" panose="02010609060101010101" pitchFamily="49" charset="-122"/>
              <a:sym typeface="+mn-ea"/>
            </a:endParaRPr>
          </a:p>
          <a:p>
            <a:pPr marL="457200" algn="just" defTabSz="360045">
              <a:lnSpc>
                <a:spcPct val="150000"/>
              </a:lnSpc>
              <a:buFont typeface="+mj-lt"/>
              <a:buAutoNum type="arabicPeriod" startAt="6"/>
            </a:pPr>
            <a:r>
              <a:rPr lang="zh-CN" altLang="en-US" sz="2000" dirty="0">
                <a:latin typeface="黑体" panose="02010609060101010101" pitchFamily="49" charset="-122"/>
                <a:ea typeface="黑体" panose="02010609060101010101" pitchFamily="49" charset="-122"/>
                <a:sym typeface="+mn-ea"/>
              </a:rPr>
              <a:t>作业层容许载荷：两层作业层每层不应大于</a:t>
            </a:r>
            <a:r>
              <a:rPr lang="en-US" altLang="zh-CN" sz="2000" dirty="0">
                <a:solidFill>
                  <a:srgbClr val="FF0000"/>
                </a:solidFill>
                <a:latin typeface="黑体" panose="02010609060101010101" pitchFamily="49" charset="-122"/>
                <a:ea typeface="黑体" panose="02010609060101010101" pitchFamily="49" charset="-122"/>
                <a:sym typeface="+mn-ea"/>
              </a:rPr>
              <a:t>3KN/m²</a:t>
            </a:r>
            <a:r>
              <a:rPr lang="zh-CN" altLang="en-US" sz="2000" dirty="0">
                <a:latin typeface="黑体" panose="02010609060101010101" pitchFamily="49" charset="-122"/>
                <a:ea typeface="黑体" panose="02010609060101010101" pitchFamily="49" charset="-122"/>
                <a:sym typeface="+mn-ea"/>
              </a:rPr>
              <a:t>，三层作业层每层不应大于</a:t>
            </a:r>
            <a:r>
              <a:rPr lang="en-US" altLang="zh-CN" sz="2000" dirty="0">
                <a:solidFill>
                  <a:srgbClr val="FF0000"/>
                </a:solidFill>
                <a:latin typeface="黑体" panose="02010609060101010101" pitchFamily="49" charset="-122"/>
                <a:ea typeface="黑体" panose="02010609060101010101" pitchFamily="49" charset="-122"/>
                <a:sym typeface="+mn-ea"/>
              </a:rPr>
              <a:t>2KN/m² </a:t>
            </a:r>
            <a:r>
              <a:rPr lang="zh-CN" altLang="en-US" sz="2000" dirty="0">
                <a:latin typeface="黑体" panose="02010609060101010101" pitchFamily="49" charset="-122"/>
                <a:ea typeface="黑体" panose="02010609060101010101" pitchFamily="49" charset="-122"/>
                <a:sym typeface="+mn-ea"/>
              </a:rPr>
              <a:t>；</a:t>
            </a:r>
          </a:p>
          <a:p>
            <a:pPr marL="457200" algn="just" defTabSz="360045">
              <a:lnSpc>
                <a:spcPct val="150000"/>
              </a:lnSpc>
              <a:buFont typeface="+mj-lt"/>
              <a:buAutoNum type="arabicPeriod" startAt="6"/>
            </a:pPr>
            <a:r>
              <a:rPr lang="zh-CN" altLang="en-US" sz="2000" dirty="0">
                <a:latin typeface="黑体" panose="02010609060101010101" pitchFamily="49" charset="-122"/>
                <a:ea typeface="黑体" panose="02010609060101010101" pitchFamily="49" charset="-122"/>
                <a:sym typeface="+mn-ea"/>
              </a:rPr>
              <a:t>升降时应采用同步控制系统，当相邻两机位载荷变化值超过初始状态的</a:t>
            </a:r>
            <a:r>
              <a:rPr lang="en-US" altLang="zh-CN" sz="2000" dirty="0">
                <a:solidFill>
                  <a:srgbClr val="FF0000"/>
                </a:solidFill>
                <a:latin typeface="黑体" panose="02010609060101010101" pitchFamily="49" charset="-122"/>
                <a:ea typeface="黑体" panose="02010609060101010101" pitchFamily="49" charset="-122"/>
                <a:sym typeface="+mn-ea"/>
              </a:rPr>
              <a:t>±15%</a:t>
            </a:r>
            <a:r>
              <a:rPr lang="zh-CN" altLang="en-US" sz="2000" dirty="0">
                <a:latin typeface="黑体" panose="02010609060101010101" pitchFamily="49" charset="-122"/>
                <a:ea typeface="黑体" panose="02010609060101010101" pitchFamily="49" charset="-122"/>
                <a:sym typeface="+mn-ea"/>
              </a:rPr>
              <a:t>时，声光报警；超过</a:t>
            </a:r>
            <a:r>
              <a:rPr lang="en-US" altLang="zh-CN" sz="2000" dirty="0">
                <a:solidFill>
                  <a:srgbClr val="FF0000"/>
                </a:solidFill>
                <a:latin typeface="黑体" panose="02010609060101010101" pitchFamily="49" charset="-122"/>
                <a:ea typeface="黑体" panose="02010609060101010101" pitchFamily="49" charset="-122"/>
                <a:sym typeface="+mn-ea"/>
              </a:rPr>
              <a:t>±30%</a:t>
            </a:r>
            <a:r>
              <a:rPr lang="zh-CN" altLang="en-US" sz="2000" dirty="0">
                <a:latin typeface="黑体" panose="02010609060101010101" pitchFamily="49" charset="-122"/>
                <a:ea typeface="黑体" panose="02010609060101010101" pitchFamily="49" charset="-122"/>
                <a:sym typeface="+mn-ea"/>
              </a:rPr>
              <a:t>时，自动停机；</a:t>
            </a:r>
          </a:p>
        </p:txBody>
      </p:sp>
      <p:pic>
        <p:nvPicPr>
          <p:cNvPr id="14" name="内容占位符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724128" y="1412776"/>
            <a:ext cx="2983571" cy="4710323"/>
          </a:xfrm>
          <a:prstGeom prst="rect">
            <a:avLst/>
          </a:prstGeom>
          <a:effectLst>
            <a:glow rad="228600">
              <a:schemeClr val="bg2">
                <a:lumMod val="75000"/>
                <a:alpha val="40000"/>
              </a:schemeClr>
            </a:glo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框 6"/>
          <p:cNvSpPr txBox="1"/>
          <p:nvPr/>
        </p:nvSpPr>
        <p:spPr>
          <a:xfrm>
            <a:off x="6372200" y="5993969"/>
            <a:ext cx="1569660" cy="369332"/>
          </a:xfrm>
          <a:prstGeom prst="rect">
            <a:avLst/>
          </a:prstGeom>
          <a:noFill/>
        </p:spPr>
        <p:txBody>
          <a:bodyPr wrap="none" rtlCol="0" anchor="t">
            <a:spAutoFit/>
          </a:bodyPr>
          <a:lstStyle/>
          <a:p>
            <a:r>
              <a:rPr lang="zh-CN" altLang="en-US" u="sng" dirty="0">
                <a:latin typeface="宋体" panose="02010600030101010101" pitchFamily="2" charset="-122"/>
                <a:sym typeface="+mn-ea"/>
              </a:rPr>
              <a:t>水平支承结构</a:t>
            </a:r>
            <a:endParaRPr lang="zh-CN" altLang="en-US" sz="1400" dirty="0">
              <a:latin typeface="黑体" panose="02010609060101010101" pitchFamily="49" charset="-122"/>
              <a:ea typeface="黑体" panose="02010609060101010101" pitchFamily="49" charset="-122"/>
              <a:sym typeface="+mn-ea"/>
            </a:endParaRPr>
          </a:p>
        </p:txBody>
      </p:sp>
      <p:pic>
        <p:nvPicPr>
          <p:cNvPr id="9"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84168" y="1484784"/>
            <a:ext cx="2045986" cy="4442442"/>
          </a:xfrm>
          <a:prstGeom prst="rect">
            <a:avLst/>
          </a:prstGeom>
          <a:noFill/>
          <a:ln w="9525">
            <a:noFill/>
            <a:miter lim="800000"/>
            <a:headEnd/>
            <a:tailEnd/>
          </a:ln>
        </p:spPr>
      </p:pic>
      <p:sp>
        <p:nvSpPr>
          <p:cNvPr id="10" name="文本框 2"/>
          <p:cNvSpPr txBox="1"/>
          <p:nvPr/>
        </p:nvSpPr>
        <p:spPr>
          <a:xfrm>
            <a:off x="467544" y="1124744"/>
            <a:ext cx="5112568" cy="526297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架体构造</a:t>
            </a:r>
          </a:p>
          <a:p>
            <a:pPr marL="228600" indent="360045" algn="just">
              <a:lnSpc>
                <a:spcPct val="150000"/>
              </a:lnSpc>
              <a:buFont typeface="Wingdings" panose="05000000000000000000" charset="0"/>
              <a:buChar char=""/>
              <a:extLst>
                <a:ext uri="{35155182-B16C-46BC-9424-99874614C6A1}">
                  <wpsdc:marlchars xmlns:wpsdc="http://www.wps.cn/officeDocument/2017/drawingmlCustomData" xmlns="" val="100" checksum="1487870873"/>
                </a:ext>
              </a:extLst>
            </a:pPr>
            <a:r>
              <a:rPr lang="zh-CN" altLang="en-US" sz="2000" b="1" dirty="0">
                <a:solidFill>
                  <a:schemeClr val="tx1"/>
                </a:solidFill>
                <a:latin typeface="黑体" panose="02010609060101010101" pitchFamily="49" charset="-122"/>
                <a:ea typeface="黑体" panose="02010609060101010101" pitchFamily="49" charset="-122"/>
                <a:sym typeface="+mn-ea"/>
              </a:rPr>
              <a:t>水平支承结构构造</a:t>
            </a:r>
            <a:r>
              <a:rPr lang="zh-CN" altLang="en-US" sz="2000" b="1" dirty="0">
                <a:latin typeface="黑体" panose="02010609060101010101" pitchFamily="49" charset="-122"/>
                <a:ea typeface="黑体" panose="02010609060101010101" pitchFamily="49" charset="-122"/>
                <a:sym typeface="+mn-ea"/>
              </a:rPr>
              <a:t>应符合下列规定：</a:t>
            </a:r>
          </a:p>
          <a:p>
            <a:pPr marL="457200" algn="just" defTabSz="360045">
              <a:lnSpc>
                <a:spcPct val="150000"/>
              </a:lnSpc>
              <a:spcBef>
                <a:spcPts val="0"/>
              </a:spcBef>
              <a:spcAft>
                <a:spcPts val="0"/>
              </a:spcAft>
              <a:buFont typeface="+mj-lt"/>
              <a:buAutoNum type="arabicPeriod"/>
            </a:pPr>
            <a:r>
              <a:rPr lang="zh-CN" altLang="en-US" sz="2000" dirty="0">
                <a:latin typeface="黑体" panose="02010609060101010101" pitchFamily="49" charset="-122"/>
                <a:ea typeface="黑体" panose="02010609060101010101" pitchFamily="49" charset="-122"/>
                <a:sym typeface="+mn-ea"/>
              </a:rPr>
              <a:t>定义：设置在竖向主框架底部，与建筑结构外立面平行，与竖向主框架相连接，主要</a:t>
            </a:r>
            <a:r>
              <a:rPr lang="zh-CN" altLang="en-US" sz="2000" dirty="0">
                <a:solidFill>
                  <a:srgbClr val="FF0000"/>
                </a:solidFill>
                <a:latin typeface="黑体" panose="02010609060101010101" pitchFamily="49" charset="-122"/>
                <a:ea typeface="黑体" panose="02010609060101010101" pitchFamily="49" charset="-122"/>
                <a:sym typeface="+mn-ea"/>
              </a:rPr>
              <a:t>承受平台竖向载荷</a:t>
            </a:r>
            <a:r>
              <a:rPr lang="zh-CN" altLang="en-US" sz="2000" dirty="0">
                <a:latin typeface="黑体" panose="02010609060101010101" pitchFamily="49" charset="-122"/>
                <a:ea typeface="黑体" panose="02010609060101010101" pitchFamily="49" charset="-122"/>
                <a:sym typeface="+mn-ea"/>
              </a:rPr>
              <a:t>，并将竖向载荷传递至竖向主框架的水平支撑件；</a:t>
            </a:r>
            <a:endParaRPr lang="en-US" altLang="zh-CN" sz="2000" dirty="0">
              <a:latin typeface="黑体" panose="02010609060101010101" pitchFamily="49" charset="-122"/>
              <a:ea typeface="黑体" panose="02010609060101010101" pitchFamily="49" charset="-122"/>
              <a:sym typeface="+mn-ea"/>
            </a:endParaRPr>
          </a:p>
          <a:p>
            <a:pPr marL="457200" algn="just" defTabSz="360045">
              <a:lnSpc>
                <a:spcPct val="150000"/>
              </a:lnSpc>
              <a:spcBef>
                <a:spcPts val="0"/>
              </a:spcBef>
              <a:spcAft>
                <a:spcPts val="0"/>
              </a:spcAft>
              <a:buFont typeface="+mj-lt"/>
              <a:buAutoNum type="arabicPeriod"/>
            </a:pPr>
            <a:r>
              <a:rPr lang="zh-CN" altLang="en-US" sz="2000" dirty="0">
                <a:latin typeface="黑体" panose="02010609060101010101" pitchFamily="49" charset="-122"/>
                <a:ea typeface="黑体" panose="02010609060101010101" pitchFamily="49" charset="-122"/>
                <a:sym typeface="+mn-ea"/>
              </a:rPr>
              <a:t>防护平台在</a:t>
            </a:r>
            <a:r>
              <a:rPr lang="zh-CN" altLang="en-US" sz="2000" dirty="0">
                <a:solidFill>
                  <a:srgbClr val="FF0000"/>
                </a:solidFill>
                <a:latin typeface="黑体" panose="02010609060101010101" pitchFamily="49" charset="-122"/>
                <a:ea typeface="黑体" panose="02010609060101010101" pitchFamily="49" charset="-122"/>
                <a:sym typeface="+mn-ea"/>
              </a:rPr>
              <a:t>竖向主框架的底部</a:t>
            </a:r>
            <a:r>
              <a:rPr lang="zh-CN" altLang="en-US" sz="2000" dirty="0">
                <a:latin typeface="黑体" panose="02010609060101010101" pitchFamily="49" charset="-122"/>
                <a:ea typeface="黑体" panose="02010609060101010101" pitchFamily="49" charset="-122"/>
                <a:sym typeface="+mn-ea"/>
              </a:rPr>
              <a:t>应设置水平支承结构，与竖向主框架同宽，平行于建筑结构墙面；</a:t>
            </a:r>
          </a:p>
          <a:p>
            <a:pPr marL="457200" algn="just" defTabSz="360045">
              <a:lnSpc>
                <a:spcPct val="150000"/>
              </a:lnSpc>
              <a:spcBef>
                <a:spcPts val="0"/>
              </a:spcBef>
              <a:spcAft>
                <a:spcPts val="0"/>
              </a:spcAft>
              <a:buFont typeface="+mj-lt"/>
              <a:buAutoNum type="arabicPeriod"/>
            </a:pPr>
            <a:r>
              <a:rPr lang="zh-CN" altLang="en-US" sz="2000" dirty="0">
                <a:latin typeface="黑体" panose="02010609060101010101" pitchFamily="49" charset="-122"/>
                <a:ea typeface="黑体" panose="02010609060101010101" pitchFamily="49" charset="-122"/>
                <a:sym typeface="+mn-ea"/>
              </a:rPr>
              <a:t>水平支承结构应采用</a:t>
            </a:r>
            <a:r>
              <a:rPr lang="zh-CN" altLang="en-US" sz="2000" dirty="0">
                <a:solidFill>
                  <a:srgbClr val="FF0000"/>
                </a:solidFill>
                <a:latin typeface="黑体" panose="02010609060101010101" pitchFamily="49" charset="-122"/>
                <a:ea typeface="黑体" panose="02010609060101010101" pitchFamily="49" charset="-122"/>
                <a:sym typeface="+mn-ea"/>
              </a:rPr>
              <a:t>多机位连续</a:t>
            </a:r>
            <a:r>
              <a:rPr lang="zh-CN" altLang="en-US" sz="2000" dirty="0">
                <a:latin typeface="黑体" panose="02010609060101010101" pitchFamily="49" charset="-122"/>
                <a:ea typeface="黑体" panose="02010609060101010101" pitchFamily="49" charset="-122"/>
                <a:sym typeface="+mn-ea"/>
              </a:rPr>
              <a:t>设置、</a:t>
            </a:r>
            <a:r>
              <a:rPr lang="zh-CN" altLang="en-US" sz="2000" dirty="0">
                <a:solidFill>
                  <a:srgbClr val="FF0000"/>
                </a:solidFill>
                <a:latin typeface="黑体" panose="02010609060101010101" pitchFamily="49" charset="-122"/>
                <a:ea typeface="黑体" panose="02010609060101010101" pitchFamily="49" charset="-122"/>
                <a:sym typeface="+mn-ea"/>
              </a:rPr>
              <a:t>两机位连续</a:t>
            </a:r>
            <a:r>
              <a:rPr lang="zh-CN" altLang="en-US" sz="2000" dirty="0">
                <a:latin typeface="黑体" panose="02010609060101010101" pitchFamily="49" charset="-122"/>
                <a:ea typeface="黑体" panose="02010609060101010101" pitchFamily="49" charset="-122"/>
                <a:sym typeface="+mn-ea"/>
              </a:rPr>
              <a:t>设置的结构；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7" name="文本框 2"/>
          <p:cNvSpPr txBox="1"/>
          <p:nvPr/>
        </p:nvSpPr>
        <p:spPr>
          <a:xfrm>
            <a:off x="395537" y="1133356"/>
            <a:ext cx="4824536" cy="526297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安全装置</a:t>
            </a:r>
          </a:p>
          <a:p>
            <a:pPr marL="228600" indent="360045" algn="just">
              <a:lnSpc>
                <a:spcPct val="150000"/>
              </a:lnSpc>
              <a:buFont typeface="Wingdings" panose="05000000000000000000" charset="0"/>
              <a:buChar char=""/>
              <a:extLst>
                <a:ext uri="{35155182-B16C-46BC-9424-99874614C6A1}">
                  <wpsdc:marlchars xmlns:wpsdc="http://www.wps.cn/officeDocument/2017/drawingmlCustomData" xmlns="" val="100" checksum="1487870873"/>
                </a:ext>
              </a:extLst>
            </a:pPr>
            <a:r>
              <a:rPr lang="zh-CN" altLang="en-US" sz="2000" b="1" dirty="0">
                <a:latin typeface="黑体" panose="02010609060101010101" pitchFamily="49" charset="-122"/>
                <a:ea typeface="黑体" panose="02010609060101010101" pitchFamily="49" charset="-122"/>
                <a:sym typeface="+mn-ea"/>
              </a:rPr>
              <a:t>附着支座的构造应符合下列规定：</a:t>
            </a:r>
          </a:p>
          <a:p>
            <a:pPr marL="457200" algn="just" defTabSz="360045">
              <a:lnSpc>
                <a:spcPct val="150000"/>
              </a:lnSpc>
              <a:buFont typeface="+mj-lt"/>
              <a:buAutoNum type="arabicPeriod"/>
            </a:pPr>
            <a:r>
              <a:rPr lang="zh-CN" altLang="en-US" dirty="0">
                <a:latin typeface="黑体" panose="02010609060101010101" pitchFamily="49" charset="-122"/>
                <a:ea typeface="黑体" panose="02010609060101010101" pitchFamily="49" charset="-122"/>
                <a:sym typeface="+mn-ea"/>
              </a:rPr>
              <a:t>竖向主框架所复盖的每一楼层处应设置一道附墙支座，有效支座不应少于</a:t>
            </a:r>
            <a:r>
              <a:rPr lang="en-US" altLang="zh-CN" dirty="0">
                <a:solidFill>
                  <a:srgbClr val="FF0000"/>
                </a:solidFill>
                <a:latin typeface="黑体" panose="02010609060101010101" pitchFamily="49" charset="-122"/>
                <a:ea typeface="黑体" panose="02010609060101010101" pitchFamily="49" charset="-122"/>
                <a:sym typeface="+mn-ea"/>
              </a:rPr>
              <a:t>3</a:t>
            </a:r>
            <a:r>
              <a:rPr lang="zh-CN" altLang="en-US" dirty="0">
                <a:solidFill>
                  <a:srgbClr val="FF0000"/>
                </a:solidFill>
                <a:latin typeface="黑体" panose="02010609060101010101" pitchFamily="49" charset="-122"/>
                <a:ea typeface="黑体" panose="02010609060101010101" pitchFamily="49" charset="-122"/>
                <a:sym typeface="+mn-ea"/>
              </a:rPr>
              <a:t>个</a:t>
            </a:r>
            <a:r>
              <a:rPr lang="zh-CN" altLang="en-US" dirty="0">
                <a:latin typeface="黑体" panose="02010609060101010101" pitchFamily="49" charset="-122"/>
                <a:ea typeface="黑体" panose="02010609060101010101" pitchFamily="49" charset="-122"/>
                <a:sym typeface="+mn-ea"/>
              </a:rPr>
              <a:t>；</a:t>
            </a:r>
          </a:p>
          <a:p>
            <a:pPr marL="457200" algn="just" defTabSz="360045">
              <a:lnSpc>
                <a:spcPct val="150000"/>
              </a:lnSpc>
              <a:buFont typeface="+mj-lt"/>
              <a:buAutoNum type="arabicPeriod"/>
            </a:pPr>
            <a:r>
              <a:rPr lang="zh-CN" altLang="en-US" dirty="0">
                <a:latin typeface="黑体" panose="02010609060101010101" pitchFamily="49" charset="-122"/>
                <a:ea typeface="黑体" panose="02010609060101010101" pitchFamily="49" charset="-122"/>
                <a:sym typeface="+mn-ea"/>
              </a:rPr>
              <a:t>在使用工况时，应采用停层装置将防护平台将防护平台固定于附着支座上；</a:t>
            </a:r>
          </a:p>
          <a:p>
            <a:pPr marL="457200" algn="just" defTabSz="360045">
              <a:lnSpc>
                <a:spcPct val="150000"/>
              </a:lnSpc>
              <a:buFont typeface="+mj-lt"/>
              <a:buAutoNum type="arabicPeriod"/>
            </a:pPr>
            <a:r>
              <a:rPr lang="zh-CN" altLang="en-US" dirty="0">
                <a:latin typeface="黑体" panose="02010609060101010101" pitchFamily="49" charset="-122"/>
                <a:ea typeface="黑体" panose="02010609060101010101" pitchFamily="49" charset="-122"/>
                <a:sym typeface="+mn-ea"/>
              </a:rPr>
              <a:t>在上升和下降工况时，附墙支座上应设有</a:t>
            </a:r>
            <a:r>
              <a:rPr lang="zh-CN" altLang="en-US" dirty="0">
                <a:solidFill>
                  <a:srgbClr val="FF0000"/>
                </a:solidFill>
                <a:latin typeface="黑体" panose="02010609060101010101" pitchFamily="49" charset="-122"/>
                <a:ea typeface="黑体" panose="02010609060101010101" pitchFamily="49" charset="-122"/>
                <a:sym typeface="+mn-ea"/>
              </a:rPr>
              <a:t>防坠、防倾、导向</a:t>
            </a:r>
            <a:r>
              <a:rPr lang="zh-CN" altLang="en-US" dirty="0">
                <a:latin typeface="黑体" panose="02010609060101010101" pitchFamily="49" charset="-122"/>
                <a:ea typeface="黑体" panose="02010609060101010101" pitchFamily="49" charset="-122"/>
                <a:sym typeface="+mn-ea"/>
              </a:rPr>
              <a:t>的结构装置；</a:t>
            </a:r>
          </a:p>
          <a:p>
            <a:pPr marL="457200" algn="just" defTabSz="360045">
              <a:lnSpc>
                <a:spcPct val="150000"/>
              </a:lnSpc>
              <a:buFont typeface="+mj-lt"/>
              <a:buAutoNum type="arabicPeriod"/>
            </a:pPr>
            <a:r>
              <a:rPr lang="zh-CN" altLang="en-US" dirty="0">
                <a:latin typeface="黑体" panose="02010609060101010101" pitchFamily="49" charset="-122"/>
                <a:ea typeface="黑体" panose="02010609060101010101" pitchFamily="49" charset="-122"/>
                <a:sym typeface="+mn-ea"/>
              </a:rPr>
              <a:t>附着支座支承在建筑物上连接处混凝土的强度应按设计要求确定，但不得小于</a:t>
            </a:r>
            <a:r>
              <a:rPr lang="zh-CN" altLang="en-US" dirty="0">
                <a:solidFill>
                  <a:srgbClr val="FF0000"/>
                </a:solidFill>
                <a:latin typeface="黑体" panose="02010609060101010101" pitchFamily="49" charset="-122"/>
                <a:ea typeface="黑体" panose="02010609060101010101" pitchFamily="49" charset="-122"/>
                <a:sym typeface="+mn-ea"/>
              </a:rPr>
              <a:t>C1</a:t>
            </a:r>
            <a:r>
              <a:rPr lang="en-US" altLang="zh-CN" dirty="0">
                <a:solidFill>
                  <a:srgbClr val="FF0000"/>
                </a:solidFill>
                <a:latin typeface="黑体" panose="02010609060101010101" pitchFamily="49" charset="-122"/>
                <a:ea typeface="黑体" panose="02010609060101010101" pitchFamily="49" charset="-122"/>
                <a:sym typeface="+mn-ea"/>
              </a:rPr>
              <a:t>5</a:t>
            </a:r>
            <a:r>
              <a:rPr lang="zh-CN" altLang="en-US" dirty="0">
                <a:solidFill>
                  <a:schemeClr val="tx1"/>
                </a:solidFill>
                <a:latin typeface="黑体" panose="02010609060101010101" pitchFamily="49" charset="-122"/>
                <a:ea typeface="黑体" panose="02010609060101010101" pitchFamily="49" charset="-122"/>
                <a:sym typeface="+mn-ea"/>
              </a:rPr>
              <a:t>。</a:t>
            </a:r>
            <a:r>
              <a:rPr lang="zh-CN" altLang="en-US" dirty="0">
                <a:latin typeface="黑体" panose="02010609060101010101" pitchFamily="49" charset="-122"/>
                <a:ea typeface="黑体" panose="02010609060101010101" pitchFamily="49" charset="-122"/>
                <a:sym typeface="+mn-ea"/>
              </a:rPr>
              <a:t>悬挂升降设备提升点处混凝土强度不应小于</a:t>
            </a:r>
            <a:r>
              <a:rPr lang="en-US" altLang="zh-CN" dirty="0">
                <a:solidFill>
                  <a:srgbClr val="FF0000"/>
                </a:solidFill>
                <a:latin typeface="黑体" panose="02010609060101010101" pitchFamily="49" charset="-122"/>
                <a:ea typeface="黑体" panose="02010609060101010101" pitchFamily="49" charset="-122"/>
                <a:sym typeface="+mn-ea"/>
              </a:rPr>
              <a:t>C20</a:t>
            </a:r>
            <a:r>
              <a:rPr lang="zh-CN" altLang="en-US" dirty="0">
                <a:latin typeface="黑体" panose="02010609060101010101" pitchFamily="49" charset="-122"/>
                <a:ea typeface="黑体" panose="02010609060101010101" pitchFamily="49" charset="-122"/>
                <a:sym typeface="+mn-ea"/>
              </a:rPr>
              <a:t>。</a:t>
            </a:r>
          </a:p>
        </p:txBody>
      </p:sp>
      <p:pic>
        <p:nvPicPr>
          <p:cNvPr id="11" name="图片 10" descr="IMG_7019"/>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5400000">
            <a:off x="5064575" y="2360363"/>
            <a:ext cx="3946890" cy="2915816"/>
          </a:xfrm>
          <a:prstGeom prst="rect">
            <a:avLst/>
          </a:prstGeom>
          <a:ln>
            <a:solidFill>
              <a:schemeClr val="tx1"/>
            </a:solidFill>
          </a:ln>
        </p:spPr>
      </p:pic>
      <p:sp>
        <p:nvSpPr>
          <p:cNvPr id="12" name="文本框 6"/>
          <p:cNvSpPr txBox="1"/>
          <p:nvPr/>
        </p:nvSpPr>
        <p:spPr>
          <a:xfrm>
            <a:off x="6228184" y="5910971"/>
            <a:ext cx="2011680" cy="368300"/>
          </a:xfrm>
          <a:prstGeom prst="rect">
            <a:avLst/>
          </a:prstGeom>
          <a:noFill/>
        </p:spPr>
        <p:txBody>
          <a:bodyPr wrap="none" rtlCol="0" anchor="t">
            <a:spAutoFit/>
          </a:bodyPr>
          <a:lstStyle/>
          <a:p>
            <a:r>
              <a:rPr lang="zh-CN" altLang="en-US" u="sng" dirty="0">
                <a:latin typeface="宋体" panose="02010600030101010101" pitchFamily="2" charset="-122"/>
                <a:sym typeface="+mn-ea"/>
              </a:rPr>
              <a:t>附着支座竖向布置</a:t>
            </a:r>
            <a:endParaRPr lang="zh-CN" altLang="en-US" sz="1400" dirty="0">
              <a:latin typeface="黑体" panose="02010609060101010101" pitchFamily="49" charset="-122"/>
              <a:ea typeface="黑体" panose="02010609060101010101" pitchFamily="49"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框 2"/>
          <p:cNvSpPr txBox="1"/>
          <p:nvPr/>
        </p:nvSpPr>
        <p:spPr>
          <a:xfrm>
            <a:off x="251521" y="1133356"/>
            <a:ext cx="5472607" cy="526297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安全装置</a:t>
            </a:r>
          </a:p>
          <a:p>
            <a:pPr marL="228600" indent="360045" algn="just">
              <a:lnSpc>
                <a:spcPct val="150000"/>
              </a:lnSpc>
              <a:buFont typeface="Wingdings" panose="05000000000000000000" charset="0"/>
              <a:buChar char=""/>
              <a:extLst>
                <a:ext uri="{35155182-B16C-46BC-9424-99874614C6A1}">
                  <wpsdc:marlchars xmlns:wpsdc="http://www.wps.cn/officeDocument/2017/drawingmlCustomData" xmlns="" val="100" checksum="1487870873"/>
                </a:ext>
              </a:extLst>
            </a:pPr>
            <a:r>
              <a:rPr lang="zh-CN" altLang="en-US" sz="2000" b="1" dirty="0">
                <a:latin typeface="黑体" panose="02010609060101010101" pitchFamily="49" charset="-122"/>
                <a:ea typeface="黑体" panose="02010609060101010101" pitchFamily="49" charset="-122"/>
                <a:sym typeface="+mn-ea"/>
              </a:rPr>
              <a:t>附着支座的构造应符合下列规定：</a:t>
            </a:r>
          </a:p>
          <a:p>
            <a:pPr marL="457200" algn="just" defTabSz="360045">
              <a:lnSpc>
                <a:spcPct val="150000"/>
              </a:lnSpc>
              <a:buFont typeface="+mj-lt"/>
              <a:buAutoNum type="arabicPeriod" startAt="5"/>
            </a:pPr>
            <a:r>
              <a:rPr lang="zh-CN" altLang="en-US" dirty="0">
                <a:latin typeface="黑体" panose="02010609060101010101" pitchFamily="49" charset="-122"/>
                <a:ea typeface="黑体" panose="02010609060101010101" pitchFamily="49" charset="-122"/>
                <a:sym typeface="+mn-ea"/>
              </a:rPr>
              <a:t>平面桁架式主框架防护平台，其附着支座可按其提升、防坠、防倾等功能合并设置成一个或分别单独设置；合并设置时，起</a:t>
            </a:r>
            <a:r>
              <a:rPr lang="zh-CN" altLang="en-US" dirty="0">
                <a:solidFill>
                  <a:srgbClr val="FF0000"/>
                </a:solidFill>
                <a:latin typeface="黑体" panose="02010609060101010101" pitchFamily="49" charset="-122"/>
                <a:ea typeface="黑体" panose="02010609060101010101" pitchFamily="49" charset="-122"/>
                <a:sym typeface="+mn-ea"/>
              </a:rPr>
              <a:t>提升作用</a:t>
            </a:r>
            <a:r>
              <a:rPr lang="zh-CN" altLang="en-US" dirty="0">
                <a:latin typeface="黑体" panose="02010609060101010101" pitchFamily="49" charset="-122"/>
                <a:ea typeface="黑体" panose="02010609060101010101" pitchFamily="49" charset="-122"/>
                <a:sym typeface="+mn-ea"/>
              </a:rPr>
              <a:t>的支座与起</a:t>
            </a:r>
            <a:r>
              <a:rPr lang="zh-CN" altLang="en-US" dirty="0">
                <a:solidFill>
                  <a:srgbClr val="FF0000"/>
                </a:solidFill>
                <a:latin typeface="黑体" panose="02010609060101010101" pitchFamily="49" charset="-122"/>
                <a:ea typeface="黑体" panose="02010609060101010101" pitchFamily="49" charset="-122"/>
                <a:sym typeface="+mn-ea"/>
              </a:rPr>
              <a:t>防坠作用</a:t>
            </a:r>
            <a:r>
              <a:rPr lang="zh-CN" altLang="en-US" dirty="0">
                <a:latin typeface="黑体" panose="02010609060101010101" pitchFamily="49" charset="-122"/>
                <a:ea typeface="黑体" panose="02010609060101010101" pitchFamily="49" charset="-122"/>
                <a:sym typeface="+mn-ea"/>
              </a:rPr>
              <a:t>的支座应</a:t>
            </a:r>
            <a:r>
              <a:rPr lang="zh-CN" altLang="en-US" dirty="0">
                <a:solidFill>
                  <a:srgbClr val="FF0000"/>
                </a:solidFill>
                <a:latin typeface="黑体" panose="02010609060101010101" pitchFamily="49" charset="-122"/>
                <a:ea typeface="黑体" panose="02010609060101010101" pitchFamily="49" charset="-122"/>
                <a:sym typeface="+mn-ea"/>
              </a:rPr>
              <a:t>分开设置</a:t>
            </a:r>
            <a:r>
              <a:rPr lang="zh-CN" altLang="en-US" dirty="0">
                <a:latin typeface="黑体" panose="02010609060101010101" pitchFamily="49" charset="-122"/>
                <a:ea typeface="黑体" panose="02010609060101010101" pitchFamily="49" charset="-122"/>
                <a:sym typeface="+mn-ea"/>
              </a:rPr>
              <a:t>；</a:t>
            </a:r>
          </a:p>
          <a:p>
            <a:pPr marL="457200" algn="just" defTabSz="360045">
              <a:lnSpc>
                <a:spcPct val="150000"/>
              </a:lnSpc>
              <a:buFont typeface="+mj-lt"/>
              <a:buAutoNum type="arabicPeriod" startAt="5"/>
            </a:pPr>
            <a:r>
              <a:rPr lang="zh-CN" altLang="en-US" dirty="0">
                <a:latin typeface="黑体" panose="02010609060101010101" pitchFamily="49" charset="-122"/>
                <a:ea typeface="黑体" panose="02010609060101010101" pitchFamily="49" charset="-122"/>
                <a:sym typeface="+mn-ea"/>
              </a:rPr>
              <a:t>附着支座应采用锚固螺栓与建筑物连接，每个附着支座应设有</a:t>
            </a:r>
            <a:r>
              <a:rPr lang="en-US" altLang="zh-CN" dirty="0">
                <a:solidFill>
                  <a:srgbClr val="FF0000"/>
                </a:solidFill>
                <a:latin typeface="黑体" panose="02010609060101010101" pitchFamily="49" charset="-122"/>
                <a:ea typeface="黑体" panose="02010609060101010101" pitchFamily="49" charset="-122"/>
                <a:sym typeface="+mn-ea"/>
              </a:rPr>
              <a:t>2</a:t>
            </a:r>
            <a:r>
              <a:rPr lang="zh-CN" altLang="en-US" dirty="0">
                <a:solidFill>
                  <a:srgbClr val="FF0000"/>
                </a:solidFill>
                <a:latin typeface="黑体" panose="02010609060101010101" pitchFamily="49" charset="-122"/>
                <a:ea typeface="黑体" panose="02010609060101010101" pitchFamily="49" charset="-122"/>
                <a:sym typeface="+mn-ea"/>
              </a:rPr>
              <a:t>个及以上</a:t>
            </a:r>
            <a:r>
              <a:rPr lang="zh-CN" altLang="en-US" dirty="0">
                <a:latin typeface="黑体" panose="02010609060101010101" pitchFamily="49" charset="-122"/>
                <a:ea typeface="黑体" panose="02010609060101010101" pitchFamily="49" charset="-122"/>
                <a:sym typeface="+mn-ea"/>
              </a:rPr>
              <a:t>锚固螺栓；</a:t>
            </a:r>
            <a:endParaRPr lang="en-US" altLang="zh-CN" dirty="0">
              <a:latin typeface="黑体" panose="02010609060101010101" pitchFamily="49" charset="-122"/>
              <a:ea typeface="黑体" panose="02010609060101010101" pitchFamily="49" charset="-122"/>
              <a:sym typeface="+mn-ea"/>
            </a:endParaRPr>
          </a:p>
          <a:p>
            <a:pPr marL="457200" algn="just" defTabSz="360045">
              <a:lnSpc>
                <a:spcPct val="150000"/>
              </a:lnSpc>
              <a:buFont typeface="+mj-lt"/>
              <a:buAutoNum type="arabicPeriod" startAt="5"/>
            </a:pPr>
            <a:r>
              <a:rPr lang="zh-CN" altLang="en-US" dirty="0">
                <a:latin typeface="黑体" panose="02010609060101010101" pitchFamily="49" charset="-122"/>
                <a:ea typeface="黑体" panose="02010609060101010101" pitchFamily="49" charset="-122"/>
                <a:sym typeface="+mn-ea"/>
              </a:rPr>
              <a:t>锚固螺栓的螺母</a:t>
            </a:r>
            <a:r>
              <a:rPr lang="zh-CN" altLang="en-US" dirty="0">
                <a:solidFill>
                  <a:srgbClr val="FF0000"/>
                </a:solidFill>
                <a:latin typeface="黑体" panose="02010609060101010101" pitchFamily="49" charset="-122"/>
                <a:ea typeface="黑体" panose="02010609060101010101" pitchFamily="49" charset="-122"/>
                <a:sym typeface="+mn-ea"/>
              </a:rPr>
              <a:t>不应少于</a:t>
            </a:r>
            <a:r>
              <a:rPr lang="en-US" altLang="zh-CN" dirty="0">
                <a:solidFill>
                  <a:srgbClr val="FF0000"/>
                </a:solidFill>
                <a:latin typeface="黑体" panose="02010609060101010101" pitchFamily="49" charset="-122"/>
                <a:ea typeface="黑体" panose="02010609060101010101" pitchFamily="49" charset="-122"/>
                <a:sym typeface="+mn-ea"/>
              </a:rPr>
              <a:t>2</a:t>
            </a:r>
            <a:r>
              <a:rPr lang="zh-CN" altLang="en-US" dirty="0">
                <a:solidFill>
                  <a:srgbClr val="FF0000"/>
                </a:solidFill>
                <a:latin typeface="黑体" panose="02010609060101010101" pitchFamily="49" charset="-122"/>
                <a:ea typeface="黑体" panose="02010609060101010101" pitchFamily="49" charset="-122"/>
                <a:sym typeface="+mn-ea"/>
              </a:rPr>
              <a:t>个</a:t>
            </a:r>
            <a:r>
              <a:rPr lang="zh-CN" altLang="en-US" dirty="0">
                <a:latin typeface="黑体" panose="02010609060101010101" pitchFamily="49" charset="-122"/>
                <a:ea typeface="黑体" panose="02010609060101010101" pitchFamily="49" charset="-122"/>
                <a:sym typeface="+mn-ea"/>
              </a:rPr>
              <a:t>或应</a:t>
            </a:r>
            <a:r>
              <a:rPr lang="zh-CN" altLang="en-US" dirty="0">
                <a:solidFill>
                  <a:srgbClr val="FF0000"/>
                </a:solidFill>
                <a:latin typeface="黑体" panose="02010609060101010101" pitchFamily="49" charset="-122"/>
                <a:ea typeface="黑体" panose="02010609060101010101" pitchFamily="49" charset="-122"/>
                <a:sym typeface="+mn-ea"/>
              </a:rPr>
              <a:t>采用弹簧垫片加单螺母</a:t>
            </a:r>
            <a:r>
              <a:rPr lang="zh-CN" altLang="en-US" dirty="0">
                <a:latin typeface="黑体" panose="02010609060101010101" pitchFamily="49" charset="-122"/>
                <a:ea typeface="黑体" panose="02010609060101010101" pitchFamily="49" charset="-122"/>
                <a:sym typeface="+mn-ea"/>
              </a:rPr>
              <a:t>，螺杆露出螺母端部的长度不应少于</a:t>
            </a:r>
            <a:r>
              <a:rPr lang="zh-CN" altLang="en-US" dirty="0">
                <a:solidFill>
                  <a:srgbClr val="FF0000"/>
                </a:solidFill>
                <a:latin typeface="黑体" panose="02010609060101010101" pitchFamily="49" charset="-122"/>
                <a:ea typeface="黑体" panose="02010609060101010101" pitchFamily="49" charset="-122"/>
                <a:sym typeface="+mn-ea"/>
              </a:rPr>
              <a:t>3扣</a:t>
            </a:r>
            <a:r>
              <a:rPr lang="zh-CN" altLang="en-US" dirty="0">
                <a:latin typeface="黑体" panose="02010609060101010101" pitchFamily="49" charset="-122"/>
                <a:ea typeface="黑体" panose="02010609060101010101" pitchFamily="49" charset="-122"/>
                <a:sym typeface="+mn-ea"/>
              </a:rPr>
              <a:t>，并不应小于</a:t>
            </a:r>
            <a:r>
              <a:rPr lang="zh-CN" altLang="en-US" dirty="0">
                <a:solidFill>
                  <a:srgbClr val="FF0000"/>
                </a:solidFill>
                <a:latin typeface="黑体" panose="02010609060101010101" pitchFamily="49" charset="-122"/>
                <a:ea typeface="黑体" panose="02010609060101010101" pitchFamily="49" charset="-122"/>
                <a:sym typeface="+mn-ea"/>
              </a:rPr>
              <a:t>10mm</a:t>
            </a:r>
            <a:r>
              <a:rPr lang="zh-CN" altLang="en-US" dirty="0">
                <a:latin typeface="黑体" panose="02010609060101010101" pitchFamily="49" charset="-122"/>
                <a:ea typeface="黑体" panose="02010609060101010101" pitchFamily="49" charset="-122"/>
                <a:sym typeface="+mn-ea"/>
              </a:rPr>
              <a:t>，垫板尺寸应由设计确定，且不应小于</a:t>
            </a:r>
            <a:r>
              <a:rPr lang="zh-CN" altLang="en-US" dirty="0">
                <a:solidFill>
                  <a:srgbClr val="FF0000"/>
                </a:solidFill>
                <a:latin typeface="黑体" panose="02010609060101010101" pitchFamily="49" charset="-122"/>
                <a:ea typeface="黑体" panose="02010609060101010101" pitchFamily="49" charset="-122"/>
                <a:sym typeface="+mn-ea"/>
              </a:rPr>
              <a:t>100mm×100mm×10mm</a:t>
            </a:r>
            <a:r>
              <a:rPr lang="zh-CN" altLang="en-US" dirty="0">
                <a:latin typeface="黑体" panose="02010609060101010101" pitchFamily="49" charset="-122"/>
                <a:ea typeface="黑体" panose="02010609060101010101" pitchFamily="49" charset="-122"/>
                <a:sym typeface="+mn-ea"/>
              </a:rPr>
              <a:t>；</a:t>
            </a:r>
          </a:p>
        </p:txBody>
      </p:sp>
      <p:sp>
        <p:nvSpPr>
          <p:cNvPr id="10" name="文本框 6"/>
          <p:cNvSpPr txBox="1"/>
          <p:nvPr/>
        </p:nvSpPr>
        <p:spPr>
          <a:xfrm>
            <a:off x="7020272" y="5877272"/>
            <a:ext cx="1097280" cy="368300"/>
          </a:xfrm>
          <a:prstGeom prst="rect">
            <a:avLst/>
          </a:prstGeom>
          <a:noFill/>
        </p:spPr>
        <p:txBody>
          <a:bodyPr wrap="none" rtlCol="0" anchor="t">
            <a:spAutoFit/>
          </a:bodyPr>
          <a:lstStyle/>
          <a:p>
            <a:r>
              <a:rPr lang="zh-CN" altLang="en-US" u="sng" dirty="0">
                <a:latin typeface="宋体" panose="02010600030101010101" pitchFamily="2" charset="-122"/>
                <a:sym typeface="+mn-ea"/>
              </a:rPr>
              <a:t>附着支座</a:t>
            </a:r>
            <a:endParaRPr lang="zh-CN" altLang="en-US" sz="1400" dirty="0">
              <a:latin typeface="黑体" panose="02010609060101010101" pitchFamily="49" charset="-122"/>
              <a:ea typeface="黑体" panose="02010609060101010101" pitchFamily="49" charset="-122"/>
              <a:sym typeface="+mn-ea"/>
            </a:endParaRPr>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56176" y="2132856"/>
            <a:ext cx="2555959" cy="36004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7" name="文本框 2"/>
          <p:cNvSpPr txBox="1"/>
          <p:nvPr/>
        </p:nvSpPr>
        <p:spPr>
          <a:xfrm>
            <a:off x="395536" y="1124744"/>
            <a:ext cx="7374353"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安全装置</a:t>
            </a:r>
            <a:endParaRPr lang="zh-CN" altLang="en-US" sz="2000" dirty="0">
              <a:latin typeface="黑体" panose="02010609060101010101" pitchFamily="49" charset="-122"/>
              <a:ea typeface="黑体" panose="02010609060101010101" pitchFamily="49" charset="-122"/>
              <a:sym typeface="+mn-ea"/>
            </a:endParaRPr>
          </a:p>
        </p:txBody>
      </p:sp>
      <p:sp>
        <p:nvSpPr>
          <p:cNvPr id="9" name="文本框 5"/>
          <p:cNvSpPr txBox="1"/>
          <p:nvPr/>
        </p:nvSpPr>
        <p:spPr>
          <a:xfrm>
            <a:off x="2168602" y="5551330"/>
            <a:ext cx="2262158" cy="369332"/>
          </a:xfrm>
          <a:prstGeom prst="rect">
            <a:avLst/>
          </a:prstGeom>
          <a:noFill/>
        </p:spPr>
        <p:txBody>
          <a:bodyPr wrap="none" rtlCol="0" anchor="t">
            <a:spAutoFit/>
          </a:bodyPr>
          <a:lstStyle/>
          <a:p>
            <a:r>
              <a:rPr lang="zh-CN" altLang="en-US" u="sng" dirty="0">
                <a:uFillTx/>
                <a:latin typeface="宋体" panose="02010600030101010101" pitchFamily="2" charset="-122"/>
                <a:sym typeface="+mn-ea"/>
              </a:rPr>
              <a:t>分别单独固定于结构</a:t>
            </a:r>
            <a:endParaRPr lang="en-US" altLang="zh-CN" u="sng" dirty="0">
              <a:uFillTx/>
              <a:latin typeface="宋体" panose="02010600030101010101" pitchFamily="2" charset="-122"/>
              <a:sym typeface="+mn-ea"/>
            </a:endParaRPr>
          </a:p>
        </p:txBody>
      </p:sp>
      <p:sp>
        <p:nvSpPr>
          <p:cNvPr id="11" name="文本框 8"/>
          <p:cNvSpPr txBox="1"/>
          <p:nvPr/>
        </p:nvSpPr>
        <p:spPr>
          <a:xfrm>
            <a:off x="6567297" y="5524953"/>
            <a:ext cx="2143369" cy="369332"/>
          </a:xfrm>
          <a:prstGeom prst="rect">
            <a:avLst/>
          </a:prstGeom>
          <a:noFill/>
        </p:spPr>
        <p:txBody>
          <a:bodyPr wrap="square" rtlCol="0" anchor="t">
            <a:spAutoFit/>
          </a:bodyPr>
          <a:lstStyle/>
          <a:p>
            <a:r>
              <a:rPr lang="zh-CN" altLang="en-US" u="sng" dirty="0">
                <a:uFillTx/>
                <a:latin typeface="宋体" panose="02010600030101010101" pitchFamily="2" charset="-122"/>
                <a:sym typeface="+mn-ea"/>
              </a:rPr>
              <a:t>穿墙螺栓安装要求</a:t>
            </a:r>
          </a:p>
        </p:txBody>
      </p:sp>
      <p:pic>
        <p:nvPicPr>
          <p:cNvPr id="12" name="内容占位符 4" descr="742AB38E9772F9B431EEABD35828B0B8"/>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473316" y="2139948"/>
            <a:ext cx="2193388" cy="1488818"/>
          </a:xfrm>
          <a:prstGeom prst="rect">
            <a:avLst/>
          </a:prstGeom>
          <a:noFill/>
          <a:ln w="9525">
            <a:solidFill>
              <a:schemeClr val="tx1"/>
            </a:solidFill>
          </a:ln>
        </p:spPr>
      </p:pic>
      <p:pic>
        <p:nvPicPr>
          <p:cNvPr id="13" name="内容占位符 2" descr="IMG_7360"/>
          <p:cNvPicPr>
            <a:picLocks noChangeAspect="1"/>
          </p:cNvPicPr>
          <p:nvPr/>
        </p:nvPicPr>
        <p:blipFill>
          <a:blip r:embed="rId3" cstate="email">
            <a:extLst>
              <a:ext uri="{28A0092B-C50C-407E-A947-70E740481C1C}">
                <a14:useLocalDpi xmlns:a14="http://schemas.microsoft.com/office/drawing/2010/main"/>
              </a:ext>
            </a:extLst>
          </a:blip>
          <a:srcRect t="-21918" b="-31075"/>
          <a:stretch>
            <a:fillRect/>
          </a:stretch>
        </p:blipFill>
        <p:spPr>
          <a:xfrm rot="16200000">
            <a:off x="6827595" y="3297084"/>
            <a:ext cx="1455619" cy="2199338"/>
          </a:xfrm>
          <a:prstGeom prst="rect">
            <a:avLst/>
          </a:prstGeom>
          <a:noFill/>
          <a:ln w="9525">
            <a:solidFill>
              <a:schemeClr val="accent1"/>
            </a:solidFill>
          </a:ln>
        </p:spPr>
      </p:pic>
      <p:pic>
        <p:nvPicPr>
          <p:cNvPr id="14" name="Picture 4"/>
          <p:cNvPicPr preferRelativeResize="0">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a:xfrm>
            <a:off x="399738" y="2604465"/>
            <a:ext cx="3364766" cy="2106857"/>
          </a:xfrm>
          <a:prstGeom prst="rect">
            <a:avLst/>
          </a:prstGeom>
          <a:noFill/>
        </p:spPr>
      </p:pic>
      <p:pic>
        <p:nvPicPr>
          <p:cNvPr id="15" name="图片 14" descr="201569174351920"/>
          <p:cNvPicPr>
            <a:picLocks noChangeAspect="1"/>
          </p:cNvPicPr>
          <p:nvPr/>
        </p:nvPicPr>
        <p:blipFill>
          <a:blip r:embed="rId5" cstate="email">
            <a:grayscl/>
            <a:extLst>
              <a:ext uri="{28A0092B-C50C-407E-A947-70E740481C1C}">
                <a14:useLocalDpi xmlns:a14="http://schemas.microsoft.com/office/drawing/2010/main"/>
              </a:ext>
            </a:extLst>
          </a:blip>
          <a:srcRect/>
          <a:stretch>
            <a:fillRect/>
          </a:stretch>
        </p:blipFill>
        <p:spPr>
          <a:xfrm>
            <a:off x="3849155" y="2521158"/>
            <a:ext cx="2357755" cy="2284095"/>
          </a:xfrm>
          <a:prstGeom prst="rect">
            <a:avLst/>
          </a:prstGeom>
          <a:ln>
            <a:solidFill>
              <a:schemeClr val="tx1"/>
            </a:solidFill>
          </a:ln>
          <a:effectLst>
            <a:softEdge rad="6350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7" name="文本框 2"/>
          <p:cNvSpPr txBox="1"/>
          <p:nvPr/>
        </p:nvSpPr>
        <p:spPr>
          <a:xfrm>
            <a:off x="323528" y="1124744"/>
            <a:ext cx="5243293" cy="542917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安全装置</a:t>
            </a:r>
          </a:p>
          <a:p>
            <a:pPr marL="228600" indent="360045" algn="just">
              <a:lnSpc>
                <a:spcPct val="150000"/>
              </a:lnSpc>
              <a:buFont typeface="Wingdings" panose="05000000000000000000" charset="0"/>
              <a:buChar char=""/>
              <a:extLst>
                <a:ext uri="{35155182-B16C-46BC-9424-99874614C6A1}">
                  <wpsdc:marlchars xmlns:wpsdc="http://www.wps.cn/officeDocument/2017/drawingmlCustomData" xmlns="" val="100" checksum="1487870873"/>
                </a:ext>
              </a:extLst>
            </a:pPr>
            <a:r>
              <a:rPr lang="zh-CN" altLang="en-US" sz="2000" b="1" dirty="0">
                <a:solidFill>
                  <a:schemeClr val="tx1"/>
                </a:solidFill>
                <a:latin typeface="黑体" panose="02010609060101010101" pitchFamily="49" charset="-122"/>
                <a:ea typeface="黑体" panose="02010609060101010101" pitchFamily="49" charset="-122"/>
                <a:sym typeface="+mn-ea"/>
              </a:rPr>
              <a:t>防倾装置的设置</a:t>
            </a:r>
            <a:r>
              <a:rPr lang="zh-CN" altLang="en-US" sz="2000" b="1" dirty="0">
                <a:latin typeface="黑体" panose="02010609060101010101" pitchFamily="49" charset="-122"/>
                <a:ea typeface="黑体" panose="02010609060101010101" pitchFamily="49" charset="-122"/>
                <a:sym typeface="+mn-ea"/>
              </a:rPr>
              <a:t>应符合下列规定：</a:t>
            </a:r>
          </a:p>
          <a:p>
            <a:pPr marL="457200" algn="just" defTabSz="360045">
              <a:lnSpc>
                <a:spcPct val="130000"/>
              </a:lnSpc>
              <a:spcBef>
                <a:spcPts val="0"/>
              </a:spcBef>
              <a:spcAft>
                <a:spcPts val="0"/>
              </a:spcAft>
              <a:buFont typeface="+mj-lt"/>
              <a:buAutoNum type="arabicPeriod"/>
            </a:pPr>
            <a:r>
              <a:rPr lang="zh-CN" altLang="en-US" sz="1800" dirty="0">
                <a:latin typeface="黑体" panose="02010609060101010101" pitchFamily="49" charset="-122"/>
                <a:ea typeface="黑体" panose="02010609060101010101" pitchFamily="49" charset="-122"/>
                <a:sym typeface="+mn-ea"/>
              </a:rPr>
              <a:t>防倾覆装置中应包括导轨和两个以上与导轨连接的可滑动的导向件；</a:t>
            </a:r>
          </a:p>
          <a:p>
            <a:pPr marL="457200" algn="just" defTabSz="360045">
              <a:lnSpc>
                <a:spcPct val="130000"/>
              </a:lnSpc>
              <a:spcBef>
                <a:spcPts val="0"/>
              </a:spcBef>
              <a:spcAft>
                <a:spcPts val="0"/>
              </a:spcAft>
              <a:buFont typeface="+mj-lt"/>
              <a:buAutoNum type="arabicPeriod"/>
            </a:pPr>
            <a:r>
              <a:rPr lang="zh-CN" altLang="en-US" sz="1800" dirty="0">
                <a:latin typeface="黑体" panose="02010609060101010101" pitchFamily="49" charset="-122"/>
                <a:ea typeface="黑体" panose="02010609060101010101" pitchFamily="49" charset="-122"/>
                <a:sym typeface="+mn-ea"/>
              </a:rPr>
              <a:t>在防倾覆导向件的范围内应设置防倾覆导轨，且应与竖向主框架可靠连接；</a:t>
            </a:r>
          </a:p>
          <a:p>
            <a:pPr marL="457200" algn="just" defTabSz="360045">
              <a:lnSpc>
                <a:spcPct val="130000"/>
              </a:lnSpc>
              <a:spcBef>
                <a:spcPts val="0"/>
              </a:spcBef>
              <a:spcAft>
                <a:spcPts val="0"/>
              </a:spcAft>
              <a:buFont typeface="+mj-lt"/>
              <a:buAutoNum type="arabicPeriod"/>
            </a:pPr>
            <a:r>
              <a:rPr lang="zh-CN" altLang="en-US" sz="1800" dirty="0">
                <a:latin typeface="黑体" panose="02010609060101010101" pitchFamily="49" charset="-122"/>
                <a:ea typeface="黑体" panose="02010609060101010101" pitchFamily="49" charset="-122"/>
                <a:sym typeface="+mn-ea"/>
              </a:rPr>
              <a:t>在</a:t>
            </a:r>
            <a:r>
              <a:rPr lang="zh-CN" altLang="en-US" sz="1800" dirty="0">
                <a:solidFill>
                  <a:srgbClr val="FF0000"/>
                </a:solidFill>
                <a:latin typeface="黑体" panose="02010609060101010101" pitchFamily="49" charset="-122"/>
                <a:ea typeface="黑体" panose="02010609060101010101" pitchFamily="49" charset="-122"/>
                <a:sym typeface="+mn-ea"/>
              </a:rPr>
              <a:t>升降工况</a:t>
            </a:r>
            <a:r>
              <a:rPr lang="zh-CN" altLang="en-US" sz="1800" dirty="0">
                <a:latin typeface="黑体" panose="02010609060101010101" pitchFamily="49" charset="-122"/>
                <a:ea typeface="黑体" panose="02010609060101010101" pitchFamily="49" charset="-122"/>
                <a:sym typeface="+mn-ea"/>
              </a:rPr>
              <a:t>下，最上和最下两个导向件之间的最小间距不应小于</a:t>
            </a:r>
            <a:r>
              <a:rPr lang="zh-CN" altLang="en-US" sz="1800" dirty="0">
                <a:solidFill>
                  <a:srgbClr val="FF0000"/>
                </a:solidFill>
                <a:latin typeface="黑体" panose="02010609060101010101" pitchFamily="49" charset="-122"/>
                <a:ea typeface="黑体" panose="02010609060101010101" pitchFamily="49" charset="-122"/>
                <a:sym typeface="+mn-ea"/>
              </a:rPr>
              <a:t>2.8m</a:t>
            </a:r>
            <a:r>
              <a:rPr lang="zh-CN" altLang="en-US" sz="1800" dirty="0">
                <a:latin typeface="黑体" panose="02010609060101010101" pitchFamily="49" charset="-122"/>
                <a:ea typeface="黑体" panose="02010609060101010101" pitchFamily="49" charset="-122"/>
                <a:sym typeface="+mn-ea"/>
              </a:rPr>
              <a:t>或架体高度的</a:t>
            </a:r>
            <a:r>
              <a:rPr lang="zh-CN" altLang="en-US" sz="1800" dirty="0">
                <a:solidFill>
                  <a:srgbClr val="FF0000"/>
                </a:solidFill>
                <a:latin typeface="黑体" panose="02010609060101010101" pitchFamily="49" charset="-122"/>
                <a:ea typeface="黑体" panose="02010609060101010101" pitchFamily="49" charset="-122"/>
                <a:sym typeface="+mn-ea"/>
              </a:rPr>
              <a:t>1/4</a:t>
            </a:r>
            <a:r>
              <a:rPr lang="zh-CN" altLang="en-US" sz="1800" dirty="0">
                <a:latin typeface="黑体" panose="02010609060101010101" pitchFamily="49" charset="-122"/>
                <a:ea typeface="黑体" panose="02010609060101010101" pitchFamily="49" charset="-122"/>
                <a:sym typeface="+mn-ea"/>
              </a:rPr>
              <a:t>；在</a:t>
            </a:r>
            <a:r>
              <a:rPr lang="zh-CN" altLang="en-US" sz="1800" dirty="0">
                <a:solidFill>
                  <a:srgbClr val="FF0000"/>
                </a:solidFill>
                <a:latin typeface="黑体" panose="02010609060101010101" pitchFamily="49" charset="-122"/>
                <a:ea typeface="黑体" panose="02010609060101010101" pitchFamily="49" charset="-122"/>
                <a:sym typeface="+mn-ea"/>
              </a:rPr>
              <a:t>使用工况</a:t>
            </a:r>
            <a:r>
              <a:rPr lang="zh-CN" altLang="en-US" sz="1800" dirty="0">
                <a:latin typeface="黑体" panose="02010609060101010101" pitchFamily="49" charset="-122"/>
                <a:ea typeface="黑体" panose="02010609060101010101" pitchFamily="49" charset="-122"/>
                <a:sym typeface="+mn-ea"/>
              </a:rPr>
              <a:t>下，最上和最下两个导向件之间的最小间距不应小于</a:t>
            </a:r>
            <a:r>
              <a:rPr lang="en-US" altLang="zh-CN" sz="1800" dirty="0">
                <a:solidFill>
                  <a:srgbClr val="FF0000"/>
                </a:solidFill>
                <a:latin typeface="黑体" panose="02010609060101010101" pitchFamily="49" charset="-122"/>
                <a:ea typeface="黑体" panose="02010609060101010101" pitchFamily="49" charset="-122"/>
                <a:sym typeface="+mn-ea"/>
              </a:rPr>
              <a:t>5.6</a:t>
            </a:r>
            <a:r>
              <a:rPr lang="zh-CN" altLang="en-US" sz="1800" b="1" dirty="0">
                <a:solidFill>
                  <a:srgbClr val="FF0000"/>
                </a:solidFill>
                <a:latin typeface="黑体" panose="02010609060101010101" pitchFamily="49" charset="-122"/>
                <a:ea typeface="黑体" panose="02010609060101010101" pitchFamily="49" charset="-122"/>
                <a:sym typeface="+mn-ea"/>
              </a:rPr>
              <a:t>m</a:t>
            </a:r>
            <a:r>
              <a:rPr lang="zh-CN" altLang="en-US" sz="1800" dirty="0">
                <a:latin typeface="黑体" panose="02010609060101010101" pitchFamily="49" charset="-122"/>
                <a:ea typeface="黑体" panose="02010609060101010101" pitchFamily="49" charset="-122"/>
                <a:sym typeface="+mn-ea"/>
              </a:rPr>
              <a:t>或架体高度的</a:t>
            </a:r>
            <a:r>
              <a:rPr lang="zh-CN" altLang="en-US" sz="1800" b="1" dirty="0">
                <a:solidFill>
                  <a:srgbClr val="FF0000"/>
                </a:solidFill>
                <a:latin typeface="黑体" panose="02010609060101010101" pitchFamily="49" charset="-122"/>
                <a:ea typeface="黑体" panose="02010609060101010101" pitchFamily="49" charset="-122"/>
                <a:sym typeface="+mn-ea"/>
              </a:rPr>
              <a:t>1/</a:t>
            </a:r>
            <a:r>
              <a:rPr lang="en-US" altLang="zh-CN" sz="1800" b="1" dirty="0">
                <a:solidFill>
                  <a:srgbClr val="FF0000"/>
                </a:solidFill>
                <a:latin typeface="黑体" panose="02010609060101010101" pitchFamily="49" charset="-122"/>
                <a:ea typeface="黑体" panose="02010609060101010101" pitchFamily="49" charset="-122"/>
                <a:sym typeface="+mn-ea"/>
              </a:rPr>
              <a:t>2</a:t>
            </a:r>
            <a:r>
              <a:rPr lang="zh-CN" altLang="en-US" sz="1800" dirty="0">
                <a:latin typeface="黑体" panose="02010609060101010101" pitchFamily="49" charset="-122"/>
                <a:ea typeface="黑体" panose="02010609060101010101" pitchFamily="49" charset="-122"/>
                <a:sym typeface="+mn-ea"/>
              </a:rPr>
              <a:t>。</a:t>
            </a:r>
          </a:p>
          <a:p>
            <a:pPr marL="457200" algn="just" defTabSz="360045">
              <a:lnSpc>
                <a:spcPct val="130000"/>
              </a:lnSpc>
              <a:spcBef>
                <a:spcPts val="0"/>
              </a:spcBef>
              <a:spcAft>
                <a:spcPts val="0"/>
              </a:spcAft>
              <a:buFont typeface="+mj-lt"/>
              <a:buAutoNum type="arabicPeriod"/>
            </a:pPr>
            <a:r>
              <a:rPr lang="zh-CN" altLang="en-US" sz="1800" dirty="0">
                <a:latin typeface="黑体" panose="02010609060101010101" pitchFamily="49" charset="-122"/>
                <a:ea typeface="黑体" panose="02010609060101010101" pitchFamily="49" charset="-122"/>
                <a:sym typeface="+mn-ea"/>
              </a:rPr>
              <a:t>应用螺栓与附墙支座连接，其装置与导向杆之间的间隙应小于</a:t>
            </a:r>
            <a:r>
              <a:rPr lang="zh-CN" altLang="en-US" sz="1800" dirty="0">
                <a:solidFill>
                  <a:srgbClr val="FF0000"/>
                </a:solidFill>
                <a:latin typeface="黑体" panose="02010609060101010101" pitchFamily="49" charset="-122"/>
                <a:ea typeface="黑体" panose="02010609060101010101" pitchFamily="49" charset="-122"/>
                <a:sym typeface="+mn-ea"/>
              </a:rPr>
              <a:t>5mm</a:t>
            </a:r>
            <a:r>
              <a:rPr lang="zh-CN" altLang="en-US" sz="1800" dirty="0">
                <a:latin typeface="黑体" panose="02010609060101010101" pitchFamily="49" charset="-122"/>
                <a:ea typeface="黑体" panose="02010609060101010101" pitchFamily="49" charset="-122"/>
                <a:sym typeface="+mn-ea"/>
              </a:rPr>
              <a:t>。</a:t>
            </a:r>
            <a:endParaRPr lang="en-US" altLang="zh-CN" sz="1800" dirty="0">
              <a:latin typeface="黑体" panose="02010609060101010101" pitchFamily="49" charset="-122"/>
              <a:ea typeface="黑体" panose="02010609060101010101" pitchFamily="49" charset="-122"/>
              <a:sym typeface="+mn-ea"/>
            </a:endParaRPr>
          </a:p>
          <a:p>
            <a:pPr marL="457200" algn="just" defTabSz="360045">
              <a:lnSpc>
                <a:spcPct val="130000"/>
              </a:lnSpc>
              <a:spcBef>
                <a:spcPts val="0"/>
              </a:spcBef>
              <a:spcAft>
                <a:spcPts val="0"/>
              </a:spcAft>
              <a:buFont typeface="+mj-lt"/>
              <a:buAutoNum type="arabicPeriod"/>
            </a:pPr>
            <a:r>
              <a:rPr lang="zh-CN" altLang="en-US" dirty="0">
                <a:latin typeface="黑体" panose="02010609060101010101" pitchFamily="49" charset="-122"/>
                <a:ea typeface="黑体" panose="02010609060101010101" pitchFamily="49" charset="-122"/>
                <a:sym typeface="+mn-ea"/>
              </a:rPr>
              <a:t>在使用工况下，防护平台的悬臂高度不应大于平台高度的</a:t>
            </a:r>
            <a:r>
              <a:rPr lang="en-US" altLang="zh-CN" dirty="0">
                <a:solidFill>
                  <a:srgbClr val="FF0000"/>
                </a:solidFill>
                <a:latin typeface="黑体" panose="02010609060101010101" pitchFamily="49" charset="-122"/>
                <a:ea typeface="黑体" panose="02010609060101010101" pitchFamily="49" charset="-122"/>
                <a:sym typeface="+mn-ea"/>
              </a:rPr>
              <a:t>2/5</a:t>
            </a:r>
            <a:r>
              <a:rPr lang="zh-CN" altLang="en-US" dirty="0">
                <a:latin typeface="黑体" panose="02010609060101010101" pitchFamily="49" charset="-122"/>
                <a:ea typeface="黑体" panose="02010609060101010101" pitchFamily="49" charset="-122"/>
                <a:sym typeface="+mn-ea"/>
              </a:rPr>
              <a:t>，且不宜大于</a:t>
            </a:r>
            <a:r>
              <a:rPr lang="en-US" altLang="zh-CN" dirty="0">
                <a:solidFill>
                  <a:srgbClr val="FF0000"/>
                </a:solidFill>
                <a:latin typeface="黑体" panose="02010609060101010101" pitchFamily="49" charset="-122"/>
                <a:ea typeface="黑体" panose="02010609060101010101" pitchFamily="49" charset="-122"/>
                <a:sym typeface="+mn-ea"/>
              </a:rPr>
              <a:t>6m</a:t>
            </a:r>
            <a:r>
              <a:rPr lang="zh-CN" altLang="en-US" dirty="0">
                <a:latin typeface="黑体" panose="02010609060101010101" pitchFamily="49" charset="-122"/>
                <a:ea typeface="黑体" panose="02010609060101010101" pitchFamily="49" charset="-122"/>
                <a:sym typeface="+mn-ea"/>
              </a:rPr>
              <a:t>。</a:t>
            </a:r>
            <a:endParaRPr lang="zh-CN" altLang="en-US" sz="1800" dirty="0">
              <a:latin typeface="黑体" panose="02010609060101010101" pitchFamily="49" charset="-122"/>
              <a:ea typeface="黑体" panose="02010609060101010101" pitchFamily="49" charset="-122"/>
              <a:sym typeface="+mn-ea"/>
            </a:endParaRPr>
          </a:p>
        </p:txBody>
      </p:sp>
      <p:pic>
        <p:nvPicPr>
          <p:cNvPr id="9" name="图片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1380392"/>
            <a:ext cx="3037691" cy="512625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6" name="文本框 2"/>
          <p:cNvSpPr txBox="1"/>
          <p:nvPr/>
        </p:nvSpPr>
        <p:spPr>
          <a:xfrm>
            <a:off x="231434" y="1124744"/>
            <a:ext cx="7611305" cy="110799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安全装置</a:t>
            </a:r>
          </a:p>
          <a:p>
            <a:pPr marL="228600" indent="360045" algn="just">
              <a:lnSpc>
                <a:spcPct val="150000"/>
              </a:lnSpc>
              <a:buFont typeface="Wingdings" panose="05000000000000000000" charset="0"/>
              <a:buChar char=""/>
              <a:extLst>
                <a:ext uri="{35155182-B16C-46BC-9424-99874614C6A1}">
                  <wpsdc:marlchars xmlns:wpsdc="http://www.wps.cn/officeDocument/2017/drawingmlCustomData" xmlns="" val="100" checksum="1487870873"/>
                </a:ext>
              </a:extLst>
            </a:pPr>
            <a:r>
              <a:rPr lang="zh-CN" altLang="en-US" sz="2000" b="1" dirty="0">
                <a:solidFill>
                  <a:schemeClr val="tx1"/>
                </a:solidFill>
                <a:latin typeface="黑体" panose="02010609060101010101" pitchFamily="49" charset="-122"/>
                <a:ea typeface="黑体" panose="02010609060101010101" pitchFamily="49" charset="-122"/>
                <a:sym typeface="+mn-ea"/>
              </a:rPr>
              <a:t>同步控制装置</a:t>
            </a:r>
            <a:r>
              <a:rPr lang="zh-CN" altLang="en-US" sz="2000" b="1" dirty="0">
                <a:latin typeface="黑体" panose="02010609060101010101" pitchFamily="49" charset="-122"/>
                <a:ea typeface="黑体" panose="02010609060101010101" pitchFamily="49" charset="-122"/>
                <a:sym typeface="+mn-ea"/>
              </a:rPr>
              <a:t>应符合下列规定：</a:t>
            </a:r>
          </a:p>
        </p:txBody>
      </p:sp>
      <p:sp>
        <p:nvSpPr>
          <p:cNvPr id="8" name="矩形 7"/>
          <p:cNvSpPr/>
          <p:nvPr/>
        </p:nvSpPr>
        <p:spPr>
          <a:xfrm>
            <a:off x="202223" y="2182970"/>
            <a:ext cx="8690257" cy="4320000"/>
          </a:xfrm>
          <a:prstGeom prst="rect">
            <a:avLst/>
          </a:prstGeom>
        </p:spPr>
        <p:txBody>
          <a:bodyPr wrap="square">
            <a:spAutoFit/>
          </a:bodyPr>
          <a:lstStyle/>
          <a:p>
            <a:pPr marL="457200" algn="just" defTabSz="360045">
              <a:lnSpc>
                <a:spcPct val="150000"/>
              </a:lnSpc>
              <a:spcBef>
                <a:spcPts val="0"/>
              </a:spcBef>
              <a:spcAft>
                <a:spcPts val="0"/>
              </a:spcAft>
              <a:buFont typeface="+mj-lt"/>
              <a:buAutoNum type="arabicPeriod"/>
              <a:extLst>
                <a:ext uri="{35155182-B16C-46BC-9424-99874614C6A1}">
                  <wpsdc:marlchars xmlns:wpsdc="http://www.wps.cn/officeDocument/2017/drawingmlCustomData" xmlns="" val="200" checksum="2975741746"/>
                </a:ext>
              </a:extLst>
            </a:pPr>
            <a:r>
              <a:rPr lang="zh-CN" altLang="en-US" dirty="0">
                <a:latin typeface="黑体" panose="02010609060101010101" pitchFamily="49" charset="-122"/>
                <a:ea typeface="黑体" panose="02010609060101010101" pitchFamily="49" charset="-122"/>
                <a:sym typeface="+mn-ea"/>
              </a:rPr>
              <a:t>附着式升降作业安全防护平台升降时，应配备限制荷载或水平高差的同步控制系统。当两个机位同时升降时，可采用两机位间限制水平高差的同步控制系统；当多个机位同时升降时，应采用荷载限制控制系统对架体运行的超欠载进行控制。</a:t>
            </a:r>
          </a:p>
          <a:p>
            <a:pPr marL="457200" algn="just" defTabSz="360045">
              <a:lnSpc>
                <a:spcPct val="150000"/>
              </a:lnSpc>
              <a:spcBef>
                <a:spcPts val="0"/>
              </a:spcBef>
              <a:spcAft>
                <a:spcPts val="0"/>
              </a:spcAft>
              <a:buFont typeface="+mj-lt"/>
              <a:buAutoNum type="arabicPeriod"/>
              <a:extLst>
                <a:ext uri="{35155182-B16C-46BC-9424-99874614C6A1}">
                  <wpsdc:marlchars xmlns:wpsdc="http://www.wps.cn/officeDocument/2017/drawingmlCustomData" xmlns="" val="200" checksum="2975741746"/>
                </a:ext>
              </a:extLst>
            </a:pPr>
            <a:r>
              <a:rPr lang="zh-CN" altLang="en-US" dirty="0">
                <a:latin typeface="黑体" panose="02010609060101010101" pitchFamily="49" charset="-122"/>
                <a:ea typeface="黑体" panose="02010609060101010101" pitchFamily="49" charset="-122"/>
                <a:sym typeface="+mn-ea"/>
              </a:rPr>
              <a:t>荷载限制控制系统应具有下列功能：</a:t>
            </a:r>
          </a:p>
          <a:p>
            <a:pPr marL="457200" algn="just" defTabSz="360045">
              <a:lnSpc>
                <a:spcPct val="150000"/>
              </a:lnSpc>
              <a:spcBef>
                <a:spcPts val="0"/>
              </a:spcBef>
              <a:spcAft>
                <a:spcPts val="0"/>
              </a:spcAft>
              <a:buFont typeface="+mj-lt"/>
              <a:extLst>
                <a:ext uri="{35155182-B16C-46BC-9424-99874614C6A1}">
                  <wpsdc:marlchars xmlns:wpsdc="http://www.wps.cn/officeDocument/2017/drawingmlCustomData" xmlns="" val="200" checksum="2975741746"/>
                </a:ext>
              </a:extLst>
            </a:pPr>
            <a:r>
              <a:rPr lang="zh-CN" altLang="en-US" dirty="0">
                <a:latin typeface="黑体" panose="02010609060101010101" pitchFamily="49" charset="-122"/>
                <a:ea typeface="黑体" panose="02010609060101010101" pitchFamily="49" charset="-122"/>
                <a:sym typeface="+mn-ea"/>
              </a:rPr>
              <a:t>1）应具有荷载自动监测和超欠载报警、自动停机的功能；并应具有储存和记忆显示功能；</a:t>
            </a:r>
          </a:p>
          <a:p>
            <a:pPr marL="457200" algn="just" defTabSz="360045">
              <a:lnSpc>
                <a:spcPct val="150000"/>
              </a:lnSpc>
              <a:spcBef>
                <a:spcPts val="0"/>
              </a:spcBef>
              <a:spcAft>
                <a:spcPts val="0"/>
              </a:spcAft>
              <a:buFont typeface="+mj-lt"/>
              <a:extLst>
                <a:ext uri="{35155182-B16C-46BC-9424-99874614C6A1}">
                  <wpsdc:marlchars xmlns:wpsdc="http://www.wps.cn/officeDocument/2017/drawingmlCustomData" xmlns="" val="200" checksum="2975741746"/>
                </a:ext>
              </a:extLst>
            </a:pPr>
            <a:r>
              <a:rPr lang="zh-CN" altLang="en-US" dirty="0">
                <a:latin typeface="黑体" panose="02010609060101010101" pitchFamily="49" charset="-122"/>
                <a:ea typeface="黑体" panose="02010609060101010101" pitchFamily="49" charset="-122"/>
                <a:sym typeface="+mn-ea"/>
              </a:rPr>
              <a:t>2）在升降过程中，当相邻两个机位的荷载变化超过初始状态的</a:t>
            </a:r>
            <a:r>
              <a:rPr lang="zh-CN" altLang="en-US" b="1" dirty="0">
                <a:solidFill>
                  <a:srgbClr val="FF0000"/>
                </a:solidFill>
                <a:latin typeface="黑体" panose="02010609060101010101" pitchFamily="49" charset="-122"/>
                <a:ea typeface="黑体" panose="02010609060101010101" pitchFamily="49" charset="-122"/>
                <a:sym typeface="+mn-ea"/>
              </a:rPr>
              <a:t>15%</a:t>
            </a:r>
            <a:r>
              <a:rPr lang="zh-CN" altLang="en-US" dirty="0">
                <a:latin typeface="黑体" panose="02010609060101010101" pitchFamily="49" charset="-122"/>
                <a:ea typeface="黑体" panose="02010609060101010101" pitchFamily="49" charset="-122"/>
                <a:sym typeface="+mn-ea"/>
              </a:rPr>
              <a:t>时，应具有声光自动报警和报警机位显示功能；当超过</a:t>
            </a:r>
            <a:r>
              <a:rPr lang="zh-CN" altLang="en-US" b="1" dirty="0">
                <a:solidFill>
                  <a:srgbClr val="FF0000"/>
                </a:solidFill>
                <a:latin typeface="黑体" panose="02010609060101010101" pitchFamily="49" charset="-122"/>
                <a:ea typeface="黑体" panose="02010609060101010101" pitchFamily="49" charset="-122"/>
                <a:sym typeface="+mn-ea"/>
              </a:rPr>
              <a:t>30%</a:t>
            </a:r>
            <a:r>
              <a:rPr lang="zh-CN" altLang="en-US" dirty="0">
                <a:latin typeface="黑体" panose="02010609060101010101" pitchFamily="49" charset="-122"/>
                <a:ea typeface="黑体" panose="02010609060101010101" pitchFamily="49" charset="-122"/>
                <a:sym typeface="+mn-ea"/>
              </a:rPr>
              <a:t>时，应具有全部机位自动停机功能；</a:t>
            </a:r>
          </a:p>
          <a:p>
            <a:pPr marL="457200" algn="just" defTabSz="360045">
              <a:lnSpc>
                <a:spcPct val="150000"/>
              </a:lnSpc>
              <a:spcBef>
                <a:spcPts val="0"/>
              </a:spcBef>
              <a:spcAft>
                <a:spcPts val="0"/>
              </a:spcAft>
              <a:buFont typeface="+mj-lt"/>
              <a:extLst>
                <a:ext uri="{35155182-B16C-46BC-9424-99874614C6A1}">
                  <wpsdc:marlchars xmlns:wpsdc="http://www.wps.cn/officeDocument/2017/drawingmlCustomData" xmlns="" val="200" checksum="2975741746"/>
                </a:ext>
              </a:extLst>
            </a:pPr>
            <a:r>
              <a:rPr lang="zh-CN" altLang="en-US" dirty="0">
                <a:latin typeface="黑体" panose="02010609060101010101" pitchFamily="49" charset="-122"/>
                <a:ea typeface="黑体" panose="02010609060101010101" pitchFamily="49" charset="-122"/>
                <a:sym typeface="+mn-ea"/>
              </a:rPr>
              <a:t>3）应具有自身故障报警功能，并应能适应施工现场环境；</a:t>
            </a:r>
            <a:endParaRPr lang="en-US" altLang="zh-CN" dirty="0">
              <a:latin typeface="黑体" panose="02010609060101010101" pitchFamily="49" charset="-122"/>
              <a:ea typeface="黑体" panose="02010609060101010101" pitchFamily="49" charset="-122"/>
              <a:sym typeface="+mn-ea"/>
            </a:endParaRPr>
          </a:p>
          <a:p>
            <a:pPr marL="457200" algn="just" defTabSz="360045">
              <a:lnSpc>
                <a:spcPct val="150000"/>
              </a:lnSpc>
              <a:spcBef>
                <a:spcPts val="0"/>
              </a:spcBef>
              <a:spcAft>
                <a:spcPts val="0"/>
              </a:spcAft>
              <a:extLst>
                <a:ext uri="{35155182-B16C-46BC-9424-99874614C6A1}">
                  <wpsdc:marlchars xmlns:wpsdc="http://www.wps.cn/officeDocument/2017/drawingmlCustomData" xmlns="" val="200" checksum="2975741746"/>
                </a:ext>
              </a:extLst>
            </a:pPr>
            <a:r>
              <a:rPr lang="zh-CN" altLang="en-US" dirty="0">
                <a:latin typeface="黑体" panose="02010609060101010101" pitchFamily="49" charset="-122"/>
                <a:ea typeface="黑体" panose="02010609060101010101" pitchFamily="49" charset="-122"/>
                <a:sym typeface="+mn-ea"/>
              </a:rPr>
              <a:t>4）性能应可靠、稳定，控制精度应在</a:t>
            </a:r>
            <a:r>
              <a:rPr lang="zh-CN" altLang="en-US" b="1" dirty="0">
                <a:solidFill>
                  <a:srgbClr val="FF0000"/>
                </a:solidFill>
                <a:latin typeface="黑体" panose="02010609060101010101" pitchFamily="49" charset="-122"/>
                <a:ea typeface="黑体" panose="02010609060101010101" pitchFamily="49" charset="-122"/>
                <a:sym typeface="+mn-ea"/>
              </a:rPr>
              <a:t>5%</a:t>
            </a:r>
            <a:r>
              <a:rPr lang="zh-CN" altLang="en-US" dirty="0">
                <a:latin typeface="黑体" panose="02010609060101010101" pitchFamily="49" charset="-122"/>
                <a:ea typeface="黑体" panose="02010609060101010101" pitchFamily="49" charset="-122"/>
                <a:sym typeface="+mn-ea"/>
              </a:rPr>
              <a:t>以内。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7" name="文本框 2"/>
          <p:cNvSpPr txBox="1"/>
          <p:nvPr/>
        </p:nvSpPr>
        <p:spPr>
          <a:xfrm>
            <a:off x="395536" y="1124744"/>
            <a:ext cx="7435459" cy="2268313"/>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安全装置</a:t>
            </a:r>
          </a:p>
          <a:p>
            <a:pPr marL="228600" indent="360045" algn="just">
              <a:lnSpc>
                <a:spcPct val="150000"/>
              </a:lnSpc>
              <a:buFont typeface="Wingdings" panose="05000000000000000000" charset="0"/>
              <a:buChar char=""/>
              <a:extLst>
                <a:ext uri="{35155182-B16C-46BC-9424-99874614C6A1}">
                  <wpsdc:marlchars xmlns:wpsdc="http://www.wps.cn/officeDocument/2017/drawingmlCustomData" xmlns="" val="100" checksum="1487870873"/>
                </a:ext>
              </a:extLst>
            </a:pPr>
            <a:r>
              <a:rPr lang="zh-CN" altLang="en-US" sz="2000" b="1" dirty="0">
                <a:solidFill>
                  <a:schemeClr val="tx1"/>
                </a:solidFill>
                <a:latin typeface="黑体" panose="02010609060101010101" pitchFamily="49" charset="-122"/>
                <a:ea typeface="黑体" panose="02010609060101010101" pitchFamily="49" charset="-122"/>
                <a:sym typeface="+mn-ea"/>
              </a:rPr>
              <a:t>同步控制装置</a:t>
            </a:r>
            <a:r>
              <a:rPr lang="zh-CN" altLang="en-US" sz="2000" b="1" dirty="0">
                <a:latin typeface="黑体" panose="02010609060101010101" pitchFamily="49" charset="-122"/>
                <a:ea typeface="黑体" panose="02010609060101010101" pitchFamily="49" charset="-122"/>
                <a:sym typeface="+mn-ea"/>
              </a:rPr>
              <a:t>，应符合下列规定：</a:t>
            </a:r>
          </a:p>
          <a:p>
            <a:pPr marL="457200" algn="just" defTabSz="360045">
              <a:lnSpc>
                <a:spcPct val="130000"/>
              </a:lnSpc>
              <a:spcBef>
                <a:spcPts val="0"/>
              </a:spcBef>
              <a:spcAft>
                <a:spcPts val="0"/>
              </a:spcAft>
              <a:buFont typeface="+mj-lt"/>
              <a:extLst>
                <a:ext uri="{35155182-B16C-46BC-9424-99874614C6A1}">
                  <wpsdc:marlchars xmlns:wpsdc="http://www.wps.cn/officeDocument/2017/drawingmlCustomData" xmlns="" val="200" checksum="2975741746"/>
                </a:ext>
              </a:extLst>
            </a:pPr>
            <a:endParaRPr lang="zh-CN" altLang="en-US" sz="2000" dirty="0">
              <a:latin typeface="黑体" panose="02010609060101010101" pitchFamily="49" charset="-122"/>
              <a:ea typeface="黑体" panose="02010609060101010101" pitchFamily="49" charset="-122"/>
              <a:sym typeface="+mn-ea"/>
            </a:endParaRPr>
          </a:p>
          <a:p>
            <a:pPr marL="457200" algn="just" defTabSz="360045">
              <a:lnSpc>
                <a:spcPct val="130000"/>
              </a:lnSpc>
              <a:spcBef>
                <a:spcPts val="0"/>
              </a:spcBef>
              <a:spcAft>
                <a:spcPts val="0"/>
              </a:spcAft>
              <a:buFont typeface="+mj-lt"/>
              <a:extLst>
                <a:ext uri="{35155182-B16C-46BC-9424-99874614C6A1}">
                  <wpsdc:marlchars xmlns:wpsdc="http://www.wps.cn/officeDocument/2017/drawingmlCustomData" xmlns="" val="200" checksum="2975741746"/>
                </a:ext>
              </a:extLst>
            </a:pPr>
            <a:endParaRPr lang="zh-CN" altLang="en-US" sz="2000" dirty="0">
              <a:latin typeface="黑体" panose="02010609060101010101" pitchFamily="49" charset="-122"/>
              <a:ea typeface="黑体" panose="02010609060101010101" pitchFamily="49" charset="-122"/>
              <a:sym typeface="+mn-ea"/>
            </a:endParaRPr>
          </a:p>
          <a:p>
            <a:pPr marL="457200" algn="just" defTabSz="360045">
              <a:lnSpc>
                <a:spcPct val="130000"/>
              </a:lnSpc>
              <a:spcBef>
                <a:spcPts val="0"/>
              </a:spcBef>
              <a:spcAft>
                <a:spcPts val="0"/>
              </a:spcAft>
              <a:buFont typeface="+mj-lt"/>
              <a:extLst>
                <a:ext uri="{35155182-B16C-46BC-9424-99874614C6A1}">
                  <wpsdc:marlchars xmlns:wpsdc="http://www.wps.cn/officeDocument/2017/drawingmlCustomData" xmlns="" val="200" checksum="2975741746"/>
                </a:ext>
              </a:extLst>
            </a:pPr>
            <a:endParaRPr lang="zh-CN" altLang="en-US" sz="1800" dirty="0">
              <a:latin typeface="黑体" panose="02010609060101010101" pitchFamily="49" charset="-122"/>
              <a:ea typeface="黑体" panose="02010609060101010101" pitchFamily="49" charset="-122"/>
              <a:sym typeface="+mn-ea"/>
            </a:endParaRPr>
          </a:p>
        </p:txBody>
      </p:sp>
      <p:pic>
        <p:nvPicPr>
          <p:cNvPr id="9"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08164" y="2284645"/>
            <a:ext cx="4290647" cy="958361"/>
          </a:xfrm>
          <a:prstGeom prst="rect">
            <a:avLst/>
          </a:prstGeom>
          <a:noFill/>
          <a:ln w="9525">
            <a:noFill/>
            <a:miter lim="800000"/>
            <a:headEnd/>
            <a:tailEnd/>
          </a:ln>
        </p:spPr>
      </p:pic>
      <p:sp>
        <p:nvSpPr>
          <p:cNvPr id="10" name="矩形 9"/>
          <p:cNvSpPr/>
          <p:nvPr/>
        </p:nvSpPr>
        <p:spPr>
          <a:xfrm>
            <a:off x="416148" y="3249374"/>
            <a:ext cx="6746631" cy="2631490"/>
          </a:xfrm>
          <a:prstGeom prst="rect">
            <a:avLst/>
          </a:prstGeom>
        </p:spPr>
        <p:txBody>
          <a:bodyPr wrap="square">
            <a:spAutoFit/>
          </a:bodyPr>
          <a:lstStyle/>
          <a:p>
            <a:pPr marL="457200" algn="just" defTabSz="360045">
              <a:lnSpc>
                <a:spcPct val="150000"/>
              </a:lnSpc>
              <a:spcBef>
                <a:spcPts val="0"/>
              </a:spcBef>
              <a:spcAft>
                <a:spcPts val="0"/>
              </a:spcAft>
              <a:buFont typeface="+mj-lt"/>
              <a:buAutoNum type="arabicPeriod" startAt="3"/>
              <a:extLst>
                <a:ext uri="{35155182-B16C-46BC-9424-99874614C6A1}">
                  <wpsdc:marlchars xmlns:wpsdc="http://www.wps.cn/officeDocument/2017/drawingmlCustomData" xmlns="" val="200" checksum="2975741746"/>
                </a:ext>
              </a:extLst>
            </a:pPr>
            <a:r>
              <a:rPr lang="zh-CN" altLang="en-US" dirty="0">
                <a:latin typeface="黑体" panose="02010609060101010101" pitchFamily="49" charset="-122"/>
                <a:ea typeface="黑体" panose="02010609060101010101" pitchFamily="49" charset="-122"/>
                <a:sym typeface="+mn-ea"/>
              </a:rPr>
              <a:t>水平高差同步控制系统应具有下列功能：</a:t>
            </a:r>
          </a:p>
          <a:p>
            <a:pPr marL="457200" algn="just" defTabSz="360045">
              <a:lnSpc>
                <a:spcPct val="150000"/>
              </a:lnSpc>
              <a:spcBef>
                <a:spcPts val="0"/>
              </a:spcBef>
              <a:spcAft>
                <a:spcPts val="0"/>
              </a:spcAft>
              <a:buFont typeface="+mj-lt"/>
              <a:extLst>
                <a:ext uri="{35155182-B16C-46BC-9424-99874614C6A1}">
                  <wpsdc:marlchars xmlns:wpsdc="http://www.wps.cn/officeDocument/2017/drawingmlCustomData" xmlns="" val="200" checksum="2975741746"/>
                </a:ext>
              </a:extLst>
            </a:pPr>
            <a:r>
              <a:rPr lang="zh-CN" altLang="en-US" dirty="0">
                <a:latin typeface="黑体" panose="02010609060101010101" pitchFamily="49" charset="-122"/>
                <a:ea typeface="黑体" panose="02010609060101010101" pitchFamily="49" charset="-122"/>
                <a:sym typeface="+mn-ea"/>
              </a:rPr>
              <a:t>1）当相邻两机位高差达到</a:t>
            </a:r>
            <a:r>
              <a:rPr lang="zh-CN" altLang="en-US" dirty="0">
                <a:solidFill>
                  <a:srgbClr val="FF0000"/>
                </a:solidFill>
                <a:latin typeface="黑体" panose="02010609060101010101" pitchFamily="49" charset="-122"/>
                <a:ea typeface="黑体" panose="02010609060101010101" pitchFamily="49" charset="-122"/>
                <a:sym typeface="+mn-ea"/>
              </a:rPr>
              <a:t>30mm</a:t>
            </a:r>
            <a:r>
              <a:rPr lang="zh-CN" altLang="en-US" dirty="0">
                <a:latin typeface="黑体" panose="02010609060101010101" pitchFamily="49" charset="-122"/>
                <a:ea typeface="黑体" panose="02010609060101010101" pitchFamily="49" charset="-122"/>
                <a:sym typeface="+mn-ea"/>
              </a:rPr>
              <a:t>时，应能自动停机；</a:t>
            </a:r>
          </a:p>
          <a:p>
            <a:pPr marL="457200" algn="just" defTabSz="360045">
              <a:lnSpc>
                <a:spcPct val="150000"/>
              </a:lnSpc>
              <a:spcBef>
                <a:spcPts val="0"/>
              </a:spcBef>
              <a:spcAft>
                <a:spcPts val="0"/>
              </a:spcAft>
              <a:buFont typeface="+mj-lt"/>
              <a:extLst>
                <a:ext uri="{35155182-B16C-46BC-9424-99874614C6A1}">
                  <wpsdc:marlchars xmlns:wpsdc="http://www.wps.cn/officeDocument/2017/drawingmlCustomData" xmlns="" val="200" checksum="2975741746"/>
                </a:ext>
              </a:extLst>
            </a:pPr>
            <a:r>
              <a:rPr lang="zh-CN" altLang="en-US" dirty="0">
                <a:latin typeface="黑体" panose="02010609060101010101" pitchFamily="49" charset="-122"/>
                <a:ea typeface="黑体" panose="02010609060101010101" pitchFamily="49" charset="-122"/>
                <a:sym typeface="+mn-ea"/>
              </a:rPr>
              <a:t>2）应具有各提升点的实际提升高度自动监测功能，并应具有储存和记忆显示功能；</a:t>
            </a:r>
          </a:p>
          <a:p>
            <a:pPr marL="457200" algn="just" defTabSz="360045">
              <a:lnSpc>
                <a:spcPct val="150000"/>
              </a:lnSpc>
              <a:spcBef>
                <a:spcPts val="0"/>
              </a:spcBef>
              <a:spcAft>
                <a:spcPts val="0"/>
              </a:spcAft>
              <a:buFont typeface="+mj-lt"/>
              <a:extLst>
                <a:ext uri="{35155182-B16C-46BC-9424-99874614C6A1}">
                  <wpsdc:marlchars xmlns:wpsdc="http://www.wps.cn/officeDocument/2017/drawingmlCustomData" xmlns="" val="200" checksum="2975741746"/>
                </a:ext>
              </a:extLst>
            </a:pPr>
            <a:r>
              <a:rPr lang="zh-CN" altLang="en-US" dirty="0">
                <a:latin typeface="黑体" panose="02010609060101010101" pitchFamily="49" charset="-122"/>
                <a:ea typeface="黑体" panose="02010609060101010101" pitchFamily="49" charset="-122"/>
                <a:sym typeface="+mn-ea"/>
              </a:rPr>
              <a:t>3）应同时具备荷载控制功能。</a:t>
            </a:r>
          </a:p>
          <a:p>
            <a:pPr marL="457200" algn="just" defTabSz="360045">
              <a:lnSpc>
                <a:spcPct val="150000"/>
              </a:lnSpc>
              <a:spcBef>
                <a:spcPts val="0"/>
              </a:spcBef>
              <a:spcAft>
                <a:spcPts val="0"/>
              </a:spcAft>
              <a:buFont typeface="+mj-lt"/>
              <a:extLst>
                <a:ext uri="{35155182-B16C-46BC-9424-99874614C6A1}">
                  <wpsdc:marlchars xmlns:wpsdc="http://www.wps.cn/officeDocument/2017/drawingmlCustomData" xmlns="" val="200" checksum="2975741746"/>
                </a:ext>
              </a:extLst>
            </a:pPr>
            <a:r>
              <a:rPr lang="zh-CN" altLang="en-US" sz="2000" dirty="0">
                <a:solidFill>
                  <a:srgbClr val="FF0000"/>
                </a:solidFill>
                <a:sym typeface="+mn-ea"/>
              </a:rPr>
              <a:t>☆监督要点：现场是否配置同步装置。</a:t>
            </a:r>
            <a:endParaRPr lang="zh-CN" altLang="en-US" sz="2000" dirty="0">
              <a:latin typeface="黑体" panose="02010609060101010101" pitchFamily="49" charset="-122"/>
              <a:ea typeface="黑体" panose="02010609060101010101" pitchFamily="49" charset="-122"/>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框 2"/>
          <p:cNvSpPr txBox="1"/>
          <p:nvPr/>
        </p:nvSpPr>
        <p:spPr>
          <a:xfrm>
            <a:off x="395536" y="1196752"/>
            <a:ext cx="4789413" cy="526224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安全装置</a:t>
            </a:r>
          </a:p>
          <a:p>
            <a:pPr marL="228600" indent="360045" algn="just">
              <a:lnSpc>
                <a:spcPct val="150000"/>
              </a:lnSpc>
              <a:buFont typeface="Wingdings" panose="05000000000000000000" charset="0"/>
              <a:buChar char=""/>
              <a:extLst>
                <a:ext uri="{35155182-B16C-46BC-9424-99874614C6A1}">
                  <wpsdc:marlchars xmlns:wpsdc="http://www.wps.cn/officeDocument/2017/drawingmlCustomData" xmlns="" val="100" checksum="1487870873"/>
                </a:ext>
              </a:extLst>
            </a:pPr>
            <a:r>
              <a:rPr lang="zh-CN" altLang="en-US" sz="2000" b="1" dirty="0">
                <a:solidFill>
                  <a:schemeClr val="tx1"/>
                </a:solidFill>
                <a:latin typeface="黑体" panose="02010609060101010101" pitchFamily="49" charset="-122"/>
                <a:ea typeface="黑体" panose="02010609060101010101" pitchFamily="49" charset="-122"/>
                <a:sym typeface="+mn-ea"/>
              </a:rPr>
              <a:t>防坠装置</a:t>
            </a:r>
            <a:r>
              <a:rPr lang="zh-CN" altLang="en-US" sz="2000" b="1" dirty="0">
                <a:latin typeface="黑体" panose="02010609060101010101" pitchFamily="49" charset="-122"/>
                <a:ea typeface="黑体" panose="02010609060101010101" pitchFamily="49" charset="-122"/>
                <a:sym typeface="+mn-ea"/>
              </a:rPr>
              <a:t>设置应符合下列规定：</a:t>
            </a:r>
          </a:p>
          <a:p>
            <a:pPr marL="457200" algn="just" defTabSz="360045">
              <a:lnSpc>
                <a:spcPct val="150000"/>
              </a:lnSpc>
              <a:buFont typeface="+mj-lt"/>
              <a:buAutoNum type="arabicPeriod"/>
            </a:pPr>
            <a:r>
              <a:rPr lang="zh-CN" altLang="en-US" sz="2000" dirty="0">
                <a:latin typeface="黑体" panose="02010609060101010101" pitchFamily="49" charset="-122"/>
                <a:ea typeface="黑体" panose="02010609060101010101" pitchFamily="49" charset="-122"/>
                <a:sym typeface="+mn-ea"/>
              </a:rPr>
              <a:t>防护平台所用的防坠装置，可选用</a:t>
            </a:r>
            <a:r>
              <a:rPr lang="zh-CN" altLang="en-US" sz="2000" dirty="0">
                <a:solidFill>
                  <a:srgbClr val="FF0000"/>
                </a:solidFill>
                <a:latin typeface="黑体" panose="02010609060101010101" pitchFamily="49" charset="-122"/>
                <a:ea typeface="黑体" panose="02010609060101010101" pitchFamily="49" charset="-122"/>
                <a:sym typeface="+mn-ea"/>
              </a:rPr>
              <a:t>卡阻式</a:t>
            </a:r>
            <a:r>
              <a:rPr lang="zh-CN" altLang="en-US" sz="2000" dirty="0">
                <a:latin typeface="黑体" panose="02010609060101010101" pitchFamily="49" charset="-122"/>
                <a:ea typeface="黑体" panose="02010609060101010101" pitchFamily="49" charset="-122"/>
                <a:sym typeface="+mn-ea"/>
              </a:rPr>
              <a:t>防坠装置或</a:t>
            </a:r>
            <a:r>
              <a:rPr lang="zh-CN" altLang="en-US" sz="2000" dirty="0">
                <a:solidFill>
                  <a:srgbClr val="FF0000"/>
                </a:solidFill>
                <a:latin typeface="黑体" panose="02010609060101010101" pitchFamily="49" charset="-122"/>
                <a:ea typeface="黑体" panose="02010609060101010101" pitchFamily="49" charset="-122"/>
                <a:sym typeface="+mn-ea"/>
              </a:rPr>
              <a:t>夹持式</a:t>
            </a:r>
            <a:r>
              <a:rPr lang="zh-CN" altLang="en-US" sz="2000" dirty="0">
                <a:latin typeface="黑体" panose="02010609060101010101" pitchFamily="49" charset="-122"/>
                <a:ea typeface="黑体" panose="02010609060101010101" pitchFamily="49" charset="-122"/>
                <a:sym typeface="+mn-ea"/>
              </a:rPr>
              <a:t>防坠装置；</a:t>
            </a:r>
            <a:endParaRPr lang="en-US" altLang="zh-CN" sz="2000" dirty="0">
              <a:latin typeface="黑体" panose="02010609060101010101" pitchFamily="49" charset="-122"/>
              <a:ea typeface="黑体" panose="02010609060101010101" pitchFamily="49" charset="-122"/>
              <a:sym typeface="+mn-ea"/>
            </a:endParaRPr>
          </a:p>
          <a:p>
            <a:pPr marL="457200" algn="just" defTabSz="360045">
              <a:lnSpc>
                <a:spcPct val="150000"/>
              </a:lnSpc>
              <a:buFont typeface="+mj-lt"/>
              <a:buAutoNum type="arabicPeriod"/>
            </a:pPr>
            <a:r>
              <a:rPr lang="zh-CN" altLang="en-US" sz="2000" dirty="0">
                <a:latin typeface="黑体" panose="02010609060101010101" pitchFamily="49" charset="-122"/>
                <a:ea typeface="黑体" panose="02010609060101010101" pitchFamily="49" charset="-122"/>
                <a:sym typeface="+mn-ea"/>
              </a:rPr>
              <a:t>卡阻式防坠装置可分为</a:t>
            </a:r>
            <a:r>
              <a:rPr lang="zh-CN" altLang="en-US" sz="2000" dirty="0">
                <a:solidFill>
                  <a:srgbClr val="FF0000"/>
                </a:solidFill>
                <a:latin typeface="黑体" panose="02010609060101010101" pitchFamily="49" charset="-122"/>
                <a:ea typeface="黑体" panose="02010609060101010101" pitchFamily="49" charset="-122"/>
                <a:sym typeface="+mn-ea"/>
              </a:rPr>
              <a:t>摆块式</a:t>
            </a:r>
            <a:r>
              <a:rPr lang="zh-CN" altLang="en-US" sz="2000" dirty="0">
                <a:latin typeface="黑体" panose="02010609060101010101" pitchFamily="49" charset="-122"/>
                <a:ea typeface="黑体" panose="02010609060101010101" pitchFamily="49" charset="-122"/>
                <a:sym typeface="+mn-ea"/>
              </a:rPr>
              <a:t>、</a:t>
            </a:r>
            <a:r>
              <a:rPr lang="zh-CN" altLang="en-US" sz="2000" dirty="0">
                <a:solidFill>
                  <a:srgbClr val="FF0000"/>
                </a:solidFill>
                <a:latin typeface="黑体" panose="02010609060101010101" pitchFamily="49" charset="-122"/>
                <a:ea typeface="黑体" panose="02010609060101010101" pitchFamily="49" charset="-122"/>
                <a:sym typeface="+mn-ea"/>
              </a:rPr>
              <a:t>转轮式</a:t>
            </a:r>
            <a:r>
              <a:rPr lang="zh-CN" altLang="en-US" sz="2000" dirty="0">
                <a:latin typeface="黑体" panose="02010609060101010101" pitchFamily="49" charset="-122"/>
                <a:ea typeface="黑体" panose="02010609060101010101" pitchFamily="49" charset="-122"/>
                <a:sym typeface="+mn-ea"/>
              </a:rPr>
              <a:t>、</a:t>
            </a:r>
            <a:r>
              <a:rPr lang="zh-CN" altLang="en-US" sz="2000" dirty="0">
                <a:solidFill>
                  <a:srgbClr val="FF0000"/>
                </a:solidFill>
                <a:latin typeface="黑体" panose="02010609060101010101" pitchFamily="49" charset="-122"/>
                <a:ea typeface="黑体" panose="02010609060101010101" pitchFamily="49" charset="-122"/>
                <a:sym typeface="+mn-ea"/>
              </a:rPr>
              <a:t>顶撑式</a:t>
            </a:r>
            <a:r>
              <a:rPr lang="zh-CN" altLang="en-US" sz="2000" dirty="0">
                <a:latin typeface="黑体" panose="02010609060101010101" pitchFamily="49" charset="-122"/>
                <a:ea typeface="黑体" panose="02010609060101010101" pitchFamily="49" charset="-122"/>
                <a:sym typeface="+mn-ea"/>
              </a:rPr>
              <a:t>三种类型；</a:t>
            </a:r>
          </a:p>
          <a:p>
            <a:pPr marL="457200" algn="just" defTabSz="360045">
              <a:lnSpc>
                <a:spcPct val="150000"/>
              </a:lnSpc>
              <a:buFont typeface="+mj-lt"/>
              <a:buAutoNum type="arabicPeriod"/>
            </a:pPr>
            <a:r>
              <a:rPr lang="zh-CN" altLang="en-US" sz="2000" dirty="0">
                <a:latin typeface="黑体" panose="02010609060101010101" pitchFamily="49" charset="-122"/>
                <a:ea typeface="黑体" panose="02010609060101010101" pitchFamily="49" charset="-122"/>
                <a:sym typeface="+mn-ea"/>
              </a:rPr>
              <a:t>当采用卡阻式防坠装置时，应在导轨上设置</a:t>
            </a:r>
            <a:r>
              <a:rPr lang="zh-CN" altLang="en-US" sz="2000" dirty="0">
                <a:solidFill>
                  <a:srgbClr val="FF0000"/>
                </a:solidFill>
                <a:latin typeface="黑体" panose="02010609060101010101" pitchFamily="49" charset="-122"/>
                <a:ea typeface="黑体" panose="02010609060101010101" pitchFamily="49" charset="-122"/>
                <a:sym typeface="+mn-ea"/>
              </a:rPr>
              <a:t>梯格式</a:t>
            </a:r>
            <a:r>
              <a:rPr lang="zh-CN" altLang="en-US" sz="2000" dirty="0">
                <a:latin typeface="黑体" panose="02010609060101010101" pitchFamily="49" charset="-122"/>
                <a:ea typeface="黑体" panose="02010609060101010101" pitchFamily="49" charset="-122"/>
                <a:sym typeface="+mn-ea"/>
              </a:rPr>
              <a:t>构造的结构系统；</a:t>
            </a:r>
          </a:p>
          <a:p>
            <a:pPr marL="457200" algn="just" defTabSz="360045">
              <a:lnSpc>
                <a:spcPct val="150000"/>
              </a:lnSpc>
              <a:buFont typeface="+mj-lt"/>
              <a:buAutoNum type="arabicPeriod"/>
            </a:pPr>
            <a:r>
              <a:rPr lang="zh-CN" altLang="en-US" sz="2000" dirty="0">
                <a:latin typeface="黑体" panose="02010609060101010101" pitchFamily="49" charset="-122"/>
                <a:ea typeface="黑体" panose="02010609060101010101" pitchFamily="49" charset="-122"/>
                <a:sym typeface="+mn-ea"/>
              </a:rPr>
              <a:t>导轨上的梯格间距，应与防坠构造的尺寸相匹配，且其竖向中心距离不应大于</a:t>
            </a:r>
            <a:r>
              <a:rPr lang="en-US" altLang="zh-CN" sz="2000" dirty="0">
                <a:solidFill>
                  <a:srgbClr val="FF0000"/>
                </a:solidFill>
                <a:latin typeface="黑体" panose="02010609060101010101" pitchFamily="49" charset="-122"/>
                <a:ea typeface="黑体" panose="02010609060101010101" pitchFamily="49" charset="-122"/>
                <a:sym typeface="+mn-ea"/>
              </a:rPr>
              <a:t>150mm</a:t>
            </a:r>
            <a:r>
              <a:rPr lang="zh-CN" altLang="en-US" sz="2000" dirty="0">
                <a:latin typeface="黑体" panose="02010609060101010101" pitchFamily="49" charset="-122"/>
                <a:ea typeface="黑体" panose="02010609060101010101" pitchFamily="49" charset="-122"/>
                <a:sym typeface="+mn-ea"/>
              </a:rPr>
              <a:t>。</a:t>
            </a: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08104" y="1772816"/>
            <a:ext cx="3264804" cy="4464496"/>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框 2"/>
          <p:cNvSpPr txBox="1"/>
          <p:nvPr/>
        </p:nvSpPr>
        <p:spPr>
          <a:xfrm>
            <a:off x="323528" y="1124744"/>
            <a:ext cx="8064896" cy="401648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安全装置</a:t>
            </a:r>
          </a:p>
          <a:p>
            <a:pPr marL="228600" indent="360045" algn="just">
              <a:lnSpc>
                <a:spcPct val="150000"/>
              </a:lnSpc>
              <a:buFont typeface="Wingdings" panose="05000000000000000000" charset="0"/>
              <a:buChar char=""/>
              <a:extLst>
                <a:ext uri="{35155182-B16C-46BC-9424-99874614C6A1}">
                  <wpsdc:marlchars xmlns:wpsdc="http://www.wps.cn/officeDocument/2017/drawingmlCustomData" xmlns="" val="100" checksum="1487870873"/>
                </a:ext>
              </a:extLst>
            </a:pPr>
            <a:r>
              <a:rPr lang="zh-CN" altLang="en-US" sz="2000" b="1" dirty="0">
                <a:solidFill>
                  <a:schemeClr val="tx1"/>
                </a:solidFill>
                <a:latin typeface="黑体" panose="02010609060101010101" pitchFamily="49" charset="-122"/>
                <a:ea typeface="黑体" panose="02010609060101010101" pitchFamily="49" charset="-122"/>
                <a:sym typeface="+mn-ea"/>
              </a:rPr>
              <a:t>防坠装置</a:t>
            </a:r>
            <a:r>
              <a:rPr lang="zh-CN" altLang="en-US" sz="2000" b="1" dirty="0">
                <a:latin typeface="黑体" panose="02010609060101010101" pitchFamily="49" charset="-122"/>
                <a:ea typeface="黑体" panose="02010609060101010101" pitchFamily="49" charset="-122"/>
                <a:sym typeface="+mn-ea"/>
              </a:rPr>
              <a:t>设置应符合下列规定：</a:t>
            </a:r>
          </a:p>
          <a:p>
            <a:pPr marL="457200" algn="just" defTabSz="360045">
              <a:lnSpc>
                <a:spcPct val="150000"/>
              </a:lnSpc>
              <a:buFont typeface="+mj-lt"/>
              <a:buAutoNum type="arabicPeriod"/>
            </a:pPr>
            <a:r>
              <a:rPr lang="zh-CN" altLang="en-US" dirty="0">
                <a:latin typeface="黑体" panose="02010609060101010101" pitchFamily="49" charset="-122"/>
                <a:ea typeface="黑体" panose="02010609060101010101" pitchFamily="49" charset="-122"/>
                <a:sym typeface="+mn-ea"/>
              </a:rPr>
              <a:t>防坠落装置应设置在竖向主框架上，并固定牢固，每一机位处</a:t>
            </a:r>
            <a:r>
              <a:rPr lang="zh-CN" altLang="en-US" dirty="0">
                <a:solidFill>
                  <a:srgbClr val="FF0000"/>
                </a:solidFill>
                <a:latin typeface="黑体" panose="02010609060101010101" pitchFamily="49" charset="-122"/>
                <a:ea typeface="黑体" panose="02010609060101010101" pitchFamily="49" charset="-122"/>
                <a:sym typeface="+mn-ea"/>
              </a:rPr>
              <a:t>不应少于一个</a:t>
            </a:r>
            <a:r>
              <a:rPr lang="zh-CN" altLang="en-US" dirty="0">
                <a:latin typeface="黑体" panose="02010609060101010101" pitchFamily="49" charset="-122"/>
                <a:ea typeface="黑体" panose="02010609060101010101" pitchFamily="49" charset="-122"/>
                <a:sym typeface="+mn-ea"/>
              </a:rPr>
              <a:t>防坠装置；</a:t>
            </a:r>
            <a:endParaRPr lang="en-US" altLang="zh-CN" dirty="0">
              <a:latin typeface="黑体" panose="02010609060101010101" pitchFamily="49" charset="-122"/>
              <a:ea typeface="黑体" panose="02010609060101010101" pitchFamily="49" charset="-122"/>
              <a:sym typeface="+mn-ea"/>
            </a:endParaRPr>
          </a:p>
          <a:p>
            <a:pPr marL="457200" algn="just" defTabSz="360045">
              <a:lnSpc>
                <a:spcPct val="150000"/>
              </a:lnSpc>
              <a:buFont typeface="+mj-lt"/>
              <a:buAutoNum type="arabicPeriod"/>
            </a:pPr>
            <a:r>
              <a:rPr lang="zh-CN" altLang="en-US" dirty="0">
                <a:latin typeface="黑体" panose="02010609060101010101" pitchFamily="49" charset="-122"/>
                <a:ea typeface="黑体" panose="02010609060101010101" pitchFamily="49" charset="-122"/>
                <a:sym typeface="+mn-ea"/>
              </a:rPr>
              <a:t>防坠落装置在</a:t>
            </a:r>
            <a:r>
              <a:rPr lang="zh-CN" altLang="en-US" dirty="0">
                <a:solidFill>
                  <a:srgbClr val="FF0000"/>
                </a:solidFill>
                <a:latin typeface="黑体" panose="02010609060101010101" pitchFamily="49" charset="-122"/>
                <a:ea typeface="黑体" panose="02010609060101010101" pitchFamily="49" charset="-122"/>
                <a:sym typeface="+mn-ea"/>
              </a:rPr>
              <a:t>使用和升降工况</a:t>
            </a:r>
            <a:r>
              <a:rPr lang="zh-CN" altLang="en-US" dirty="0">
                <a:latin typeface="黑体" panose="02010609060101010101" pitchFamily="49" charset="-122"/>
                <a:ea typeface="黑体" panose="02010609060101010101" pitchFamily="49" charset="-122"/>
                <a:sym typeface="+mn-ea"/>
              </a:rPr>
              <a:t>下均应齐全有效；</a:t>
            </a:r>
          </a:p>
          <a:p>
            <a:pPr marL="457200" algn="just" defTabSz="360045">
              <a:lnSpc>
                <a:spcPct val="150000"/>
              </a:lnSpc>
              <a:buFont typeface="+mj-lt"/>
              <a:buAutoNum type="arabicPeriod"/>
            </a:pPr>
            <a:r>
              <a:rPr lang="zh-CN" altLang="en-US" dirty="0">
                <a:latin typeface="黑体" panose="02010609060101010101" pitchFamily="49" charset="-122"/>
                <a:ea typeface="黑体" panose="02010609060101010101" pitchFamily="49" charset="-122"/>
                <a:sym typeface="+mn-ea"/>
              </a:rPr>
              <a:t>防坠落装置应采用机械式的</a:t>
            </a:r>
            <a:r>
              <a:rPr lang="zh-CN" altLang="en-US" dirty="0">
                <a:solidFill>
                  <a:srgbClr val="FF0000"/>
                </a:solidFill>
                <a:latin typeface="黑体" panose="02010609060101010101" pitchFamily="49" charset="-122"/>
                <a:ea typeface="黑体" panose="02010609060101010101" pitchFamily="49" charset="-122"/>
                <a:sym typeface="+mn-ea"/>
              </a:rPr>
              <a:t>全自动装置</a:t>
            </a:r>
            <a:r>
              <a:rPr lang="zh-CN" altLang="en-US" dirty="0">
                <a:latin typeface="黑体" panose="02010609060101010101" pitchFamily="49" charset="-122"/>
                <a:ea typeface="黑体" panose="02010609060101010101" pitchFamily="49" charset="-122"/>
                <a:sym typeface="+mn-ea"/>
              </a:rPr>
              <a:t>，不应使用每次升降都需重组的装置；</a:t>
            </a:r>
            <a:endParaRPr lang="en-US" altLang="zh-CN" dirty="0">
              <a:latin typeface="黑体" panose="02010609060101010101" pitchFamily="49" charset="-122"/>
              <a:ea typeface="黑体" panose="02010609060101010101" pitchFamily="49" charset="-122"/>
              <a:sym typeface="+mn-ea"/>
            </a:endParaRPr>
          </a:p>
          <a:p>
            <a:pPr marL="457200" algn="just" defTabSz="360045">
              <a:lnSpc>
                <a:spcPct val="150000"/>
              </a:lnSpc>
              <a:buFont typeface="+mj-lt"/>
              <a:buAutoNum type="arabicPeriod"/>
            </a:pPr>
            <a:r>
              <a:rPr lang="zh-CN" altLang="en-US" dirty="0">
                <a:latin typeface="黑体" panose="02010609060101010101" pitchFamily="49" charset="-122"/>
                <a:ea typeface="黑体" panose="02010609060101010101" pitchFamily="49" charset="-122"/>
                <a:sym typeface="+mn-ea"/>
              </a:rPr>
              <a:t>防坠落装置应具有防尘、防污染的措施，并应灵敏可靠和运转自如。</a:t>
            </a:r>
            <a:endParaRPr lang="en-US" altLang="zh-CN" dirty="0">
              <a:latin typeface="黑体" panose="02010609060101010101" pitchFamily="49" charset="-122"/>
              <a:ea typeface="黑体" panose="02010609060101010101" pitchFamily="49" charset="-122"/>
              <a:sym typeface="+mn-ea"/>
            </a:endParaRPr>
          </a:p>
          <a:p>
            <a:pPr marL="457200" algn="just" defTabSz="360045">
              <a:lnSpc>
                <a:spcPct val="150000"/>
              </a:lnSpc>
              <a:buFont typeface="+mj-lt"/>
              <a:buAutoNum type="arabicPeriod"/>
            </a:pPr>
            <a:r>
              <a:rPr lang="zh-CN" altLang="en-US" dirty="0">
                <a:latin typeface="黑体" panose="02010609060101010101" pitchFamily="49" charset="-122"/>
                <a:ea typeface="黑体" panose="02010609060101010101" pitchFamily="49" charset="-122"/>
                <a:sym typeface="+mn-ea"/>
              </a:rPr>
              <a:t>防坠装置技术性能除应满足承载能力要求外，还应符合表下表中的规定</a:t>
            </a:r>
            <a:endParaRPr lang="en-US" altLang="zh-CN" dirty="0">
              <a:latin typeface="黑体" panose="02010609060101010101" pitchFamily="49" charset="-122"/>
              <a:ea typeface="黑体" panose="02010609060101010101" pitchFamily="49" charset="-122"/>
              <a:sym typeface="+mn-ea"/>
            </a:endParaRPr>
          </a:p>
        </p:txBody>
      </p:sp>
      <p:pic>
        <p:nvPicPr>
          <p:cNvPr id="11" name="图片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87624" y="5301208"/>
            <a:ext cx="7166610" cy="139001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6" name="文本框 2"/>
          <p:cNvSpPr txBox="1"/>
          <p:nvPr/>
        </p:nvSpPr>
        <p:spPr>
          <a:xfrm>
            <a:off x="395536" y="1196752"/>
            <a:ext cx="7409522" cy="110799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安全装置</a:t>
            </a:r>
          </a:p>
          <a:p>
            <a:pPr marL="228600" indent="360045" algn="just">
              <a:lnSpc>
                <a:spcPct val="150000"/>
              </a:lnSpc>
              <a:buFont typeface="Wingdings" panose="05000000000000000000" charset="0"/>
              <a:buChar char=""/>
              <a:extLst>
                <a:ext uri="{35155182-B16C-46BC-9424-99874614C6A1}">
                  <wpsdc:marlchars xmlns:wpsdc="http://www.wps.cn/officeDocument/2017/drawingmlCustomData" xmlns="" val="100" checksum="1487870873"/>
                </a:ext>
              </a:extLst>
            </a:pPr>
            <a:r>
              <a:rPr lang="zh-CN" altLang="en-US" sz="2000" b="1" dirty="0">
                <a:solidFill>
                  <a:schemeClr val="tx1"/>
                </a:solidFill>
                <a:latin typeface="黑体" panose="02010609060101010101" pitchFamily="49" charset="-122"/>
                <a:ea typeface="黑体" panose="02010609060101010101" pitchFamily="49" charset="-122"/>
                <a:sym typeface="+mn-ea"/>
              </a:rPr>
              <a:t>摆块式防坠装置</a:t>
            </a:r>
            <a:r>
              <a:rPr lang="zh-CN" altLang="en-US" sz="2000" b="1" dirty="0">
                <a:latin typeface="黑体" panose="02010609060101010101" pitchFamily="49" charset="-122"/>
                <a:ea typeface="黑体" panose="02010609060101010101" pitchFamily="49" charset="-122"/>
                <a:sym typeface="+mn-ea"/>
              </a:rPr>
              <a:t>：</a:t>
            </a:r>
          </a:p>
        </p:txBody>
      </p:sp>
      <p:sp>
        <p:nvSpPr>
          <p:cNvPr id="7" name="矩形 6"/>
          <p:cNvSpPr/>
          <p:nvPr/>
        </p:nvSpPr>
        <p:spPr>
          <a:xfrm>
            <a:off x="467544" y="2215867"/>
            <a:ext cx="3678557" cy="4247317"/>
          </a:xfrm>
          <a:prstGeom prst="rect">
            <a:avLst/>
          </a:prstGeom>
        </p:spPr>
        <p:txBody>
          <a:bodyPr wrap="square">
            <a:spAutoFit/>
          </a:bodyPr>
          <a:lstStyle/>
          <a:p>
            <a:pPr marL="457200" algn="just" defTabSz="360045">
              <a:lnSpc>
                <a:spcPct val="150000"/>
              </a:lnSpc>
              <a:buFont typeface="+mj-lt"/>
              <a:buAutoNum type="arabicPeriod"/>
              <a:extLst>
                <a:ext uri="{35155182-B16C-46BC-9424-99874614C6A1}">
                  <wpsdc:marlchars xmlns:wpsdc="http://www.wps.cn/officeDocument/2017/drawingmlCustomData" xmlns="" val="200" checksum="2975741746"/>
                </a:ext>
              </a:extLst>
            </a:pPr>
            <a:r>
              <a:rPr lang="zh-CN" altLang="en-US" sz="2000" dirty="0">
                <a:solidFill>
                  <a:schemeClr val="dk1"/>
                </a:solidFill>
                <a:latin typeface="黑体" panose="02010609060101010101" pitchFamily="49" charset="-122"/>
                <a:ea typeface="黑体" panose="02010609060101010101" pitchFamily="49" charset="-122"/>
                <a:sym typeface="+mn-ea"/>
              </a:rPr>
              <a:t>摆块式防坠装置应包括触发摆块和防坠摆块，</a:t>
            </a:r>
            <a:r>
              <a:rPr lang="zh-CN" altLang="en-US" sz="2000" dirty="0">
                <a:solidFill>
                  <a:srgbClr val="FF0000"/>
                </a:solidFill>
                <a:latin typeface="黑体" panose="02010609060101010101" pitchFamily="49" charset="-122"/>
                <a:ea typeface="黑体" panose="02010609060101010101" pitchFamily="49" charset="-122"/>
                <a:sym typeface="+mn-ea"/>
              </a:rPr>
              <a:t>触发摆块</a:t>
            </a:r>
            <a:r>
              <a:rPr lang="zh-CN" altLang="en-US" sz="2000" dirty="0">
                <a:solidFill>
                  <a:schemeClr val="dk1"/>
                </a:solidFill>
                <a:latin typeface="黑体" panose="02010609060101010101" pitchFamily="49" charset="-122"/>
                <a:ea typeface="黑体" panose="02010609060101010101" pitchFamily="49" charset="-122"/>
                <a:sym typeface="+mn-ea"/>
              </a:rPr>
              <a:t>在平台</a:t>
            </a:r>
            <a:r>
              <a:rPr lang="zh-CN" altLang="en-US" sz="2000" dirty="0">
                <a:solidFill>
                  <a:srgbClr val="FF0000"/>
                </a:solidFill>
                <a:latin typeface="黑体" panose="02010609060101010101" pitchFamily="49" charset="-122"/>
                <a:ea typeface="黑体" panose="02010609060101010101" pitchFamily="49" charset="-122"/>
                <a:sym typeface="+mn-ea"/>
              </a:rPr>
              <a:t>提升和下降</a:t>
            </a:r>
            <a:r>
              <a:rPr lang="zh-CN" altLang="en-US" sz="2000" dirty="0">
                <a:solidFill>
                  <a:schemeClr val="dk1"/>
                </a:solidFill>
                <a:latin typeface="黑体" panose="02010609060101010101" pitchFamily="49" charset="-122"/>
                <a:ea typeface="黑体" panose="02010609060101010101" pitchFamily="49" charset="-122"/>
                <a:sym typeface="+mn-ea"/>
              </a:rPr>
              <a:t>过程中均应能在导轨梯格的带动下顺利地进行往复运动。当发生坠落时，触发摆块应在防坠装置制动距离内带动</a:t>
            </a:r>
            <a:r>
              <a:rPr lang="zh-CN" altLang="en-US" sz="2000" dirty="0">
                <a:solidFill>
                  <a:srgbClr val="FF0000"/>
                </a:solidFill>
                <a:latin typeface="黑体" panose="02010609060101010101" pitchFamily="49" charset="-122"/>
                <a:ea typeface="黑体" panose="02010609060101010101" pitchFamily="49" charset="-122"/>
                <a:sym typeface="+mn-ea"/>
              </a:rPr>
              <a:t>防坠摆块卡住导轨</a:t>
            </a:r>
            <a:r>
              <a:rPr lang="zh-CN" altLang="en-US" sz="2000" dirty="0">
                <a:solidFill>
                  <a:schemeClr val="dk1"/>
                </a:solidFill>
                <a:latin typeface="黑体" panose="02010609060101010101" pitchFamily="49" charset="-122"/>
                <a:ea typeface="黑体" panose="02010609060101010101" pitchFamily="49" charset="-122"/>
                <a:sym typeface="+mn-ea"/>
              </a:rPr>
              <a:t>不再下滑。</a:t>
            </a:r>
          </a:p>
        </p:txBody>
      </p:sp>
      <p:sp>
        <p:nvSpPr>
          <p:cNvPr id="9" name="文本框 6"/>
          <p:cNvSpPr txBox="1"/>
          <p:nvPr/>
        </p:nvSpPr>
        <p:spPr>
          <a:xfrm>
            <a:off x="5902054" y="5873189"/>
            <a:ext cx="1800493" cy="369332"/>
          </a:xfrm>
          <a:prstGeom prst="rect">
            <a:avLst/>
          </a:prstGeom>
          <a:noFill/>
        </p:spPr>
        <p:txBody>
          <a:bodyPr wrap="none" rtlCol="0" anchor="t">
            <a:spAutoFit/>
          </a:bodyPr>
          <a:lstStyle/>
          <a:p>
            <a:pPr algn="ctr"/>
            <a:r>
              <a:rPr lang="zh-CN" altLang="en-US" u="sng" dirty="0">
                <a:uFillTx/>
                <a:latin typeface="宋体" panose="02010600030101010101" pitchFamily="2" charset="-122"/>
                <a:sym typeface="+mn-ea"/>
              </a:rPr>
              <a:t>摆块式防坠装置</a:t>
            </a:r>
          </a:p>
        </p:txBody>
      </p:sp>
      <p:pic>
        <p:nvPicPr>
          <p:cNvPr id="10"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0" y="2234084"/>
            <a:ext cx="3857517" cy="3352366"/>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框 2"/>
          <p:cNvSpPr txBox="1"/>
          <p:nvPr/>
        </p:nvSpPr>
        <p:spPr>
          <a:xfrm>
            <a:off x="323528" y="1165102"/>
            <a:ext cx="7497445" cy="110799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安全装置</a:t>
            </a:r>
          </a:p>
          <a:p>
            <a:pPr marL="228600" indent="360045" algn="just">
              <a:lnSpc>
                <a:spcPct val="150000"/>
              </a:lnSpc>
              <a:buFont typeface="Wingdings" panose="05000000000000000000" charset="0"/>
              <a:buChar char=""/>
              <a:extLst>
                <a:ext uri="{35155182-B16C-46BC-9424-99874614C6A1}">
                  <wpsdc:marlchars xmlns:wpsdc="http://www.wps.cn/officeDocument/2017/drawingmlCustomData" xmlns="" val="100" checksum="1487870873"/>
                </a:ext>
              </a:extLst>
            </a:pPr>
            <a:r>
              <a:rPr lang="zh-CN" altLang="en-US" sz="2000" b="1" dirty="0">
                <a:solidFill>
                  <a:schemeClr val="tx1"/>
                </a:solidFill>
                <a:latin typeface="黑体" panose="02010609060101010101" pitchFamily="49" charset="-122"/>
                <a:ea typeface="黑体" panose="02010609060101010101" pitchFamily="49" charset="-122"/>
                <a:sym typeface="+mn-ea"/>
              </a:rPr>
              <a:t>转轮式防坠装置</a:t>
            </a:r>
            <a:r>
              <a:rPr lang="zh-CN" altLang="en-US" sz="2000" b="1" dirty="0">
                <a:latin typeface="黑体" panose="02010609060101010101" pitchFamily="49" charset="-122"/>
                <a:ea typeface="黑体" panose="02010609060101010101" pitchFamily="49" charset="-122"/>
                <a:sym typeface="+mn-ea"/>
              </a:rPr>
              <a:t>：</a:t>
            </a:r>
          </a:p>
        </p:txBody>
      </p:sp>
      <p:sp>
        <p:nvSpPr>
          <p:cNvPr id="11" name="文本框 6"/>
          <p:cNvSpPr txBox="1"/>
          <p:nvPr/>
        </p:nvSpPr>
        <p:spPr>
          <a:xfrm>
            <a:off x="6228184" y="5500238"/>
            <a:ext cx="1800493" cy="369332"/>
          </a:xfrm>
          <a:prstGeom prst="rect">
            <a:avLst/>
          </a:prstGeom>
          <a:noFill/>
        </p:spPr>
        <p:txBody>
          <a:bodyPr wrap="none" rtlCol="0" anchor="t">
            <a:spAutoFit/>
          </a:bodyPr>
          <a:lstStyle/>
          <a:p>
            <a:pPr algn="ctr"/>
            <a:r>
              <a:rPr lang="zh-CN" altLang="en-US" u="sng" dirty="0">
                <a:uFillTx/>
                <a:latin typeface="宋体" panose="02010600030101010101" pitchFamily="2" charset="-122"/>
                <a:sym typeface="+mn-ea"/>
              </a:rPr>
              <a:t>转轮式防坠装置</a:t>
            </a:r>
          </a:p>
        </p:txBody>
      </p:sp>
      <p:pic>
        <p:nvPicPr>
          <p:cNvPr id="1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80112" y="2564904"/>
            <a:ext cx="3121449" cy="2617364"/>
          </a:xfrm>
          <a:prstGeom prst="rect">
            <a:avLst/>
          </a:prstGeom>
          <a:noFill/>
          <a:ln w="9525">
            <a:noFill/>
            <a:miter lim="800000"/>
            <a:headEnd/>
            <a:tailEnd/>
          </a:ln>
        </p:spPr>
      </p:pic>
      <p:sp>
        <p:nvSpPr>
          <p:cNvPr id="13" name="矩形 12"/>
          <p:cNvSpPr/>
          <p:nvPr/>
        </p:nvSpPr>
        <p:spPr>
          <a:xfrm>
            <a:off x="458879" y="2195185"/>
            <a:ext cx="4859039" cy="4662815"/>
          </a:xfrm>
          <a:prstGeom prst="rect">
            <a:avLst/>
          </a:prstGeom>
        </p:spPr>
        <p:txBody>
          <a:bodyPr wrap="square">
            <a:spAutoFit/>
          </a:bodyPr>
          <a:lstStyle/>
          <a:p>
            <a:pPr marL="457200" algn="just" defTabSz="360045">
              <a:lnSpc>
                <a:spcPct val="150000"/>
              </a:lnSpc>
              <a:buFont typeface="+mj-lt"/>
              <a:buAutoNum type="arabicPeriod"/>
              <a:extLst>
                <a:ext uri="{35155182-B16C-46BC-9424-99874614C6A1}">
                  <wpsdc:marlchars xmlns:wpsdc="http://www.wps.cn/officeDocument/2017/drawingmlCustomData" xmlns="" val="200" checksum="2975741746"/>
                </a:ext>
              </a:extLst>
            </a:pPr>
            <a:r>
              <a:rPr lang="zh-CN" altLang="en-US" dirty="0">
                <a:solidFill>
                  <a:schemeClr val="dk1"/>
                </a:solidFill>
                <a:latin typeface="黑体" panose="02010609060101010101" pitchFamily="49" charset="-122"/>
                <a:ea typeface="黑体" panose="02010609060101010101" pitchFamily="49" charset="-122"/>
                <a:sym typeface="+mn-ea"/>
              </a:rPr>
              <a:t>转轮式防坠防坠装置应包括</a:t>
            </a:r>
            <a:r>
              <a:rPr lang="zh-CN" altLang="en-US" dirty="0">
                <a:solidFill>
                  <a:srgbClr val="FF0000"/>
                </a:solidFill>
                <a:latin typeface="黑体" panose="02010609060101010101" pitchFamily="49" charset="-122"/>
                <a:ea typeface="黑体" panose="02010609060101010101" pitchFamily="49" charset="-122"/>
                <a:sym typeface="+mn-ea"/>
              </a:rPr>
              <a:t>承力转轮</a:t>
            </a:r>
            <a:r>
              <a:rPr lang="zh-CN" altLang="en-US" dirty="0">
                <a:solidFill>
                  <a:schemeClr val="dk1"/>
                </a:solidFill>
                <a:latin typeface="黑体" panose="02010609060101010101" pitchFamily="49" charset="-122"/>
                <a:ea typeface="黑体" panose="02010609060101010101" pitchFamily="49" charset="-122"/>
                <a:sym typeface="+mn-ea"/>
              </a:rPr>
              <a:t>和</a:t>
            </a:r>
            <a:r>
              <a:rPr lang="zh-CN" altLang="en-US" dirty="0">
                <a:solidFill>
                  <a:srgbClr val="FF0000"/>
                </a:solidFill>
                <a:latin typeface="黑体" panose="02010609060101010101" pitchFamily="49" charset="-122"/>
                <a:ea typeface="黑体" panose="02010609060101010101" pitchFamily="49" charset="-122"/>
                <a:sym typeface="+mn-ea"/>
              </a:rPr>
              <a:t>内触发阻止器</a:t>
            </a:r>
            <a:r>
              <a:rPr lang="zh-CN" altLang="en-US" dirty="0">
                <a:solidFill>
                  <a:schemeClr val="dk1"/>
                </a:solidFill>
                <a:latin typeface="黑体" panose="02010609060101010101" pitchFamily="49" charset="-122"/>
                <a:ea typeface="黑体" panose="02010609060101010101" pitchFamily="49" charset="-122"/>
                <a:sym typeface="+mn-ea"/>
              </a:rPr>
              <a:t>。当发生坠落时，内触发阻止器应能卡住承力转轮，使其不再转动，承力转轮卡住导轨不再下滑。</a:t>
            </a:r>
            <a:endParaRPr lang="en-US" altLang="zh-CN" dirty="0">
              <a:solidFill>
                <a:schemeClr val="dk1"/>
              </a:solidFill>
              <a:latin typeface="黑体" panose="02010609060101010101" pitchFamily="49" charset="-122"/>
              <a:ea typeface="黑体" panose="02010609060101010101" pitchFamily="49" charset="-122"/>
              <a:sym typeface="+mn-ea"/>
            </a:endParaRPr>
          </a:p>
          <a:p>
            <a:pPr marL="457200" algn="just" defTabSz="360045">
              <a:lnSpc>
                <a:spcPct val="150000"/>
              </a:lnSpc>
              <a:buFont typeface="+mj-lt"/>
              <a:buAutoNum type="arabicPeriod"/>
              <a:extLst>
                <a:ext uri="{35155182-B16C-46BC-9424-99874614C6A1}">
                  <wpsdc:marlchars xmlns:wpsdc="http://www.wps.cn/officeDocument/2017/drawingmlCustomData" xmlns="" val="200" checksum="2975741746"/>
                </a:ext>
              </a:extLst>
            </a:pPr>
            <a:r>
              <a:rPr lang="zh-CN" altLang="en-US" dirty="0">
                <a:solidFill>
                  <a:schemeClr val="dk1"/>
                </a:solidFill>
                <a:latin typeface="黑体" panose="02010609060101010101" pitchFamily="49" charset="-122"/>
                <a:ea typeface="黑体" panose="02010609060101010101" pitchFamily="49" charset="-122"/>
                <a:sym typeface="+mn-ea"/>
              </a:rPr>
              <a:t>工作原理：当架体正常升降时、防坠小横杆拨动摆针，摆针在架体下落或上升防坠防坠小横杆间距的位移中能复位，当架体突然下落时，摆针在架体下落两个防坠小横杆间距大小的位移时间内不能完全复位，此时防坠小横杆担设在制动摆针上，实现制动作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9" name="文本框 2"/>
          <p:cNvSpPr txBox="1"/>
          <p:nvPr/>
        </p:nvSpPr>
        <p:spPr>
          <a:xfrm>
            <a:off x="201076" y="1124744"/>
            <a:ext cx="4560814" cy="526224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安全装置</a:t>
            </a:r>
          </a:p>
          <a:p>
            <a:pPr marL="228600" indent="360045" algn="just">
              <a:lnSpc>
                <a:spcPct val="150000"/>
              </a:lnSpc>
              <a:buFont typeface="Wingdings" panose="05000000000000000000" charset="0"/>
              <a:buChar char=""/>
              <a:extLst>
                <a:ext uri="{35155182-B16C-46BC-9424-99874614C6A1}">
                  <wpsdc:marlchars xmlns:wpsdc="http://www.wps.cn/officeDocument/2017/drawingmlCustomData" xmlns="" val="100" checksum="1487870873"/>
                </a:ext>
              </a:extLst>
            </a:pPr>
            <a:r>
              <a:rPr lang="zh-CN" altLang="en-US" sz="2000" b="1" dirty="0">
                <a:solidFill>
                  <a:schemeClr val="tx1"/>
                </a:solidFill>
                <a:latin typeface="黑体" panose="02010609060101010101" pitchFamily="49" charset="-122"/>
                <a:ea typeface="黑体" panose="02010609060101010101" pitchFamily="49" charset="-122"/>
                <a:sym typeface="+mn-ea"/>
              </a:rPr>
              <a:t>顶撑式防坠装置</a:t>
            </a:r>
            <a:r>
              <a:rPr lang="zh-CN" altLang="en-US" sz="2000" b="1" dirty="0">
                <a:latin typeface="黑体" panose="02010609060101010101" pitchFamily="49" charset="-122"/>
                <a:ea typeface="黑体" panose="02010609060101010101" pitchFamily="49" charset="-122"/>
                <a:sym typeface="+mn-ea"/>
              </a:rPr>
              <a:t>：</a:t>
            </a:r>
          </a:p>
          <a:p>
            <a:pPr marL="457200" algn="just" defTabSz="360045">
              <a:lnSpc>
                <a:spcPct val="150000"/>
              </a:lnSpc>
              <a:buFont typeface="+mj-lt"/>
              <a:buAutoNum type="arabicPeriod"/>
              <a:extLst>
                <a:ext uri="{35155182-B16C-46BC-9424-99874614C6A1}">
                  <wpsdc:marlchars xmlns:wpsdc="http://www.wps.cn/officeDocument/2017/drawingmlCustomData" xmlns="" val="200" checksum="2975741746"/>
                </a:ext>
              </a:extLst>
            </a:pPr>
            <a:r>
              <a:rPr lang="zh-CN" altLang="en-US" sz="2000" dirty="0">
                <a:latin typeface="黑体" panose="02010609060101010101" pitchFamily="49" charset="-122"/>
                <a:ea typeface="黑体" panose="02010609060101010101" pitchFamily="49" charset="-122"/>
                <a:sym typeface="+mn-ea"/>
              </a:rPr>
              <a:t>顶撑式防坠装置应包括顶撑杆和触发装置，触发装置应设计为</a:t>
            </a:r>
            <a:r>
              <a:rPr lang="zh-CN" altLang="en-US" sz="2000" dirty="0">
                <a:solidFill>
                  <a:srgbClr val="FF0000"/>
                </a:solidFill>
                <a:latin typeface="黑体" panose="02010609060101010101" pitchFamily="49" charset="-122"/>
                <a:ea typeface="黑体" panose="02010609060101010101" pitchFamily="49" charset="-122"/>
                <a:sym typeface="+mn-ea"/>
              </a:rPr>
              <a:t>机械式</a:t>
            </a:r>
            <a:r>
              <a:rPr lang="zh-CN" altLang="en-US" sz="2000" dirty="0">
                <a:latin typeface="黑体" panose="02010609060101010101" pitchFamily="49" charset="-122"/>
                <a:ea typeface="黑体" panose="02010609060101010101" pitchFamily="49" charset="-122"/>
                <a:sym typeface="+mn-ea"/>
              </a:rPr>
              <a:t>，当升降动力突然失效时，触发装置应立即带动顶撑杆动作，卡住导轨不再下滑。</a:t>
            </a:r>
            <a:endParaRPr lang="en-US" altLang="zh-CN" sz="2000" dirty="0">
              <a:latin typeface="黑体" panose="02010609060101010101" pitchFamily="49" charset="-122"/>
              <a:ea typeface="黑体" panose="02010609060101010101" pitchFamily="49" charset="-122"/>
              <a:sym typeface="+mn-ea"/>
            </a:endParaRPr>
          </a:p>
          <a:p>
            <a:pPr marL="457200" algn="just" defTabSz="360045">
              <a:lnSpc>
                <a:spcPct val="150000"/>
              </a:lnSpc>
              <a:buFont typeface="+mj-lt"/>
              <a:buAutoNum type="arabicPeriod"/>
              <a:extLst>
                <a:ext uri="{35155182-B16C-46BC-9424-99874614C6A1}">
                  <wpsdc:marlchars xmlns:wpsdc="http://www.wps.cn/officeDocument/2017/drawingmlCustomData" xmlns="" val="200" checksum="2975741746"/>
                </a:ext>
              </a:extLst>
            </a:pPr>
            <a:r>
              <a:rPr lang="zh-CN" altLang="en-US" sz="2000" dirty="0">
                <a:latin typeface="黑体" panose="02010609060101010101" pitchFamily="49" charset="-122"/>
                <a:ea typeface="黑体" panose="02010609060101010101" pitchFamily="49" charset="-122"/>
                <a:sym typeface="+mn-ea"/>
              </a:rPr>
              <a:t>在一个机位处，顶撑式防坠装置应在</a:t>
            </a:r>
            <a:r>
              <a:rPr lang="zh-CN" altLang="en-US" sz="2000" dirty="0">
                <a:solidFill>
                  <a:srgbClr val="FF0000"/>
                </a:solidFill>
                <a:latin typeface="黑体" panose="02010609060101010101" pitchFamily="49" charset="-122"/>
                <a:ea typeface="黑体" panose="02010609060101010101" pitchFamily="49" charset="-122"/>
                <a:sym typeface="+mn-ea"/>
              </a:rPr>
              <a:t>两个以上</a:t>
            </a:r>
            <a:r>
              <a:rPr lang="zh-CN" altLang="en-US" sz="2000" dirty="0">
                <a:latin typeface="黑体" panose="02010609060101010101" pitchFamily="49" charset="-122"/>
                <a:ea typeface="黑体" panose="02010609060101010101" pitchFamily="49" charset="-122"/>
                <a:sym typeface="+mn-ea"/>
              </a:rPr>
              <a:t>的附着支座上设置。在坠落工况下顶撑杆起作用时，其轴线与水平面的夹角不应小于</a:t>
            </a:r>
            <a:r>
              <a:rPr lang="en-US" altLang="zh-CN" sz="2000" dirty="0">
                <a:solidFill>
                  <a:srgbClr val="FF0000"/>
                </a:solidFill>
                <a:latin typeface="黑体" panose="02010609060101010101" pitchFamily="49" charset="-122"/>
                <a:ea typeface="黑体" panose="02010609060101010101" pitchFamily="49" charset="-122"/>
                <a:sym typeface="+mn-ea"/>
              </a:rPr>
              <a:t>70°</a:t>
            </a:r>
            <a:endParaRPr lang="zh-CN" altLang="en-US" sz="2000" dirty="0">
              <a:solidFill>
                <a:srgbClr val="FF0000"/>
              </a:solidFill>
              <a:latin typeface="黑体" panose="02010609060101010101" pitchFamily="49" charset="-122"/>
              <a:ea typeface="黑体" panose="02010609060101010101" pitchFamily="49" charset="-122"/>
              <a:sym typeface="+mn-ea"/>
            </a:endParaRPr>
          </a:p>
        </p:txBody>
      </p:sp>
      <p:sp>
        <p:nvSpPr>
          <p:cNvPr id="10" name="文本框 6"/>
          <p:cNvSpPr txBox="1"/>
          <p:nvPr/>
        </p:nvSpPr>
        <p:spPr>
          <a:xfrm>
            <a:off x="5724061" y="5376753"/>
            <a:ext cx="1783080" cy="368300"/>
          </a:xfrm>
          <a:prstGeom prst="rect">
            <a:avLst/>
          </a:prstGeom>
          <a:noFill/>
        </p:spPr>
        <p:txBody>
          <a:bodyPr wrap="none" rtlCol="0" anchor="t">
            <a:spAutoFit/>
          </a:bodyPr>
          <a:lstStyle/>
          <a:p>
            <a:pPr algn="ctr"/>
            <a:r>
              <a:rPr lang="zh-CN" altLang="en-US" u="sng" dirty="0">
                <a:uFillTx/>
                <a:latin typeface="宋体" panose="02010600030101010101" pitchFamily="2" charset="-122"/>
                <a:sym typeface="+mn-ea"/>
              </a:rPr>
              <a:t>顶撑式防坠装置</a:t>
            </a:r>
          </a:p>
        </p:txBody>
      </p:sp>
      <p:pic>
        <p:nvPicPr>
          <p:cNvPr id="14" name="Picture 2" descr="C:\Users\45219\Desktop\157492972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60032" y="2476245"/>
            <a:ext cx="4171861" cy="2824161"/>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7" name="文本框 2"/>
          <p:cNvSpPr txBox="1"/>
          <p:nvPr/>
        </p:nvSpPr>
        <p:spPr>
          <a:xfrm>
            <a:off x="323528" y="1124744"/>
            <a:ext cx="7365560" cy="110680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安全装置</a:t>
            </a:r>
          </a:p>
          <a:p>
            <a:pPr marL="228600" indent="360045" algn="just">
              <a:lnSpc>
                <a:spcPct val="150000"/>
              </a:lnSpc>
              <a:buFont typeface="Wingdings" panose="05000000000000000000" charset="0"/>
              <a:buChar char=""/>
              <a:extLst>
                <a:ext uri="{35155182-B16C-46BC-9424-99874614C6A1}">
                  <wpsdc:marlchars xmlns:wpsdc="http://www.wps.cn/officeDocument/2017/drawingmlCustomData" xmlns="" val="100" checksum="1487870873"/>
                </a:ext>
              </a:extLst>
            </a:pPr>
            <a:r>
              <a:rPr lang="zh-CN" altLang="en-US" sz="2000" b="1" dirty="0">
                <a:solidFill>
                  <a:schemeClr val="tx1"/>
                </a:solidFill>
                <a:latin typeface="黑体" panose="02010609060101010101" pitchFamily="49" charset="-122"/>
                <a:ea typeface="黑体" panose="02010609060101010101" pitchFamily="49" charset="-122"/>
                <a:sym typeface="+mn-ea"/>
              </a:rPr>
              <a:t>夹持式防坠装置</a:t>
            </a:r>
            <a:r>
              <a:rPr lang="zh-CN" altLang="en-US" sz="2000" b="1" dirty="0">
                <a:latin typeface="黑体" panose="02010609060101010101" pitchFamily="49" charset="-122"/>
                <a:ea typeface="黑体" panose="02010609060101010101" pitchFamily="49" charset="-122"/>
                <a:sym typeface="+mn-ea"/>
              </a:rPr>
              <a:t>：</a:t>
            </a:r>
          </a:p>
        </p:txBody>
      </p:sp>
      <p:sp>
        <p:nvSpPr>
          <p:cNvPr id="8" name="文本框 6"/>
          <p:cNvSpPr txBox="1"/>
          <p:nvPr/>
        </p:nvSpPr>
        <p:spPr>
          <a:xfrm>
            <a:off x="3727567" y="5986887"/>
            <a:ext cx="1783080" cy="368300"/>
          </a:xfrm>
          <a:prstGeom prst="rect">
            <a:avLst/>
          </a:prstGeom>
          <a:noFill/>
        </p:spPr>
        <p:txBody>
          <a:bodyPr wrap="none" rtlCol="0" anchor="t">
            <a:spAutoFit/>
          </a:bodyPr>
          <a:lstStyle/>
          <a:p>
            <a:pPr algn="ctr"/>
            <a:r>
              <a:rPr lang="zh-CN" altLang="en-US" u="sng" dirty="0">
                <a:uFillTx/>
                <a:latin typeface="宋体" panose="02010600030101010101" pitchFamily="2" charset="-122"/>
                <a:sym typeface="+mn-ea"/>
              </a:rPr>
              <a:t>夹持式防坠装置</a:t>
            </a:r>
          </a:p>
        </p:txBody>
      </p:sp>
      <p:sp>
        <p:nvSpPr>
          <p:cNvPr id="11" name="矩形 10"/>
          <p:cNvSpPr/>
          <p:nvPr/>
        </p:nvSpPr>
        <p:spPr>
          <a:xfrm>
            <a:off x="546803" y="2154828"/>
            <a:ext cx="8065478" cy="1476375"/>
          </a:xfrm>
          <a:prstGeom prst="rect">
            <a:avLst/>
          </a:prstGeom>
        </p:spPr>
        <p:txBody>
          <a:bodyPr wrap="square">
            <a:spAutoFit/>
          </a:bodyPr>
          <a:lstStyle/>
          <a:p>
            <a:pPr marL="457200" algn="just" defTabSz="360045">
              <a:lnSpc>
                <a:spcPct val="150000"/>
              </a:lnSpc>
              <a:buFont typeface="+mj-lt"/>
              <a:buAutoNum type="arabicPeriod"/>
              <a:extLst>
                <a:ext uri="{35155182-B16C-46BC-9424-99874614C6A1}">
                  <wpsdc:marlchars xmlns:wpsdc="http://www.wps.cn/officeDocument/2017/drawingmlCustomData" xmlns="" val="200" checksum="2975741746"/>
                </a:ext>
              </a:extLst>
            </a:pPr>
            <a:r>
              <a:rPr lang="zh-CN" altLang="en-US" sz="2000" dirty="0">
                <a:solidFill>
                  <a:schemeClr val="dk1"/>
                </a:solidFill>
                <a:latin typeface="黑体" panose="02010609060101010101" pitchFamily="49" charset="-122"/>
                <a:ea typeface="黑体" panose="02010609060101010101" pitchFamily="49" charset="-122"/>
                <a:sym typeface="+mn-ea"/>
              </a:rPr>
              <a:t>夹持式防坠装置应由受力装置（防坠杆、导轨）、触发装置和夹持楔块构成。当发生坠落时，触发装置应立即带动夹持楔块，夹持住防坠杆或导轨不再下滑。</a:t>
            </a:r>
          </a:p>
        </p:txBody>
      </p:sp>
      <p:pic>
        <p:nvPicPr>
          <p:cNvPr id="12" name="Picture 2"/>
          <p:cNvPicPr>
            <a:picLocks noChangeAspect="1" noChangeArrowheads="1"/>
          </p:cNvPicPr>
          <p:nvPr/>
        </p:nvPicPr>
        <p:blipFill>
          <a:blip r:embed="rId2" cstate="print"/>
          <a:srcRect/>
          <a:stretch>
            <a:fillRect/>
          </a:stretch>
        </p:blipFill>
        <p:spPr bwMode="auto">
          <a:xfrm>
            <a:off x="5119164" y="3821878"/>
            <a:ext cx="1925635" cy="1878668"/>
          </a:xfrm>
          <a:prstGeom prst="rect">
            <a:avLst/>
          </a:prstGeom>
          <a:noFill/>
          <a:ln w="9525">
            <a:noFill/>
            <a:miter lim="800000"/>
            <a:headEnd/>
            <a:tailEnd/>
          </a:ln>
        </p:spPr>
      </p:pic>
      <p:pic>
        <p:nvPicPr>
          <p:cNvPr id="13" name="Picture 4"/>
          <p:cNvPicPr>
            <a:picLocks noChangeAspect="1" noChangeArrowheads="1"/>
          </p:cNvPicPr>
          <p:nvPr/>
        </p:nvPicPr>
        <p:blipFill>
          <a:blip r:embed="rId3" cstate="print"/>
          <a:srcRect/>
          <a:stretch>
            <a:fillRect/>
          </a:stretch>
        </p:blipFill>
        <p:spPr bwMode="auto">
          <a:xfrm>
            <a:off x="2033473" y="3814950"/>
            <a:ext cx="2480071" cy="185651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9" name="文本框 2"/>
          <p:cNvSpPr txBox="1"/>
          <p:nvPr/>
        </p:nvSpPr>
        <p:spPr>
          <a:xfrm>
            <a:off x="323528" y="1124745"/>
            <a:ext cx="8568952" cy="5616623"/>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操作要求</a:t>
            </a:r>
            <a:endParaRPr lang="en-US" altLang="zh-CN" sz="2400" b="1" dirty="0">
              <a:solidFill>
                <a:schemeClr val="tx1"/>
              </a:solidFill>
            </a:endParaRPr>
          </a:p>
          <a:p>
            <a:pPr marL="179705" indent="360045" algn="just">
              <a:lnSpc>
                <a:spcPct val="150000"/>
              </a:lnSpc>
              <a:buFont typeface="Wingdings" panose="05000000000000000000" charset="0"/>
              <a:buChar char=""/>
            </a:pPr>
            <a:r>
              <a:rPr lang="zh-CN" altLang="en-US" b="1" dirty="0">
                <a:solidFill>
                  <a:schemeClr val="tx1"/>
                </a:solidFill>
                <a:latin typeface="黑体" panose="02010609060101010101" pitchFamily="49" charset="-122"/>
                <a:ea typeface="黑体" panose="02010609060101010101" pitchFamily="49" charset="-122"/>
                <a:sym typeface="+mn-ea"/>
              </a:rPr>
              <a:t>组装时应符合下列规定：</a:t>
            </a:r>
          </a:p>
          <a:p>
            <a:pPr marL="342900" algn="just">
              <a:lnSpc>
                <a:spcPct val="150000"/>
              </a:lnSpc>
              <a:spcBef>
                <a:spcPts val="0"/>
              </a:spcBef>
              <a:spcAft>
                <a:spcPts val="0"/>
              </a:spcAft>
              <a:buFont typeface="+mj-lt"/>
              <a:buAutoNum type="arabicPeriod"/>
              <a:extLst>
                <a:ext uri="{35155182-B16C-46BC-9424-99874614C6A1}">
                  <wpsdc:marlchars xmlns:wpsdc="http://www.wps.cn/officeDocument/2017/drawingmlCustomData" xmlns="" val="150" checksum="895354731"/>
                </a:ext>
              </a:extLst>
            </a:pPr>
            <a:r>
              <a:rPr lang="zh-CN" altLang="en-US" dirty="0">
                <a:solidFill>
                  <a:schemeClr val="tx1"/>
                </a:solidFill>
                <a:latin typeface="黑体" panose="02010609060101010101" pitchFamily="49" charset="-122"/>
                <a:ea typeface="黑体" panose="02010609060101010101" pitchFamily="49" charset="-122"/>
              </a:rPr>
              <a:t>防护平台在组装前应编制</a:t>
            </a:r>
            <a:r>
              <a:rPr lang="zh-CN" altLang="en-US" dirty="0">
                <a:solidFill>
                  <a:srgbClr val="FF0000"/>
                </a:solidFill>
                <a:latin typeface="黑体" panose="02010609060101010101" pitchFamily="49" charset="-122"/>
                <a:ea typeface="黑体" panose="02010609060101010101" pitchFamily="49" charset="-122"/>
              </a:rPr>
              <a:t>作业指导书</a:t>
            </a:r>
            <a:r>
              <a:rPr lang="zh-CN" altLang="en-US" dirty="0">
                <a:solidFill>
                  <a:schemeClr val="tx1"/>
                </a:solidFill>
                <a:latin typeface="黑体" panose="02010609060101010101" pitchFamily="49" charset="-122"/>
                <a:ea typeface="黑体" panose="02010609060101010101" pitchFamily="49" charset="-122"/>
              </a:rPr>
              <a:t>，并应明确组装、拆除程序和操作规程；</a:t>
            </a:r>
          </a:p>
          <a:p>
            <a:pPr marL="342900" algn="just">
              <a:lnSpc>
                <a:spcPct val="150000"/>
              </a:lnSpc>
              <a:spcBef>
                <a:spcPts val="0"/>
              </a:spcBef>
              <a:spcAft>
                <a:spcPts val="0"/>
              </a:spcAft>
              <a:buFont typeface="+mj-lt"/>
              <a:buAutoNum type="arabicPeriod"/>
              <a:extLst>
                <a:ext uri="{35155182-B16C-46BC-9424-99874614C6A1}">
                  <wpsdc:marlchars xmlns:wpsdc="http://www.wps.cn/officeDocument/2017/drawingmlCustomData" xmlns="" val="150" checksum="895354731"/>
                </a:ext>
              </a:extLst>
            </a:pPr>
            <a:r>
              <a:rPr lang="zh-CN" altLang="en-US" dirty="0">
                <a:solidFill>
                  <a:schemeClr val="tx1"/>
                </a:solidFill>
                <a:latin typeface="黑体" panose="02010609060101010101" pitchFamily="49" charset="-122"/>
                <a:ea typeface="黑体" panose="02010609060101010101" pitchFamily="49" charset="-122"/>
              </a:rPr>
              <a:t>相邻竖向主框架的高差应不大于</a:t>
            </a:r>
            <a:r>
              <a:rPr lang="zh-CN" altLang="en-US" dirty="0">
                <a:solidFill>
                  <a:srgbClr val="FF0000"/>
                </a:solidFill>
                <a:latin typeface="黑体" panose="02010609060101010101" pitchFamily="49" charset="-122"/>
                <a:ea typeface="黑体" panose="02010609060101010101" pitchFamily="49" charset="-122"/>
              </a:rPr>
              <a:t>20mm</a:t>
            </a:r>
            <a:r>
              <a:rPr lang="zh-CN" altLang="en-US" dirty="0">
                <a:solidFill>
                  <a:schemeClr val="tx1"/>
                </a:solidFill>
                <a:latin typeface="黑体" panose="02010609060101010101" pitchFamily="49" charset="-122"/>
                <a:ea typeface="黑体" panose="02010609060101010101" pitchFamily="49" charset="-122"/>
              </a:rPr>
              <a:t>；</a:t>
            </a:r>
          </a:p>
          <a:p>
            <a:pPr marL="342900" algn="just">
              <a:lnSpc>
                <a:spcPct val="150000"/>
              </a:lnSpc>
              <a:spcBef>
                <a:spcPts val="0"/>
              </a:spcBef>
              <a:spcAft>
                <a:spcPts val="0"/>
              </a:spcAft>
              <a:buFont typeface="+mj-lt"/>
              <a:buAutoNum type="arabicPeriod"/>
              <a:extLst>
                <a:ext uri="{35155182-B16C-46BC-9424-99874614C6A1}">
                  <wpsdc:marlchars xmlns:wpsdc="http://www.wps.cn/officeDocument/2017/drawingmlCustomData" xmlns="" val="150" checksum="895354731"/>
                </a:ext>
              </a:extLst>
            </a:pPr>
            <a:r>
              <a:rPr lang="zh-CN" altLang="en-US" dirty="0">
                <a:solidFill>
                  <a:schemeClr val="tx1"/>
                </a:solidFill>
                <a:latin typeface="黑体" panose="02010609060101010101" pitchFamily="49" charset="-122"/>
                <a:ea typeface="黑体" panose="02010609060101010101" pitchFamily="49" charset="-122"/>
              </a:rPr>
              <a:t>竖向主框架和防倾导向装置的垂直偏差不应大于</a:t>
            </a:r>
            <a:r>
              <a:rPr lang="zh-CN" altLang="en-US" dirty="0">
                <a:solidFill>
                  <a:srgbClr val="FF0000"/>
                </a:solidFill>
                <a:latin typeface="黑体" panose="02010609060101010101" pitchFamily="49" charset="-122"/>
                <a:ea typeface="黑体" panose="02010609060101010101" pitchFamily="49" charset="-122"/>
              </a:rPr>
              <a:t>5‰</a:t>
            </a:r>
            <a:r>
              <a:rPr lang="zh-CN" altLang="en-US" dirty="0">
                <a:solidFill>
                  <a:schemeClr val="tx1"/>
                </a:solidFill>
                <a:latin typeface="黑体" panose="02010609060101010101" pitchFamily="49" charset="-122"/>
                <a:ea typeface="黑体" panose="02010609060101010101" pitchFamily="49" charset="-122"/>
              </a:rPr>
              <a:t>，且应小于</a:t>
            </a:r>
            <a:r>
              <a:rPr lang="zh-CN" altLang="en-US" dirty="0">
                <a:solidFill>
                  <a:srgbClr val="FF0000"/>
                </a:solidFill>
                <a:latin typeface="黑体" panose="02010609060101010101" pitchFamily="49" charset="-122"/>
                <a:ea typeface="黑体" panose="02010609060101010101" pitchFamily="49" charset="-122"/>
              </a:rPr>
              <a:t>60mm</a:t>
            </a:r>
            <a:r>
              <a:rPr lang="zh-CN" altLang="en-US" dirty="0">
                <a:solidFill>
                  <a:schemeClr val="tx1"/>
                </a:solidFill>
                <a:latin typeface="黑体" panose="02010609060101010101" pitchFamily="49" charset="-122"/>
                <a:ea typeface="黑体" panose="02010609060101010101" pitchFamily="49" charset="-122"/>
              </a:rPr>
              <a:t>；</a:t>
            </a:r>
          </a:p>
          <a:p>
            <a:pPr marL="342900" algn="just">
              <a:lnSpc>
                <a:spcPct val="150000"/>
              </a:lnSpc>
              <a:spcBef>
                <a:spcPts val="0"/>
              </a:spcBef>
              <a:spcAft>
                <a:spcPts val="0"/>
              </a:spcAft>
              <a:buFont typeface="+mj-lt"/>
              <a:buAutoNum type="arabicPeriod"/>
              <a:extLst>
                <a:ext uri="{35155182-B16C-46BC-9424-99874614C6A1}">
                  <wpsdc:marlchars xmlns:wpsdc="http://www.wps.cn/officeDocument/2017/drawingmlCustomData" xmlns="" val="150" checksum="895354731"/>
                </a:ext>
              </a:extLst>
            </a:pPr>
            <a:r>
              <a:rPr lang="zh-CN" altLang="en-US" dirty="0">
                <a:solidFill>
                  <a:schemeClr val="tx1"/>
                </a:solidFill>
                <a:latin typeface="黑体" panose="02010609060101010101" pitchFamily="49" charset="-122"/>
                <a:ea typeface="黑体" panose="02010609060101010101" pitchFamily="49" charset="-122"/>
              </a:rPr>
              <a:t>预留穿墙螺栓孔应垂直于建筑结构外表面，其中心误差应小于</a:t>
            </a:r>
            <a:r>
              <a:rPr lang="en-US" altLang="zh-CN" dirty="0">
                <a:solidFill>
                  <a:srgbClr val="FF0000"/>
                </a:solidFill>
                <a:latin typeface="黑体" panose="02010609060101010101" pitchFamily="49" charset="-122"/>
                <a:ea typeface="黑体" panose="02010609060101010101" pitchFamily="49" charset="-122"/>
              </a:rPr>
              <a:t>15mm</a:t>
            </a:r>
            <a:r>
              <a:rPr lang="zh-CN" altLang="en-US" dirty="0">
                <a:solidFill>
                  <a:schemeClr val="tx1"/>
                </a:solidFill>
                <a:latin typeface="黑体" panose="02010609060101010101" pitchFamily="49" charset="-122"/>
                <a:ea typeface="黑体" panose="02010609060101010101" pitchFamily="49" charset="-122"/>
              </a:rPr>
              <a:t>。</a:t>
            </a:r>
          </a:p>
          <a:p>
            <a:pPr marL="342900" algn="just">
              <a:lnSpc>
                <a:spcPct val="150000"/>
              </a:lnSpc>
              <a:spcBef>
                <a:spcPts val="0"/>
              </a:spcBef>
              <a:spcAft>
                <a:spcPts val="0"/>
              </a:spcAft>
              <a:buFont typeface="+mj-lt"/>
              <a:buAutoNum type="arabicPeriod"/>
              <a:extLst>
                <a:ext uri="{35155182-B16C-46BC-9424-99874614C6A1}">
                  <wpsdc:marlchars xmlns:wpsdc="http://www.wps.cn/officeDocument/2017/drawingmlCustomData" xmlns="" val="150" checksum="895354731"/>
                </a:ext>
              </a:extLst>
            </a:pPr>
            <a:r>
              <a:rPr lang="zh-CN" altLang="en-US" dirty="0">
                <a:solidFill>
                  <a:schemeClr val="tx1"/>
                </a:solidFill>
                <a:latin typeface="黑体" panose="02010609060101010101" pitchFamily="49" charset="-122"/>
                <a:ea typeface="黑体" panose="02010609060101010101" pitchFamily="49" charset="-122"/>
              </a:rPr>
              <a:t>首层安装前应设置安装平台，安装平台的水平精度和承载能力应满足防护平台的安装要求；</a:t>
            </a:r>
            <a:endParaRPr lang="en-US" altLang="zh-CN" dirty="0">
              <a:solidFill>
                <a:schemeClr val="tx1"/>
              </a:solidFill>
              <a:latin typeface="黑体" panose="02010609060101010101" pitchFamily="49" charset="-122"/>
              <a:ea typeface="黑体" panose="02010609060101010101" pitchFamily="49" charset="-122"/>
            </a:endParaRPr>
          </a:p>
          <a:p>
            <a:pPr marL="179705" indent="360045" algn="just">
              <a:lnSpc>
                <a:spcPct val="150000"/>
              </a:lnSpc>
              <a:buFont typeface="Wingdings" panose="05000000000000000000" charset="0"/>
              <a:buChar char=""/>
            </a:pPr>
            <a:r>
              <a:rPr lang="zh-CN" altLang="en-US" b="1" dirty="0">
                <a:solidFill>
                  <a:schemeClr val="tx1"/>
                </a:solidFill>
                <a:latin typeface="黑体" panose="02010609060101010101" pitchFamily="49" charset="-122"/>
                <a:ea typeface="黑体" panose="02010609060101010101" pitchFamily="49" charset="-122"/>
                <a:sym typeface="+mn-ea"/>
              </a:rPr>
              <a:t> 升降时应符合下列规定：</a:t>
            </a:r>
          </a:p>
          <a:p>
            <a:pPr marL="342900" algn="just">
              <a:lnSpc>
                <a:spcPct val="150000"/>
              </a:lnSpc>
              <a:buFont typeface="+mj-lt"/>
              <a:buAutoNum type="arabicPeriod"/>
              <a:extLst>
                <a:ext uri="{35155182-B16C-46BC-9424-99874614C6A1}">
                  <wpsdc:marlchars xmlns:wpsdc="http://www.wps.cn/officeDocument/2017/drawingmlCustomData" xmlns="" val="150" checksum="895354731"/>
                </a:ext>
              </a:extLst>
            </a:pPr>
            <a:r>
              <a:rPr lang="zh-CN" altLang="en-US" dirty="0">
                <a:latin typeface="黑体" panose="02010609060101010101" pitchFamily="49" charset="-122"/>
                <a:ea typeface="黑体" panose="02010609060101010101" pitchFamily="49" charset="-122"/>
              </a:rPr>
              <a:t>所有人员不得停留在平台上；</a:t>
            </a:r>
          </a:p>
          <a:p>
            <a:pPr marL="342900" algn="just">
              <a:lnSpc>
                <a:spcPct val="150000"/>
              </a:lnSpc>
              <a:buFont typeface="+mj-lt"/>
              <a:buAutoNum type="arabicPeriod"/>
              <a:extLst>
                <a:ext uri="{35155182-B16C-46BC-9424-99874614C6A1}">
                  <wpsdc:marlchars xmlns:wpsdc="http://www.wps.cn/officeDocument/2017/drawingmlCustomData" xmlns="" val="150" checksum="895354731"/>
                </a:ext>
              </a:extLst>
            </a:pPr>
            <a:r>
              <a:rPr lang="zh-CN" altLang="en-US" dirty="0">
                <a:latin typeface="黑体" panose="02010609060101010101" pitchFamily="49" charset="-122"/>
                <a:ea typeface="黑体" panose="02010609060101010101" pitchFamily="49" charset="-122"/>
              </a:rPr>
              <a:t>升降过程中施工荷载不应超过</a:t>
            </a:r>
            <a:r>
              <a:rPr lang="en-US" altLang="zh-CN" dirty="0">
                <a:solidFill>
                  <a:srgbClr val="FF0000"/>
                </a:solidFill>
                <a:latin typeface="黑体" panose="02010609060101010101" pitchFamily="49" charset="-122"/>
                <a:ea typeface="黑体" panose="02010609060101010101" pitchFamily="49" charset="-122"/>
              </a:rPr>
              <a:t>0.5kn/</a:t>
            </a:r>
            <a:r>
              <a:rPr lang="zh-CN" altLang="en-US" dirty="0">
                <a:solidFill>
                  <a:srgbClr val="FF0000"/>
                </a:solidFill>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a:t>
            </a:r>
          </a:p>
          <a:p>
            <a:pPr marL="342900" algn="just">
              <a:lnSpc>
                <a:spcPct val="150000"/>
              </a:lnSpc>
              <a:buFont typeface="+mj-lt"/>
              <a:buAutoNum type="arabicPeriod"/>
              <a:extLst>
                <a:ext uri="{35155182-B16C-46BC-9424-99874614C6A1}">
                  <wpsdc:marlchars xmlns:wpsdc="http://www.wps.cn/officeDocument/2017/drawingmlCustomData" xmlns="" val="150" checksum="895354731"/>
                </a:ext>
              </a:extLst>
            </a:pPr>
            <a:r>
              <a:rPr lang="zh-CN" altLang="en-US" dirty="0">
                <a:latin typeface="黑体" panose="02010609060101010101" pitchFamily="49" charset="-122"/>
                <a:ea typeface="黑体" panose="02010609060101010101" pitchFamily="49" charset="-122"/>
              </a:rPr>
              <a:t>所有妨碍升降的障碍物应已拆除；</a:t>
            </a:r>
          </a:p>
          <a:p>
            <a:pPr marL="342900" algn="just">
              <a:lnSpc>
                <a:spcPct val="150000"/>
              </a:lnSpc>
              <a:buFont typeface="+mj-lt"/>
              <a:buAutoNum type="arabicPeriod"/>
              <a:extLst>
                <a:ext uri="{35155182-B16C-46BC-9424-99874614C6A1}">
                  <wpsdc:marlchars xmlns:wpsdc="http://www.wps.cn/officeDocument/2017/drawingmlCustomData" xmlns="" val="150" checksum="895354731"/>
                </a:ext>
              </a:extLst>
            </a:pPr>
            <a:r>
              <a:rPr lang="zh-CN" altLang="en-US" dirty="0">
                <a:latin typeface="黑体" panose="02010609060101010101" pitchFamily="49" charset="-122"/>
                <a:ea typeface="黑体" panose="02010609060101010101" pitchFamily="49" charset="-122"/>
              </a:rPr>
              <a:t>所有影响升降作业的约束已解除；</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5" name="文本框 2"/>
          <p:cNvSpPr txBox="1"/>
          <p:nvPr/>
        </p:nvSpPr>
        <p:spPr>
          <a:xfrm>
            <a:off x="395536" y="1124744"/>
            <a:ext cx="7541944" cy="583108"/>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操作要求</a:t>
            </a:r>
          </a:p>
        </p:txBody>
      </p:sp>
      <p:sp>
        <p:nvSpPr>
          <p:cNvPr id="6" name="矩形 5"/>
          <p:cNvSpPr/>
          <p:nvPr/>
        </p:nvSpPr>
        <p:spPr>
          <a:xfrm>
            <a:off x="425918" y="1628800"/>
            <a:ext cx="8619392" cy="5144631"/>
          </a:xfrm>
          <a:prstGeom prst="rect">
            <a:avLst/>
          </a:prstGeom>
        </p:spPr>
        <p:txBody>
          <a:bodyPr wrap="square">
            <a:spAutoFit/>
          </a:bodyPr>
          <a:lstStyle/>
          <a:p>
            <a:pPr marL="179705" indent="360045" algn="just">
              <a:lnSpc>
                <a:spcPct val="150000"/>
              </a:lnSpc>
              <a:buFont typeface="Wingdings" panose="05000000000000000000" charset="0"/>
              <a:buChar char=""/>
            </a:pPr>
            <a:r>
              <a:rPr lang="zh-CN" altLang="en-US" sz="2000" b="1" dirty="0">
                <a:latin typeface="黑体" panose="02010609060101010101" pitchFamily="49" charset="-122"/>
                <a:ea typeface="黑体" panose="02010609060101010101" pitchFamily="49" charset="-122"/>
                <a:sym typeface="+mn-ea"/>
              </a:rPr>
              <a:t>使用时应符合下列规定：</a:t>
            </a:r>
          </a:p>
          <a:p>
            <a:pPr marL="179705" indent="457200" algn="just">
              <a:lnSpc>
                <a:spcPct val="150000"/>
              </a:lnSpc>
            </a:pPr>
            <a:r>
              <a:rPr lang="zh-CN" altLang="en-US" sz="2000" dirty="0">
                <a:latin typeface="黑体" panose="02010609060101010101" pitchFamily="49" charset="-122"/>
                <a:ea typeface="黑体" panose="02010609060101010101" pitchFamily="49" charset="-122"/>
              </a:rPr>
              <a:t>架体上的施工荷载必须符合设计规定，</a:t>
            </a:r>
            <a:r>
              <a:rPr lang="zh-CN" altLang="en-US" sz="2000" dirty="0">
                <a:solidFill>
                  <a:srgbClr val="FF0000"/>
                </a:solidFill>
                <a:latin typeface="黑体" panose="02010609060101010101" pitchFamily="49" charset="-122"/>
                <a:ea typeface="黑体" panose="02010609060101010101" pitchFamily="49" charset="-122"/>
              </a:rPr>
              <a:t>不得超载</a:t>
            </a:r>
            <a:r>
              <a:rPr lang="zh-CN" altLang="en-US" sz="2000" dirty="0">
                <a:latin typeface="黑体" panose="02010609060101010101" pitchFamily="49" charset="-122"/>
                <a:ea typeface="黑体" panose="02010609060101010101" pitchFamily="49" charset="-122"/>
              </a:rPr>
              <a:t>，不得放置影响局部杆件安全的</a:t>
            </a:r>
            <a:r>
              <a:rPr lang="zh-CN" altLang="en-US" sz="2000" dirty="0">
                <a:solidFill>
                  <a:srgbClr val="FF0000"/>
                </a:solidFill>
                <a:latin typeface="黑体" panose="02010609060101010101" pitchFamily="49" charset="-122"/>
                <a:ea typeface="黑体" panose="02010609060101010101" pitchFamily="49" charset="-122"/>
              </a:rPr>
              <a:t>集中荷载</a:t>
            </a:r>
            <a:r>
              <a:rPr lang="zh-CN" altLang="en-US" sz="2000" dirty="0">
                <a:latin typeface="黑体" panose="02010609060101010101" pitchFamily="49" charset="-122"/>
                <a:ea typeface="黑体" panose="02010609060101010101" pitchFamily="49" charset="-122"/>
              </a:rPr>
              <a:t>。</a:t>
            </a:r>
          </a:p>
          <a:p>
            <a:pPr marL="179705" indent="360045" algn="just">
              <a:lnSpc>
                <a:spcPct val="150000"/>
              </a:lnSpc>
              <a:buFont typeface="Wingdings" panose="05000000000000000000" charset="0"/>
              <a:buChar char=""/>
            </a:pPr>
            <a:r>
              <a:rPr lang="zh-CN" altLang="en-US" sz="2000" b="1" dirty="0">
                <a:latin typeface="黑体" panose="02010609060101010101" pitchFamily="49" charset="-122"/>
                <a:ea typeface="黑体" panose="02010609060101010101" pitchFamily="49" charset="-122"/>
                <a:sym typeface="+mn-ea"/>
              </a:rPr>
              <a:t>使用过程中不得进行下列作业：</a:t>
            </a:r>
          </a:p>
          <a:p>
            <a:pPr marL="457200" algn="just">
              <a:lnSpc>
                <a:spcPct val="150000"/>
              </a:lnSpc>
              <a:buFont typeface="+mj-lt"/>
              <a:buAutoNum type="arabicPeriod"/>
              <a:extLst>
                <a:ext uri="{35155182-B16C-46BC-9424-99874614C6A1}">
                  <wpsdc:marlchars xmlns:wpsdc="http://www.wps.cn/officeDocument/2017/drawingmlCustomData" xmlns="" val="200" checksum="2975741746"/>
                </a:ext>
              </a:extLst>
            </a:pPr>
            <a:r>
              <a:rPr lang="zh-CN" altLang="en-US" sz="2000" dirty="0">
                <a:latin typeface="黑体" panose="02010609060101010101" pitchFamily="49" charset="-122"/>
                <a:ea typeface="黑体" panose="02010609060101010101" pitchFamily="49" charset="-122"/>
              </a:rPr>
              <a:t>利用架体吊运物料；</a:t>
            </a:r>
          </a:p>
          <a:p>
            <a:pPr marL="457200" algn="just">
              <a:lnSpc>
                <a:spcPct val="150000"/>
              </a:lnSpc>
              <a:buFont typeface="+mj-lt"/>
              <a:buAutoNum type="arabicPeriod"/>
              <a:extLst>
                <a:ext uri="{35155182-B16C-46BC-9424-99874614C6A1}">
                  <wpsdc:marlchars xmlns:wpsdc="http://www.wps.cn/officeDocument/2017/drawingmlCustomData" xmlns="" val="200" checksum="2975741746"/>
                </a:ext>
              </a:extLst>
            </a:pPr>
            <a:r>
              <a:rPr lang="zh-CN" altLang="en-US" sz="2000" dirty="0">
                <a:latin typeface="黑体" panose="02010609060101010101" pitchFamily="49" charset="-122"/>
                <a:ea typeface="黑体" panose="02010609060101010101" pitchFamily="49" charset="-122"/>
              </a:rPr>
              <a:t>在架体上拉结吊装缆绳（或缆索）；</a:t>
            </a:r>
          </a:p>
          <a:p>
            <a:pPr marL="457200" algn="just">
              <a:lnSpc>
                <a:spcPct val="150000"/>
              </a:lnSpc>
              <a:buFont typeface="+mj-lt"/>
              <a:buAutoNum type="arabicPeriod"/>
              <a:extLst>
                <a:ext uri="{35155182-B16C-46BC-9424-99874614C6A1}">
                  <wpsdc:marlchars xmlns:wpsdc="http://www.wps.cn/officeDocument/2017/drawingmlCustomData" xmlns="" val="200" checksum="2975741746"/>
                </a:ext>
              </a:extLst>
            </a:pPr>
            <a:r>
              <a:rPr lang="zh-CN" altLang="en-US" sz="2000" dirty="0">
                <a:latin typeface="黑体" panose="02010609060101010101" pitchFamily="49" charset="-122"/>
                <a:ea typeface="黑体" panose="02010609060101010101" pitchFamily="49" charset="-122"/>
              </a:rPr>
              <a:t>在架体上推车；</a:t>
            </a:r>
          </a:p>
          <a:p>
            <a:pPr marL="457200" algn="just">
              <a:lnSpc>
                <a:spcPct val="150000"/>
              </a:lnSpc>
              <a:buFont typeface="+mj-lt"/>
              <a:buAutoNum type="arabicPeriod"/>
              <a:extLst>
                <a:ext uri="{35155182-B16C-46BC-9424-99874614C6A1}">
                  <wpsdc:marlchars xmlns:wpsdc="http://www.wps.cn/officeDocument/2017/drawingmlCustomData" xmlns="" val="200" checksum="2975741746"/>
                </a:ext>
              </a:extLst>
            </a:pPr>
            <a:r>
              <a:rPr lang="zh-CN" altLang="en-US" sz="2000" dirty="0">
                <a:latin typeface="黑体" panose="02010609060101010101" pitchFamily="49" charset="-122"/>
                <a:ea typeface="黑体" panose="02010609060101010101" pitchFamily="49" charset="-122"/>
              </a:rPr>
              <a:t>任意拆除结构件或松动连结件；</a:t>
            </a:r>
          </a:p>
          <a:p>
            <a:pPr marL="457200" algn="just">
              <a:lnSpc>
                <a:spcPct val="150000"/>
              </a:lnSpc>
              <a:buFont typeface="+mj-lt"/>
              <a:buAutoNum type="arabicPeriod"/>
              <a:extLst>
                <a:ext uri="{35155182-B16C-46BC-9424-99874614C6A1}">
                  <wpsdc:marlchars xmlns:wpsdc="http://www.wps.cn/officeDocument/2017/drawingmlCustomData" xmlns="" val="200" checksum="2975741746"/>
                </a:ext>
              </a:extLst>
            </a:pPr>
            <a:r>
              <a:rPr lang="zh-CN" altLang="en-US" sz="2000" dirty="0">
                <a:solidFill>
                  <a:srgbClr val="FF0000"/>
                </a:solidFill>
                <a:latin typeface="黑体" panose="02010609060101010101" pitchFamily="49" charset="-122"/>
                <a:ea typeface="黑体" panose="02010609060101010101" pitchFamily="49" charset="-122"/>
              </a:rPr>
              <a:t>拆除或移动架体上的安全防护设施；</a:t>
            </a:r>
          </a:p>
          <a:p>
            <a:pPr marL="457200" algn="just">
              <a:lnSpc>
                <a:spcPct val="150000"/>
              </a:lnSpc>
              <a:buFont typeface="+mj-lt"/>
              <a:buAutoNum type="arabicPeriod"/>
              <a:extLst>
                <a:ext uri="{35155182-B16C-46BC-9424-99874614C6A1}">
                  <wpsdc:marlchars xmlns:wpsdc="http://www.wps.cn/officeDocument/2017/drawingmlCustomData" xmlns="" val="200" checksum="2975741746"/>
                </a:ext>
              </a:extLst>
            </a:pPr>
            <a:r>
              <a:rPr lang="zh-CN" altLang="en-US" sz="2000" dirty="0">
                <a:solidFill>
                  <a:srgbClr val="FF0000"/>
                </a:solidFill>
                <a:latin typeface="黑体" panose="02010609060101010101" pitchFamily="49" charset="-122"/>
                <a:ea typeface="黑体" panose="02010609060101010101" pitchFamily="49" charset="-122"/>
              </a:rPr>
              <a:t>利用架体支撑模板或卸料平台；</a:t>
            </a:r>
          </a:p>
          <a:p>
            <a:pPr marL="457200" algn="just">
              <a:lnSpc>
                <a:spcPct val="150000"/>
              </a:lnSpc>
              <a:buFont typeface="+mj-lt"/>
              <a:buAutoNum type="arabicPeriod"/>
              <a:extLst>
                <a:ext uri="{35155182-B16C-46BC-9424-99874614C6A1}">
                  <wpsdc:marlchars xmlns:wpsdc="http://www.wps.cn/officeDocument/2017/drawingmlCustomData" xmlns="" val="200" checksum="2975741746"/>
                </a:ext>
              </a:extLst>
            </a:pPr>
            <a:r>
              <a:rPr lang="zh-CN" altLang="en-US" sz="2000" dirty="0">
                <a:latin typeface="黑体" panose="02010609060101010101" pitchFamily="49" charset="-122"/>
                <a:ea typeface="黑体" panose="02010609060101010101" pitchFamily="49" charset="-122"/>
              </a:rPr>
              <a:t>其它影响架体安全的作业。</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rPr>
              <a:t>技术规范</a:t>
            </a:r>
          </a:p>
        </p:txBody>
      </p:sp>
      <p:sp>
        <p:nvSpPr>
          <p:cNvPr id="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9" name="文本框 2"/>
          <p:cNvSpPr txBox="1"/>
          <p:nvPr/>
        </p:nvSpPr>
        <p:spPr>
          <a:xfrm>
            <a:off x="323528" y="1124745"/>
            <a:ext cx="7776864" cy="5216813"/>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一般要求</a:t>
            </a:r>
            <a:endParaRPr lang="en-US" altLang="zh-CN" sz="2400" b="1" dirty="0">
              <a:solidFill>
                <a:schemeClr val="tx1"/>
              </a:solidFill>
            </a:endParaRPr>
          </a:p>
          <a:p>
            <a:pPr marL="342900" algn="just">
              <a:lnSpc>
                <a:spcPct val="150000"/>
              </a:lnSpc>
              <a:buFont typeface="+mj-lt"/>
              <a:buAutoNum type="arabicPeriod"/>
            </a:pPr>
            <a:r>
              <a:rPr lang="zh-CN" altLang="en-US" dirty="0">
                <a:latin typeface="黑体" panose="02010609060101010101" pitchFamily="49" charset="-122"/>
                <a:ea typeface="黑体" panose="02010609060101010101" pitchFamily="49" charset="-122"/>
                <a:sym typeface="+mn-ea"/>
              </a:rPr>
              <a:t>附着式防护平台升降到位固定后，应进行专项检查，合格后方可使用；</a:t>
            </a:r>
            <a:r>
              <a:rPr lang="zh-CN" altLang="en-US" dirty="0">
                <a:solidFill>
                  <a:srgbClr val="FF0000"/>
                </a:solidFill>
                <a:latin typeface="黑体" panose="02010609060101010101" pitchFamily="49" charset="-122"/>
                <a:ea typeface="黑体" panose="02010609060101010101" pitchFamily="49" charset="-122"/>
                <a:sym typeface="+mn-ea"/>
              </a:rPr>
              <a:t>遇</a:t>
            </a:r>
            <a:r>
              <a:rPr lang="en-US" altLang="zh-CN" dirty="0">
                <a:solidFill>
                  <a:srgbClr val="FF0000"/>
                </a:solidFill>
                <a:latin typeface="黑体" panose="02010609060101010101" pitchFamily="49" charset="-122"/>
                <a:ea typeface="黑体" panose="02010609060101010101" pitchFamily="49" charset="-122"/>
                <a:sym typeface="+mn-ea"/>
              </a:rPr>
              <a:t>5</a:t>
            </a:r>
            <a:r>
              <a:rPr lang="zh-CN" altLang="en-US" dirty="0">
                <a:solidFill>
                  <a:srgbClr val="FF0000"/>
                </a:solidFill>
                <a:latin typeface="黑体" panose="02010609060101010101" pitchFamily="49" charset="-122"/>
                <a:ea typeface="黑体" panose="02010609060101010101" pitchFamily="49" charset="-122"/>
                <a:sym typeface="+mn-ea"/>
              </a:rPr>
              <a:t>级（风速</a:t>
            </a:r>
            <a:r>
              <a:rPr lang="en-US" altLang="zh-CN" dirty="0">
                <a:solidFill>
                  <a:srgbClr val="FF0000"/>
                </a:solidFill>
                <a:latin typeface="黑体" panose="02010609060101010101" pitchFamily="49" charset="-122"/>
                <a:ea typeface="黑体" panose="02010609060101010101" pitchFamily="49" charset="-122"/>
                <a:sym typeface="+mn-ea"/>
              </a:rPr>
              <a:t>8.0m/s</a:t>
            </a:r>
            <a:r>
              <a:rPr lang="zh-CN" altLang="en-US" dirty="0">
                <a:solidFill>
                  <a:srgbClr val="FF0000"/>
                </a:solidFill>
                <a:latin typeface="黑体" panose="02010609060101010101" pitchFamily="49" charset="-122"/>
                <a:ea typeface="黑体" panose="02010609060101010101" pitchFamily="49" charset="-122"/>
                <a:sym typeface="+mn-ea"/>
              </a:rPr>
              <a:t>）及以上风力</a:t>
            </a:r>
            <a:r>
              <a:rPr lang="zh-CN" altLang="en-US" dirty="0">
                <a:latin typeface="黑体" panose="02010609060101010101" pitchFamily="49" charset="-122"/>
                <a:ea typeface="黑体" panose="02010609060101010101" pitchFamily="49" charset="-122"/>
                <a:sym typeface="+mn-ea"/>
              </a:rPr>
              <a:t>和大雨、大雪、浓雾（水平能见度不足</a:t>
            </a:r>
            <a:r>
              <a:rPr lang="en-US" altLang="zh-CN" dirty="0">
                <a:latin typeface="黑体" panose="02010609060101010101" pitchFamily="49" charset="-122"/>
                <a:ea typeface="黑体" panose="02010609060101010101" pitchFamily="49" charset="-122"/>
                <a:sym typeface="+mn-ea"/>
              </a:rPr>
              <a:t>50m</a:t>
            </a:r>
            <a:r>
              <a:rPr lang="zh-CN" altLang="en-US" dirty="0">
                <a:latin typeface="黑体" panose="02010609060101010101" pitchFamily="49" charset="-122"/>
                <a:ea typeface="黑体" panose="02010609060101010101" pitchFamily="49" charset="-122"/>
                <a:sym typeface="+mn-ea"/>
              </a:rPr>
              <a:t>）和雷雨等恶劣天气时，不得进行升降作业。</a:t>
            </a:r>
          </a:p>
          <a:p>
            <a:pPr marL="342900" algn="just">
              <a:lnSpc>
                <a:spcPct val="150000"/>
              </a:lnSpc>
              <a:buFont typeface="+mj-lt"/>
              <a:buAutoNum type="arabicPeriod"/>
            </a:pPr>
            <a:r>
              <a:rPr lang="zh-CN" altLang="en-US" dirty="0">
                <a:latin typeface="黑体" panose="02010609060101010101" pitchFamily="49" charset="-122"/>
                <a:ea typeface="黑体" panose="02010609060101010101" pitchFamily="49" charset="-122"/>
                <a:sym typeface="+mn-ea"/>
              </a:rPr>
              <a:t>当附着式防护平台</a:t>
            </a:r>
            <a:r>
              <a:rPr lang="zh-CN" altLang="en-US" dirty="0">
                <a:solidFill>
                  <a:srgbClr val="FF0000"/>
                </a:solidFill>
                <a:latin typeface="黑体" panose="02010609060101010101" pitchFamily="49" charset="-122"/>
                <a:ea typeface="黑体" panose="02010609060101010101" pitchFamily="49" charset="-122"/>
                <a:sym typeface="+mn-ea"/>
              </a:rPr>
              <a:t>停用超过</a:t>
            </a:r>
            <a:r>
              <a:rPr lang="en-US" altLang="zh-CN" dirty="0">
                <a:solidFill>
                  <a:srgbClr val="FF0000"/>
                </a:solidFill>
                <a:latin typeface="黑体" panose="02010609060101010101" pitchFamily="49" charset="-122"/>
                <a:ea typeface="黑体" panose="02010609060101010101" pitchFamily="49" charset="-122"/>
                <a:sym typeface="+mn-ea"/>
              </a:rPr>
              <a:t>3</a:t>
            </a:r>
            <a:r>
              <a:rPr lang="zh-CN" altLang="en-US" dirty="0">
                <a:solidFill>
                  <a:srgbClr val="FF0000"/>
                </a:solidFill>
                <a:latin typeface="黑体" panose="02010609060101010101" pitchFamily="49" charset="-122"/>
                <a:ea typeface="黑体" panose="02010609060101010101" pitchFamily="49" charset="-122"/>
                <a:sym typeface="+mn-ea"/>
              </a:rPr>
              <a:t>个月</a:t>
            </a:r>
            <a:r>
              <a:rPr lang="zh-CN" altLang="en-US" dirty="0">
                <a:latin typeface="黑体" panose="02010609060101010101" pitchFamily="49" charset="-122"/>
                <a:ea typeface="黑体" panose="02010609060101010101" pitchFamily="49" charset="-122"/>
                <a:sym typeface="+mn-ea"/>
              </a:rPr>
              <a:t>时，应提前采取加固措施。</a:t>
            </a:r>
          </a:p>
          <a:p>
            <a:pPr marL="342900" algn="just">
              <a:lnSpc>
                <a:spcPct val="150000"/>
              </a:lnSpc>
              <a:buFont typeface="+mj-lt"/>
              <a:buAutoNum type="arabicPeriod"/>
            </a:pPr>
            <a:r>
              <a:rPr lang="zh-CN" altLang="en-US" dirty="0">
                <a:latin typeface="黑体" panose="02010609060101010101" pitchFamily="49" charset="-122"/>
                <a:ea typeface="黑体" panose="02010609060101010101" pitchFamily="49" charset="-122"/>
                <a:sym typeface="+mn-ea"/>
              </a:rPr>
              <a:t>当附着式防护平台</a:t>
            </a:r>
            <a:r>
              <a:rPr lang="zh-CN" altLang="en-US" dirty="0">
                <a:solidFill>
                  <a:srgbClr val="FF0000"/>
                </a:solidFill>
                <a:latin typeface="黑体" panose="02010609060101010101" pitchFamily="49" charset="-122"/>
                <a:ea typeface="黑体" panose="02010609060101010101" pitchFamily="49" charset="-122"/>
                <a:sym typeface="+mn-ea"/>
              </a:rPr>
              <a:t>停用超过</a:t>
            </a:r>
            <a:r>
              <a:rPr lang="en-US" altLang="zh-CN" dirty="0">
                <a:solidFill>
                  <a:srgbClr val="FF0000"/>
                </a:solidFill>
                <a:latin typeface="黑体" panose="02010609060101010101" pitchFamily="49" charset="-122"/>
                <a:ea typeface="黑体" panose="02010609060101010101" pitchFamily="49" charset="-122"/>
                <a:sym typeface="+mn-ea"/>
              </a:rPr>
              <a:t>1</a:t>
            </a:r>
            <a:r>
              <a:rPr lang="zh-CN" altLang="en-US" dirty="0">
                <a:solidFill>
                  <a:srgbClr val="FF0000"/>
                </a:solidFill>
                <a:latin typeface="黑体" panose="02010609060101010101" pitchFamily="49" charset="-122"/>
                <a:ea typeface="黑体" panose="02010609060101010101" pitchFamily="49" charset="-122"/>
                <a:sym typeface="+mn-ea"/>
              </a:rPr>
              <a:t>个月或遇</a:t>
            </a:r>
            <a:r>
              <a:rPr lang="en-US" altLang="zh-CN" dirty="0">
                <a:solidFill>
                  <a:srgbClr val="FF0000"/>
                </a:solidFill>
                <a:latin typeface="黑体" panose="02010609060101010101" pitchFamily="49" charset="-122"/>
                <a:ea typeface="黑体" panose="02010609060101010101" pitchFamily="49" charset="-122"/>
                <a:sym typeface="+mn-ea"/>
              </a:rPr>
              <a:t>6</a:t>
            </a:r>
            <a:r>
              <a:rPr lang="zh-CN" altLang="en-US" dirty="0">
                <a:solidFill>
                  <a:srgbClr val="FF0000"/>
                </a:solidFill>
                <a:latin typeface="黑体" panose="02010609060101010101" pitchFamily="49" charset="-122"/>
                <a:ea typeface="黑体" panose="02010609060101010101" pitchFamily="49" charset="-122"/>
                <a:sym typeface="+mn-ea"/>
              </a:rPr>
              <a:t>级（风速</a:t>
            </a:r>
            <a:r>
              <a:rPr lang="en-US" altLang="zh-CN" dirty="0">
                <a:solidFill>
                  <a:srgbClr val="FF0000"/>
                </a:solidFill>
                <a:latin typeface="黑体" panose="02010609060101010101" pitchFamily="49" charset="-122"/>
                <a:ea typeface="黑体" panose="02010609060101010101" pitchFamily="49" charset="-122"/>
                <a:sym typeface="+mn-ea"/>
              </a:rPr>
              <a:t>10.8m/s</a:t>
            </a:r>
            <a:r>
              <a:rPr lang="zh-CN" altLang="en-US" dirty="0">
                <a:solidFill>
                  <a:srgbClr val="FF0000"/>
                </a:solidFill>
                <a:latin typeface="黑体" panose="02010609060101010101" pitchFamily="49" charset="-122"/>
                <a:ea typeface="黑体" panose="02010609060101010101" pitchFamily="49" charset="-122"/>
                <a:sym typeface="+mn-ea"/>
              </a:rPr>
              <a:t>）</a:t>
            </a:r>
            <a:r>
              <a:rPr lang="zh-CN" altLang="en-US" dirty="0">
                <a:latin typeface="黑体" panose="02010609060101010101" pitchFamily="49" charset="-122"/>
                <a:ea typeface="黑体" panose="02010609060101010101" pitchFamily="49" charset="-122"/>
                <a:sym typeface="+mn-ea"/>
              </a:rPr>
              <a:t>及以上风力后复工时，应进行检查，确认合格后方可使用。</a:t>
            </a:r>
          </a:p>
          <a:p>
            <a:pPr marL="342900" algn="just">
              <a:lnSpc>
                <a:spcPct val="150000"/>
              </a:lnSpc>
              <a:buFont typeface="+mj-lt"/>
              <a:buAutoNum type="arabicPeriod"/>
            </a:pPr>
            <a:r>
              <a:rPr lang="zh-CN" altLang="en-US" dirty="0">
                <a:latin typeface="黑体" panose="02010609060101010101" pitchFamily="49" charset="-122"/>
                <a:ea typeface="黑体" panose="02010609060101010101" pitchFamily="49" charset="-122"/>
                <a:sym typeface="+mn-ea"/>
              </a:rPr>
              <a:t>附着式防护平台的拆除工作应按专项施工方案及安全操作规程的有关要求进行。</a:t>
            </a:r>
          </a:p>
          <a:p>
            <a:pPr marL="342900" algn="just">
              <a:lnSpc>
                <a:spcPct val="150000"/>
              </a:lnSpc>
              <a:buFont typeface="+mj-lt"/>
              <a:buAutoNum type="arabicPeriod"/>
            </a:pPr>
            <a:r>
              <a:rPr lang="zh-CN" altLang="en-US" dirty="0">
                <a:latin typeface="黑体" panose="02010609060101010101" pitchFamily="49" charset="-122"/>
                <a:ea typeface="黑体" panose="02010609060101010101" pitchFamily="49" charset="-122"/>
                <a:sym typeface="+mn-ea"/>
              </a:rPr>
              <a:t>拆除作业应在白天进行。</a:t>
            </a:r>
            <a:r>
              <a:rPr lang="zh-CN" altLang="en-US" dirty="0">
                <a:solidFill>
                  <a:srgbClr val="FF0000"/>
                </a:solidFill>
                <a:latin typeface="黑体" panose="02010609060101010101" pitchFamily="49" charset="-122"/>
                <a:ea typeface="黑体" panose="02010609060101010101" pitchFamily="49" charset="-122"/>
                <a:sym typeface="+mn-ea"/>
              </a:rPr>
              <a:t>遇</a:t>
            </a:r>
            <a:r>
              <a:rPr lang="en-US" altLang="zh-CN" dirty="0">
                <a:solidFill>
                  <a:srgbClr val="FF0000"/>
                </a:solidFill>
                <a:latin typeface="黑体" panose="02010609060101010101" pitchFamily="49" charset="-122"/>
                <a:ea typeface="黑体" panose="02010609060101010101" pitchFamily="49" charset="-122"/>
                <a:sym typeface="+mn-ea"/>
              </a:rPr>
              <a:t>5</a:t>
            </a:r>
            <a:r>
              <a:rPr lang="zh-CN" altLang="en-US" dirty="0">
                <a:solidFill>
                  <a:srgbClr val="FF0000"/>
                </a:solidFill>
                <a:latin typeface="黑体" panose="02010609060101010101" pitchFamily="49" charset="-122"/>
                <a:ea typeface="黑体" panose="02010609060101010101" pitchFamily="49" charset="-122"/>
                <a:sym typeface="+mn-ea"/>
              </a:rPr>
              <a:t>级（风速</a:t>
            </a:r>
            <a:r>
              <a:rPr lang="en-US" altLang="zh-CN" dirty="0">
                <a:solidFill>
                  <a:srgbClr val="FF0000"/>
                </a:solidFill>
                <a:latin typeface="黑体" panose="02010609060101010101" pitchFamily="49" charset="-122"/>
                <a:ea typeface="黑体" panose="02010609060101010101" pitchFamily="49" charset="-122"/>
                <a:sym typeface="+mn-ea"/>
              </a:rPr>
              <a:t>8.0m/s</a:t>
            </a:r>
            <a:r>
              <a:rPr lang="zh-CN" altLang="en-US" dirty="0">
                <a:solidFill>
                  <a:srgbClr val="FF0000"/>
                </a:solidFill>
                <a:latin typeface="黑体" panose="02010609060101010101" pitchFamily="49" charset="-122"/>
                <a:ea typeface="黑体" panose="02010609060101010101" pitchFamily="49" charset="-122"/>
                <a:sym typeface="+mn-ea"/>
              </a:rPr>
              <a:t>）</a:t>
            </a:r>
            <a:r>
              <a:rPr lang="zh-CN" altLang="en-US" dirty="0">
                <a:latin typeface="黑体" panose="02010609060101010101" pitchFamily="49" charset="-122"/>
                <a:ea typeface="黑体" panose="02010609060101010101" pitchFamily="49" charset="-122"/>
                <a:sym typeface="+mn-ea"/>
              </a:rPr>
              <a:t>及以上风力和大雨、大雪、强浓雾（水平能见度不足</a:t>
            </a:r>
            <a:r>
              <a:rPr lang="en-US" altLang="zh-CN" dirty="0">
                <a:latin typeface="黑体" panose="02010609060101010101" pitchFamily="49" charset="-122"/>
                <a:ea typeface="黑体" panose="02010609060101010101" pitchFamily="49" charset="-122"/>
                <a:sym typeface="+mn-ea"/>
              </a:rPr>
              <a:t>50m</a:t>
            </a:r>
            <a:r>
              <a:rPr lang="zh-CN" altLang="en-US" dirty="0">
                <a:latin typeface="黑体" panose="02010609060101010101" pitchFamily="49" charset="-122"/>
                <a:ea typeface="黑体" panose="02010609060101010101" pitchFamily="49" charset="-122"/>
                <a:sym typeface="+mn-ea"/>
              </a:rPr>
              <a:t>）和雷雨等恶劣天气时，不得进行拆除作业。</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2771800" y="2492896"/>
            <a:ext cx="4822190" cy="711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307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75" name="Rectangle 9"/>
          <p:cNvSpPr>
            <a:spLocks noGrp="1" noChangeArrowheads="1"/>
          </p:cNvSpPr>
          <p:nvPr>
            <p:ph type="title"/>
          </p:nvPr>
        </p:nvSpPr>
        <p:spPr>
          <a:xfrm>
            <a:off x="250825" y="188640"/>
            <a:ext cx="7273503" cy="647700"/>
          </a:xfrm>
          <a:noFill/>
        </p:spPr>
        <p:txBody>
          <a:bodyPr/>
          <a:lstStyle/>
          <a:p>
            <a:pPr algn="l" eaLnBrk="1" hangingPunct="1"/>
            <a:r>
              <a:rPr lang="zh-CN" altLang="zh-CN" sz="2400" b="1" dirty="0">
                <a:ln w="9525">
                  <a:solidFill>
                    <a:schemeClr val="bg1"/>
                  </a:solidFill>
                  <a:prstDash val="solid"/>
                </a:ln>
                <a:effectLst>
                  <a:outerShdw blurRad="12700" dist="38100" dir="2700000" algn="tl" rotWithShape="0">
                    <a:schemeClr val="bg1">
                      <a:lumMod val="50000"/>
                    </a:schemeClr>
                  </a:outerShdw>
                </a:effectLst>
              </a:rPr>
              <a:t>建筑施工用附着式升降作业安全防护平台</a:t>
            </a:r>
            <a:endParaRPr lang="zh-CN" altLang="en-US" sz="24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3077" name="Rectangle 11"/>
          <p:cNvSpPr>
            <a:spLocks noGrp="1" noChangeArrowheads="1"/>
          </p:cNvSpPr>
          <p:nvPr>
            <p:ph type="body" idx="1"/>
          </p:nvPr>
        </p:nvSpPr>
        <p:spPr>
          <a:xfrm>
            <a:off x="358453" y="1268760"/>
            <a:ext cx="8362950" cy="5256584"/>
          </a:xfrm>
          <a:noFill/>
          <a:ln>
            <a:noFill/>
            <a:prstDash val="sysDash"/>
            <a:miter lim="800000"/>
          </a:ln>
        </p:spPr>
        <p:txBody>
          <a:bodyPr/>
          <a:lstStyle/>
          <a:p>
            <a:pPr eaLnBrk="1" hangingPunct="1">
              <a:buFontTx/>
              <a:buNone/>
            </a:pPr>
            <a:r>
              <a:rPr lang="zh-CN" altLang="en-US" sz="2600" b="1" dirty="0">
                <a:latin typeface="黑体" panose="02010609060101010101" pitchFamily="49" charset="-122"/>
                <a:ea typeface="黑体" panose="02010609060101010101" pitchFamily="49" charset="-122"/>
              </a:rPr>
              <a:t>    </a:t>
            </a:r>
          </a:p>
        </p:txBody>
      </p:sp>
      <p:sp>
        <p:nvSpPr>
          <p:cNvPr id="3078" name="Rectangle 12"/>
          <p:cNvSpPr>
            <a:spLocks noChangeArrowheads="1"/>
          </p:cNvSpPr>
          <p:nvPr/>
        </p:nvSpPr>
        <p:spPr bwMode="auto">
          <a:xfrm>
            <a:off x="323528" y="1412776"/>
            <a:ext cx="8424863" cy="4897437"/>
          </a:xfrm>
          <a:prstGeom prst="rect">
            <a:avLst/>
          </a:prstGeom>
          <a:noFill/>
          <a:ln w="9525">
            <a:noFill/>
            <a:prstDash val="dashDot"/>
            <a:miter lim="800000"/>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黑体" panose="02010609060101010101" pitchFamily="49" charset="-122"/>
              <a:ea typeface="黑体" panose="02010609060101010101" pitchFamily="49" charset="-122"/>
            </a:endParaRPr>
          </a:p>
        </p:txBody>
      </p:sp>
      <p:sp>
        <p:nvSpPr>
          <p:cNvPr id="7" name="圆角矩形 6"/>
          <p:cNvSpPr/>
          <p:nvPr/>
        </p:nvSpPr>
        <p:spPr>
          <a:xfrm>
            <a:off x="2771800" y="1412776"/>
            <a:ext cx="4822190" cy="7112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p>
        </p:txBody>
      </p:sp>
      <p:sp>
        <p:nvSpPr>
          <p:cNvPr id="9" name="圆角矩形 8"/>
          <p:cNvSpPr/>
          <p:nvPr/>
        </p:nvSpPr>
        <p:spPr>
          <a:xfrm>
            <a:off x="2772435" y="3501008"/>
            <a:ext cx="4822190" cy="711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10" name="文本框 15"/>
          <p:cNvSpPr txBox="1"/>
          <p:nvPr/>
        </p:nvSpPr>
        <p:spPr>
          <a:xfrm>
            <a:off x="3051200" y="3645024"/>
            <a:ext cx="4247515" cy="461665"/>
          </a:xfrm>
          <a:prstGeom prst="rect">
            <a:avLst/>
          </a:prstGeom>
          <a:gradFill>
            <a:gsLst>
              <a:gs pos="0">
                <a:srgbClr val="FFFF00"/>
              </a:gs>
              <a:gs pos="100000">
                <a:srgbClr val="832B2B"/>
              </a:gs>
            </a:gsLst>
            <a:lin ang="5400000" scaled="0"/>
          </a:gradFill>
        </p:spPr>
        <p:txBody>
          <a:bodyPr wrap="square" rtlCol="0">
            <a:spAutoFit/>
          </a:bodyPr>
          <a:lstStyle/>
          <a:p>
            <a:r>
              <a:rPr lang="en-US" altLang="zh-CN" sz="2400" b="1" dirty="0">
                <a:solidFill>
                  <a:schemeClr val="bg1"/>
                </a:solidFill>
                <a:latin typeface="方正综艺简体" panose="03000509000000000000" pitchFamily="65" charset="-122"/>
                <a:ea typeface="方正综艺简体" panose="03000509000000000000" pitchFamily="65" charset="-122"/>
              </a:rPr>
              <a:t>DM300</a:t>
            </a:r>
            <a:r>
              <a:rPr lang="zh-CN" altLang="en-US" sz="2400" b="1" dirty="0">
                <a:solidFill>
                  <a:schemeClr val="bg1"/>
                </a:solidFill>
                <a:latin typeface="方正综艺简体" panose="03000509000000000000" pitchFamily="65" charset="-122"/>
                <a:ea typeface="方正综艺简体" panose="03000509000000000000" pitchFamily="65" charset="-122"/>
              </a:rPr>
              <a:t>型防护平台施工工艺</a:t>
            </a:r>
          </a:p>
        </p:txBody>
      </p:sp>
      <p:sp>
        <p:nvSpPr>
          <p:cNvPr id="11" name="文本框 18"/>
          <p:cNvSpPr txBox="1"/>
          <p:nvPr/>
        </p:nvSpPr>
        <p:spPr>
          <a:xfrm>
            <a:off x="3085490" y="1556792"/>
            <a:ext cx="4213225" cy="461665"/>
          </a:xfrm>
          <a:prstGeom prst="rect">
            <a:avLst/>
          </a:prstGeom>
          <a:noFill/>
        </p:spPr>
        <p:txBody>
          <a:bodyPr wrap="square" rtlCol="0">
            <a:spAutoFit/>
          </a:bodyPr>
          <a:lstStyle/>
          <a:p>
            <a:r>
              <a:rPr lang="zh-CN" altLang="en-US" sz="2400" b="1" dirty="0">
                <a:solidFill>
                  <a:schemeClr val="bg1"/>
                </a:solidFill>
                <a:latin typeface="方正综艺简体" panose="03000509000000000000" pitchFamily="65" charset="-122"/>
                <a:ea typeface="方正综艺简体" panose="03000509000000000000" pitchFamily="65" charset="-122"/>
              </a:rPr>
              <a:t>防护平台施工发展趋势</a:t>
            </a:r>
          </a:p>
        </p:txBody>
      </p:sp>
      <p:sp>
        <p:nvSpPr>
          <p:cNvPr id="12" name="文本框 19"/>
          <p:cNvSpPr txBox="1"/>
          <p:nvPr/>
        </p:nvSpPr>
        <p:spPr>
          <a:xfrm>
            <a:off x="3086125" y="2636912"/>
            <a:ext cx="4213225" cy="460375"/>
          </a:xfrm>
          <a:prstGeom prst="rect">
            <a:avLst/>
          </a:prstGeom>
          <a:noFill/>
        </p:spPr>
        <p:txBody>
          <a:bodyPr wrap="square" rtlCol="0">
            <a:spAutoFit/>
          </a:bodyPr>
          <a:lstStyle/>
          <a:p>
            <a:r>
              <a:rPr lang="zh-CN" altLang="en-US" sz="2400" b="1" dirty="0">
                <a:solidFill>
                  <a:schemeClr val="bg1"/>
                </a:solidFill>
                <a:latin typeface="方正综艺简体" panose="03000509000000000000" pitchFamily="65" charset="-122"/>
                <a:ea typeface="方正综艺简体" panose="03000509000000000000" pitchFamily="65" charset="-122"/>
              </a:rPr>
              <a:t>防护平台行业技术规范</a:t>
            </a:r>
          </a:p>
        </p:txBody>
      </p:sp>
      <p:sp>
        <p:nvSpPr>
          <p:cNvPr id="13" name="文本框 30"/>
          <p:cNvSpPr txBox="1"/>
          <p:nvPr/>
        </p:nvSpPr>
        <p:spPr>
          <a:xfrm>
            <a:off x="1310080" y="1214338"/>
            <a:ext cx="615553" cy="5238998"/>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vert="eaVert" wrap="square" rtlCol="0">
            <a:spAutoFit/>
            <a:scene3d>
              <a:camera prst="orthographicFront"/>
              <a:lightRig rig="threePt" dir="t"/>
            </a:scene3d>
          </a:bodyPr>
          <a:lstStyle/>
          <a:p>
            <a:pPr algn="ctr"/>
            <a:r>
              <a:rPr lang="zh-CN" altLang="en-US" sz="2800" dirty="0">
                <a:uFillTx/>
                <a:latin typeface="黑体" panose="02010609060101010101" pitchFamily="49" charset="-122"/>
                <a:ea typeface="黑体" panose="02010609060101010101" pitchFamily="49" charset="-122"/>
                <a:sym typeface="+mn-ea"/>
              </a:rPr>
              <a:t>附着式升降作业安全防护平台</a:t>
            </a:r>
            <a:endParaRPr lang="zh-CN" altLang="en-US" sz="2800" b="1" spc="1500" dirty="0">
              <a:ln w="12700">
                <a:solidFill>
                  <a:schemeClr val="tx2">
                    <a:lumMod val="75000"/>
                  </a:schemeClr>
                </a:solidFill>
                <a:prstDash val="solid"/>
              </a:ln>
              <a:solidFill>
                <a:schemeClr val="tx1"/>
              </a:solidFill>
              <a:effectLst>
                <a:outerShdw dist="38100" dir="2640000" algn="bl" rotWithShape="0">
                  <a:schemeClr val="tx2">
                    <a:lumMod val="75000"/>
                  </a:schemeClr>
                </a:outerShdw>
              </a:effectLst>
              <a:uFillTx/>
              <a:latin typeface="黑体" panose="02010609060101010101" pitchFamily="49" charset="-122"/>
              <a:ea typeface="黑体" panose="02010609060101010101" pitchFamily="49" charset="-122"/>
            </a:endParaRPr>
          </a:p>
        </p:txBody>
      </p:sp>
      <p:sp>
        <p:nvSpPr>
          <p:cNvPr id="14" name="向下箭头"/>
          <p:cNvSpPr/>
          <p:nvPr/>
        </p:nvSpPr>
        <p:spPr bwMode="auto">
          <a:xfrm>
            <a:off x="8246135" y="3573016"/>
            <a:ext cx="469265" cy="452755"/>
          </a:xfrm>
          <a:custGeom>
            <a:avLst/>
            <a:gdLst>
              <a:gd name="T0" fmla="*/ 900037 w 3865"/>
              <a:gd name="T1" fmla="*/ 0 h 3866"/>
              <a:gd name="T2" fmla="*/ 0 w 3865"/>
              <a:gd name="T3" fmla="*/ 900199 h 3866"/>
              <a:gd name="T4" fmla="*/ 900037 w 3865"/>
              <a:gd name="T5" fmla="*/ 1800397 h 3866"/>
              <a:gd name="T6" fmla="*/ 1799608 w 3865"/>
              <a:gd name="T7" fmla="*/ 900199 h 3866"/>
              <a:gd name="T8" fmla="*/ 900037 w 3865"/>
              <a:gd name="T9" fmla="*/ 0 h 3866"/>
              <a:gd name="T10" fmla="*/ 1372638 w 3865"/>
              <a:gd name="T11" fmla="*/ 1440876 h 3866"/>
              <a:gd name="T12" fmla="*/ 1325145 w 3865"/>
              <a:gd name="T13" fmla="*/ 1488378 h 3866"/>
              <a:gd name="T14" fmla="*/ 494019 w 3865"/>
              <a:gd name="T15" fmla="*/ 1488378 h 3866"/>
              <a:gd name="T16" fmla="*/ 446526 w 3865"/>
              <a:gd name="T17" fmla="*/ 1440876 h 3866"/>
              <a:gd name="T18" fmla="*/ 446526 w 3865"/>
              <a:gd name="T19" fmla="*/ 1350531 h 3866"/>
              <a:gd name="T20" fmla="*/ 494019 w 3865"/>
              <a:gd name="T21" fmla="*/ 1303029 h 3866"/>
              <a:gd name="T22" fmla="*/ 1325145 w 3865"/>
              <a:gd name="T23" fmla="*/ 1303029 h 3866"/>
              <a:gd name="T24" fmla="*/ 1372638 w 3865"/>
              <a:gd name="T25" fmla="*/ 1350531 h 3866"/>
              <a:gd name="T26" fmla="*/ 1372638 w 3865"/>
              <a:gd name="T27" fmla="*/ 1440876 h 3866"/>
              <a:gd name="T28" fmla="*/ 909815 w 3865"/>
              <a:gd name="T29" fmla="*/ 1217806 h 3866"/>
              <a:gd name="T30" fmla="*/ 437214 w 3865"/>
              <a:gd name="T31" fmla="*/ 691099 h 3866"/>
              <a:gd name="T32" fmla="*/ 680266 w 3865"/>
              <a:gd name="T33" fmla="*/ 691099 h 3866"/>
              <a:gd name="T34" fmla="*/ 680266 w 3865"/>
              <a:gd name="T35" fmla="*/ 254272 h 3866"/>
              <a:gd name="T36" fmla="*/ 1115152 w 3865"/>
              <a:gd name="T37" fmla="*/ 254272 h 3866"/>
              <a:gd name="T38" fmla="*/ 1115152 w 3865"/>
              <a:gd name="T39" fmla="*/ 691099 h 3866"/>
              <a:gd name="T40" fmla="*/ 1382881 w 3865"/>
              <a:gd name="T41" fmla="*/ 691099 h 3866"/>
              <a:gd name="T42" fmla="*/ 909815 w 3865"/>
              <a:gd name="T43" fmla="*/ 1217806 h 386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865" h="3866">
                <a:moveTo>
                  <a:pt x="1933" y="0"/>
                </a:moveTo>
                <a:cubicBezTo>
                  <a:pt x="865" y="0"/>
                  <a:pt x="0" y="866"/>
                  <a:pt x="0" y="1933"/>
                </a:cubicBezTo>
                <a:cubicBezTo>
                  <a:pt x="0" y="3000"/>
                  <a:pt x="865" y="3866"/>
                  <a:pt x="1933" y="3866"/>
                </a:cubicBezTo>
                <a:cubicBezTo>
                  <a:pt x="3000" y="3866"/>
                  <a:pt x="3865" y="3000"/>
                  <a:pt x="3865" y="1933"/>
                </a:cubicBezTo>
                <a:cubicBezTo>
                  <a:pt x="3865" y="866"/>
                  <a:pt x="3000" y="0"/>
                  <a:pt x="1933" y="0"/>
                </a:cubicBezTo>
                <a:close/>
                <a:moveTo>
                  <a:pt x="2948" y="3094"/>
                </a:moveTo>
                <a:cubicBezTo>
                  <a:pt x="2948" y="3150"/>
                  <a:pt x="2902" y="3196"/>
                  <a:pt x="2846" y="3196"/>
                </a:cubicBezTo>
                <a:cubicBezTo>
                  <a:pt x="1061" y="3196"/>
                  <a:pt x="1061" y="3196"/>
                  <a:pt x="1061" y="3196"/>
                </a:cubicBezTo>
                <a:cubicBezTo>
                  <a:pt x="1005" y="3196"/>
                  <a:pt x="959" y="3150"/>
                  <a:pt x="959" y="3094"/>
                </a:cubicBezTo>
                <a:cubicBezTo>
                  <a:pt x="959" y="2900"/>
                  <a:pt x="959" y="2900"/>
                  <a:pt x="959" y="2900"/>
                </a:cubicBezTo>
                <a:cubicBezTo>
                  <a:pt x="959" y="2844"/>
                  <a:pt x="1005" y="2798"/>
                  <a:pt x="1061" y="2798"/>
                </a:cubicBezTo>
                <a:cubicBezTo>
                  <a:pt x="2846" y="2798"/>
                  <a:pt x="2846" y="2798"/>
                  <a:pt x="2846" y="2798"/>
                </a:cubicBezTo>
                <a:cubicBezTo>
                  <a:pt x="2902" y="2798"/>
                  <a:pt x="2948" y="2844"/>
                  <a:pt x="2948" y="2900"/>
                </a:cubicBezTo>
                <a:lnTo>
                  <a:pt x="2948" y="3094"/>
                </a:lnTo>
                <a:close/>
                <a:moveTo>
                  <a:pt x="1954" y="2615"/>
                </a:moveTo>
                <a:cubicBezTo>
                  <a:pt x="939" y="1484"/>
                  <a:pt x="939" y="1484"/>
                  <a:pt x="939" y="1484"/>
                </a:cubicBezTo>
                <a:cubicBezTo>
                  <a:pt x="1461" y="1484"/>
                  <a:pt x="1461" y="1484"/>
                  <a:pt x="1461" y="1484"/>
                </a:cubicBezTo>
                <a:cubicBezTo>
                  <a:pt x="1461" y="546"/>
                  <a:pt x="1461" y="546"/>
                  <a:pt x="1461" y="546"/>
                </a:cubicBezTo>
                <a:cubicBezTo>
                  <a:pt x="2395" y="546"/>
                  <a:pt x="2395" y="546"/>
                  <a:pt x="2395" y="546"/>
                </a:cubicBezTo>
                <a:cubicBezTo>
                  <a:pt x="2395" y="1484"/>
                  <a:pt x="2395" y="1484"/>
                  <a:pt x="2395" y="1484"/>
                </a:cubicBezTo>
                <a:cubicBezTo>
                  <a:pt x="2970" y="1484"/>
                  <a:pt x="2970" y="1484"/>
                  <a:pt x="2970" y="1484"/>
                </a:cubicBezTo>
                <a:lnTo>
                  <a:pt x="1954" y="2615"/>
                </a:lnTo>
                <a:close/>
              </a:path>
            </a:pathLst>
          </a:custGeom>
          <a:gradFill>
            <a:gsLst>
              <a:gs pos="0">
                <a:srgbClr val="FFFF00"/>
              </a:gs>
              <a:gs pos="100000">
                <a:srgbClr val="832B2B"/>
              </a:gs>
            </a:gsLst>
            <a:lin ang="5400000" scaled="0"/>
          </a:gradFill>
          <a:ln w="9525">
            <a:solidFill>
              <a:srgbClr val="FF0000"/>
            </a:solidFill>
            <a:round/>
          </a:ln>
        </p:spPr>
        <p:style>
          <a:lnRef idx="2">
            <a:schemeClr val="accent5">
              <a:shade val="50000"/>
            </a:schemeClr>
          </a:lnRef>
          <a:fillRef idx="1">
            <a:schemeClr val="accent5"/>
          </a:fillRef>
          <a:effectRef idx="0">
            <a:schemeClr val="accent5"/>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5" name="圆角矩形 14"/>
          <p:cNvSpPr/>
          <p:nvPr/>
        </p:nvSpPr>
        <p:spPr>
          <a:xfrm>
            <a:off x="2771800" y="4581128"/>
            <a:ext cx="4822190" cy="711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16" name="文本框 19"/>
          <p:cNvSpPr txBox="1"/>
          <p:nvPr/>
        </p:nvSpPr>
        <p:spPr>
          <a:xfrm>
            <a:off x="3085490" y="4706223"/>
            <a:ext cx="4213225" cy="460375"/>
          </a:xfrm>
          <a:prstGeom prst="rect">
            <a:avLst/>
          </a:prstGeom>
          <a:noFill/>
        </p:spPr>
        <p:txBody>
          <a:bodyPr wrap="square" rtlCol="0">
            <a:spAutoFit/>
          </a:bodyPr>
          <a:lstStyle/>
          <a:p>
            <a:r>
              <a:rPr lang="zh-CN" altLang="en-US" sz="2400" b="1" dirty="0">
                <a:solidFill>
                  <a:schemeClr val="bg1"/>
                </a:solidFill>
                <a:latin typeface="方正综艺简体" panose="03000509000000000000" pitchFamily="65" charset="-122"/>
                <a:ea typeface="方正综艺简体" panose="03000509000000000000" pitchFamily="65" charset="-122"/>
              </a:rPr>
              <a:t>危险源及事故案例分析</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7" name="文本框 2"/>
          <p:cNvSpPr txBox="1"/>
          <p:nvPr/>
        </p:nvSpPr>
        <p:spPr>
          <a:xfrm>
            <a:off x="251520" y="1124744"/>
            <a:ext cx="8401050" cy="55976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sym typeface="+mn-ea"/>
              </a:rPr>
              <a:t>施工工艺</a:t>
            </a:r>
            <a:endParaRPr lang="zh-CN" altLang="en-US" sz="2400" b="1" dirty="0">
              <a:solidFill>
                <a:schemeClr val="tx1"/>
              </a:solidFill>
              <a:uFillTx/>
              <a:latin typeface="黑体" panose="02010609060101010101" pitchFamily="49" charset="-122"/>
              <a:ea typeface="黑体" panose="02010609060101010101" pitchFamily="49" charset="-122"/>
              <a:sym typeface="+mn-ea"/>
            </a:endParaRPr>
          </a:p>
        </p:txBody>
      </p:sp>
      <p:grpSp>
        <p:nvGrpSpPr>
          <p:cNvPr id="12" name="组合 11"/>
          <p:cNvGrpSpPr/>
          <p:nvPr/>
        </p:nvGrpSpPr>
        <p:grpSpPr>
          <a:xfrm>
            <a:off x="6389465" y="2420888"/>
            <a:ext cx="2587625" cy="1966913"/>
            <a:chOff x="5653409" y="2018889"/>
            <a:chExt cx="1840389" cy="1399416"/>
          </a:xfrm>
        </p:grpSpPr>
        <p:sp>
          <p:nvSpPr>
            <p:cNvPr id="13" name="Freeform 10"/>
            <p:cNvSpPr/>
            <p:nvPr/>
          </p:nvSpPr>
          <p:spPr bwMode="auto">
            <a:xfrm>
              <a:off x="5653409" y="2018889"/>
              <a:ext cx="1840389" cy="1399416"/>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marL="0" marR="0" lvl="0" indent="0" algn="l" defTabSz="1285240" rtl="0" eaLnBrk="1" fontAlgn="auto" latinLnBrk="0" hangingPunct="1">
                <a:lnSpc>
                  <a:spcPct val="100000"/>
                </a:lnSpc>
                <a:spcBef>
                  <a:spcPts val="0"/>
                </a:spcBef>
                <a:spcAft>
                  <a:spcPts val="0"/>
                </a:spcAft>
                <a:buClrTx/>
                <a:buSzTx/>
                <a:buFontTx/>
                <a:buNone/>
                <a:defRPr/>
              </a:pPr>
              <a:endParaRPr kumimoji="0" lang="zh-CN" altLang="en-US" sz="253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cs"/>
              </a:endParaRPr>
            </a:p>
          </p:txBody>
        </p:sp>
        <p:sp>
          <p:nvSpPr>
            <p:cNvPr id="14" name="Freeform 17"/>
            <p:cNvSpPr/>
            <p:nvPr/>
          </p:nvSpPr>
          <p:spPr bwMode="auto">
            <a:xfrm>
              <a:off x="5767662" y="2121958"/>
              <a:ext cx="1611882" cy="1193278"/>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marL="0" marR="0" lvl="0" indent="0" algn="l" defTabSz="1285240" rtl="0" eaLnBrk="1" fontAlgn="auto" latinLnBrk="0" hangingPunct="1">
                <a:lnSpc>
                  <a:spcPct val="100000"/>
                </a:lnSpc>
                <a:spcBef>
                  <a:spcPts val="0"/>
                </a:spcBef>
                <a:spcAft>
                  <a:spcPts val="0"/>
                </a:spcAft>
                <a:buClrTx/>
                <a:buSzTx/>
                <a:buFontTx/>
                <a:buNone/>
                <a:defRPr/>
              </a:pPr>
              <a:endParaRPr kumimoji="0" lang="zh-CN" altLang="en-US" sz="253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cs"/>
              </a:endParaRPr>
            </a:p>
          </p:txBody>
        </p:sp>
      </p:grpSp>
      <p:grpSp>
        <p:nvGrpSpPr>
          <p:cNvPr id="15" name="组合 795"/>
          <p:cNvGrpSpPr/>
          <p:nvPr/>
        </p:nvGrpSpPr>
        <p:grpSpPr>
          <a:xfrm>
            <a:off x="4363815" y="2420888"/>
            <a:ext cx="2587625" cy="1966913"/>
            <a:chOff x="7502850" y="1762125"/>
            <a:chExt cx="4027488" cy="3060700"/>
          </a:xfrm>
        </p:grpSpPr>
        <p:sp>
          <p:nvSpPr>
            <p:cNvPr id="16" name="Freeform 10"/>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marL="0" marR="0" lvl="0" indent="0" algn="l" defTabSz="1285240" rtl="0" eaLnBrk="1" fontAlgn="auto" latinLnBrk="0" hangingPunct="1">
                <a:lnSpc>
                  <a:spcPct val="100000"/>
                </a:lnSpc>
                <a:spcBef>
                  <a:spcPts val="0"/>
                </a:spcBef>
                <a:spcAft>
                  <a:spcPts val="0"/>
                </a:spcAft>
                <a:buClrTx/>
                <a:buSzTx/>
                <a:buFontTx/>
                <a:buNone/>
                <a:defRPr/>
              </a:pPr>
              <a:endParaRPr kumimoji="0" lang="zh-CN" altLang="en-US" sz="253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cs"/>
              </a:endParaRPr>
            </a:p>
          </p:txBody>
        </p:sp>
        <p:sp>
          <p:nvSpPr>
            <p:cNvPr id="17" name="Freeform 17"/>
            <p:cNvSpPr/>
            <p:nvPr/>
          </p:nvSpPr>
          <p:spPr bwMode="auto">
            <a:xfrm>
              <a:off x="7752881" y="1987550"/>
              <a:ext cx="3527425" cy="2609850"/>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marL="0" marR="0" lvl="0" indent="0" algn="l" defTabSz="1285240" rtl="0" eaLnBrk="1" fontAlgn="auto" latinLnBrk="0" hangingPunct="1">
                <a:lnSpc>
                  <a:spcPct val="100000"/>
                </a:lnSpc>
                <a:spcBef>
                  <a:spcPts val="0"/>
                </a:spcBef>
                <a:spcAft>
                  <a:spcPts val="0"/>
                </a:spcAft>
                <a:buClrTx/>
                <a:buSzTx/>
                <a:buFontTx/>
                <a:buNone/>
                <a:defRPr/>
              </a:pPr>
              <a:endParaRPr kumimoji="0" lang="zh-CN" altLang="en-US" sz="253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cs"/>
              </a:endParaRPr>
            </a:p>
          </p:txBody>
        </p:sp>
      </p:grpSp>
      <p:grpSp>
        <p:nvGrpSpPr>
          <p:cNvPr id="18" name="组合 796"/>
          <p:cNvGrpSpPr/>
          <p:nvPr/>
        </p:nvGrpSpPr>
        <p:grpSpPr>
          <a:xfrm>
            <a:off x="2339752" y="2420888"/>
            <a:ext cx="2587625" cy="1966913"/>
            <a:chOff x="7502850" y="1762125"/>
            <a:chExt cx="4027488" cy="3060700"/>
          </a:xfrm>
        </p:grpSpPr>
        <p:sp>
          <p:nvSpPr>
            <p:cNvPr id="19" name="Freeform 10"/>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marL="0" marR="0" lvl="0" indent="0" algn="l" defTabSz="1285240" rtl="0" eaLnBrk="1" fontAlgn="auto" latinLnBrk="0" hangingPunct="1">
                <a:lnSpc>
                  <a:spcPct val="100000"/>
                </a:lnSpc>
                <a:spcBef>
                  <a:spcPts val="0"/>
                </a:spcBef>
                <a:spcAft>
                  <a:spcPts val="0"/>
                </a:spcAft>
                <a:buClrTx/>
                <a:buSzTx/>
                <a:buFontTx/>
                <a:buNone/>
                <a:defRPr/>
              </a:pPr>
              <a:endParaRPr kumimoji="0" lang="zh-CN" altLang="en-US" sz="253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cs"/>
              </a:endParaRPr>
            </a:p>
          </p:txBody>
        </p:sp>
        <p:sp>
          <p:nvSpPr>
            <p:cNvPr id="20" name="Freeform 17"/>
            <p:cNvSpPr/>
            <p:nvPr/>
          </p:nvSpPr>
          <p:spPr bwMode="auto">
            <a:xfrm>
              <a:off x="7752881" y="1987550"/>
              <a:ext cx="3527425" cy="2609850"/>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marL="0" marR="0" lvl="0" indent="0" algn="l" defTabSz="1285240" rtl="0" eaLnBrk="1" fontAlgn="auto" latinLnBrk="0" hangingPunct="1">
                <a:lnSpc>
                  <a:spcPct val="100000"/>
                </a:lnSpc>
                <a:spcBef>
                  <a:spcPts val="0"/>
                </a:spcBef>
                <a:spcAft>
                  <a:spcPts val="0"/>
                </a:spcAft>
                <a:buClrTx/>
                <a:buSzTx/>
                <a:buFontTx/>
                <a:buNone/>
                <a:defRPr/>
              </a:pPr>
              <a:endParaRPr kumimoji="0" lang="zh-CN" altLang="en-US" sz="253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cs"/>
              </a:endParaRPr>
            </a:p>
          </p:txBody>
        </p:sp>
      </p:grpSp>
      <p:grpSp>
        <p:nvGrpSpPr>
          <p:cNvPr id="21" name="组合 797"/>
          <p:cNvGrpSpPr/>
          <p:nvPr/>
        </p:nvGrpSpPr>
        <p:grpSpPr>
          <a:xfrm>
            <a:off x="315690" y="2420888"/>
            <a:ext cx="2586037" cy="1966913"/>
            <a:chOff x="7502850" y="1762125"/>
            <a:chExt cx="4027488" cy="3060700"/>
          </a:xfrm>
        </p:grpSpPr>
        <p:sp>
          <p:nvSpPr>
            <p:cNvPr id="22" name="Freeform 10"/>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marL="0" marR="0" lvl="0" indent="0" algn="l" defTabSz="1285240" rtl="0" eaLnBrk="1" fontAlgn="auto" latinLnBrk="0" hangingPunct="1">
                <a:lnSpc>
                  <a:spcPct val="100000"/>
                </a:lnSpc>
                <a:spcBef>
                  <a:spcPts val="0"/>
                </a:spcBef>
                <a:spcAft>
                  <a:spcPts val="0"/>
                </a:spcAft>
                <a:buClrTx/>
                <a:buSzTx/>
                <a:buFontTx/>
                <a:buNone/>
                <a:defRPr/>
              </a:pPr>
              <a:endParaRPr kumimoji="0" lang="zh-CN" altLang="en-US" sz="253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cs"/>
              </a:endParaRPr>
            </a:p>
          </p:txBody>
        </p:sp>
        <p:sp>
          <p:nvSpPr>
            <p:cNvPr id="23" name="Freeform 17"/>
            <p:cNvSpPr/>
            <p:nvPr/>
          </p:nvSpPr>
          <p:spPr bwMode="auto">
            <a:xfrm>
              <a:off x="7752881" y="1987550"/>
              <a:ext cx="3527425" cy="2609850"/>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marL="0" marR="0" lvl="0" indent="0" algn="l" defTabSz="1285240" rtl="0" eaLnBrk="1" fontAlgn="auto" latinLnBrk="0" hangingPunct="1">
                <a:lnSpc>
                  <a:spcPct val="100000"/>
                </a:lnSpc>
                <a:spcBef>
                  <a:spcPts val="0"/>
                </a:spcBef>
                <a:spcAft>
                  <a:spcPts val="0"/>
                </a:spcAft>
                <a:buClrTx/>
                <a:buSzTx/>
                <a:buFontTx/>
                <a:buNone/>
                <a:defRPr/>
              </a:pPr>
              <a:endParaRPr kumimoji="0" lang="zh-CN" altLang="en-US" sz="253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cs"/>
              </a:endParaRPr>
            </a:p>
          </p:txBody>
        </p:sp>
      </p:grpSp>
      <p:sp>
        <p:nvSpPr>
          <p:cNvPr id="24" name="Freeform 5"/>
          <p:cNvSpPr/>
          <p:nvPr/>
        </p:nvSpPr>
        <p:spPr bwMode="auto">
          <a:xfrm>
            <a:off x="7241952" y="3722638"/>
            <a:ext cx="574675" cy="444500"/>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8CC94C"/>
          </a:solidFill>
          <a:ln>
            <a:noFill/>
          </a:ln>
        </p:spPr>
        <p:txBody>
          <a:bodyPr/>
          <a:lstStyle/>
          <a:p>
            <a:pPr marL="0" marR="0" lvl="0" indent="0" algn="l" defTabSz="1285240" rtl="0" eaLnBrk="1" fontAlgn="auto" latinLnBrk="0" hangingPunct="1">
              <a:lnSpc>
                <a:spcPct val="100000"/>
              </a:lnSpc>
              <a:spcBef>
                <a:spcPts val="0"/>
              </a:spcBef>
              <a:spcAft>
                <a:spcPts val="0"/>
              </a:spcAft>
              <a:buClrTx/>
              <a:buSzTx/>
              <a:buFontTx/>
              <a:buNone/>
              <a:defRPr/>
            </a:pPr>
            <a:endParaRPr kumimoji="0" lang="zh-CN" altLang="en-US" sz="2530" b="0" i="0" u="none" strike="noStrike" kern="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25" name="Freeform 5"/>
          <p:cNvSpPr/>
          <p:nvPr/>
        </p:nvSpPr>
        <p:spPr bwMode="auto">
          <a:xfrm>
            <a:off x="5103590" y="3713113"/>
            <a:ext cx="573088" cy="442913"/>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108136"/>
          </a:solidFill>
          <a:ln>
            <a:noFill/>
          </a:ln>
        </p:spPr>
        <p:txBody>
          <a:bodyPr/>
          <a:lstStyle/>
          <a:p>
            <a:pPr marL="0" marR="0" lvl="0" indent="0" algn="l" defTabSz="1285240" rtl="0" eaLnBrk="1" fontAlgn="auto" latinLnBrk="0" hangingPunct="1">
              <a:lnSpc>
                <a:spcPct val="100000"/>
              </a:lnSpc>
              <a:spcBef>
                <a:spcPts val="0"/>
              </a:spcBef>
              <a:spcAft>
                <a:spcPts val="0"/>
              </a:spcAft>
              <a:buClrTx/>
              <a:buSzTx/>
              <a:buFontTx/>
              <a:buNone/>
              <a:defRPr/>
            </a:pPr>
            <a:endParaRPr kumimoji="0" lang="zh-CN" altLang="en-US" sz="2530" b="0" i="0" u="none" strike="noStrike" kern="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26" name="Freeform 5"/>
          <p:cNvSpPr/>
          <p:nvPr/>
        </p:nvSpPr>
        <p:spPr bwMode="auto">
          <a:xfrm>
            <a:off x="2963640" y="3702001"/>
            <a:ext cx="574675" cy="442913"/>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8CC94C"/>
          </a:solidFill>
          <a:ln>
            <a:noFill/>
          </a:ln>
        </p:spPr>
        <p:txBody>
          <a:bodyPr/>
          <a:lstStyle/>
          <a:p>
            <a:pPr marL="0" marR="0" lvl="0" indent="0" algn="l" defTabSz="1285240" rtl="0" eaLnBrk="1" fontAlgn="auto" latinLnBrk="0" hangingPunct="1">
              <a:lnSpc>
                <a:spcPct val="100000"/>
              </a:lnSpc>
              <a:spcBef>
                <a:spcPts val="0"/>
              </a:spcBef>
              <a:spcAft>
                <a:spcPts val="0"/>
              </a:spcAft>
              <a:buClrTx/>
              <a:buSzTx/>
              <a:buFontTx/>
              <a:buNone/>
              <a:defRPr/>
            </a:pPr>
            <a:endParaRPr kumimoji="0" lang="zh-CN" altLang="en-US" sz="2530" b="0" i="0" u="none" strike="noStrike" kern="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27" name="Freeform 5"/>
          <p:cNvSpPr/>
          <p:nvPr/>
        </p:nvSpPr>
        <p:spPr bwMode="auto">
          <a:xfrm>
            <a:off x="823690" y="3690888"/>
            <a:ext cx="574675" cy="444500"/>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108136"/>
          </a:solidFill>
          <a:ln>
            <a:noFill/>
          </a:ln>
        </p:spPr>
        <p:txBody>
          <a:bodyPr/>
          <a:lstStyle/>
          <a:p>
            <a:pPr marL="0" marR="0" lvl="0" indent="0" algn="l" defTabSz="1285240" rtl="0" eaLnBrk="1" fontAlgn="auto" latinLnBrk="0" hangingPunct="1">
              <a:lnSpc>
                <a:spcPct val="100000"/>
              </a:lnSpc>
              <a:spcBef>
                <a:spcPts val="0"/>
              </a:spcBef>
              <a:spcAft>
                <a:spcPts val="0"/>
              </a:spcAft>
              <a:buClrTx/>
              <a:buSzTx/>
              <a:buFontTx/>
              <a:buNone/>
              <a:defRPr/>
            </a:pPr>
            <a:endParaRPr kumimoji="0" lang="zh-CN" altLang="en-US" sz="2530" b="0" i="0" u="none" strike="noStrike" kern="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28" name="文本框 808"/>
          <p:cNvSpPr txBox="1">
            <a:spLocks noChangeArrowheads="1"/>
          </p:cNvSpPr>
          <p:nvPr/>
        </p:nvSpPr>
        <p:spPr bwMode="auto">
          <a:xfrm>
            <a:off x="1307084" y="2690763"/>
            <a:ext cx="781050" cy="1197610"/>
          </a:xfrm>
          <a:prstGeom prst="rect">
            <a:avLst/>
          </a:prstGeom>
          <a:noFill/>
          <a:ln>
            <a:noFill/>
          </a:ln>
        </p:spPr>
        <p:txBody>
          <a:bodyPr wrap="none" lIns="96418" tIns="48210" rIns="96418" bIns="4821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1285240" rtl="0" eaLnBrk="1" fontAlgn="auto" latinLnBrk="0" hangingPunct="1">
              <a:lnSpc>
                <a:spcPct val="100000"/>
              </a:lnSpc>
              <a:spcBef>
                <a:spcPts val="0"/>
              </a:spcBef>
              <a:spcAft>
                <a:spcPts val="0"/>
              </a:spcAft>
              <a:buClrTx/>
              <a:buSzTx/>
              <a:buFontTx/>
              <a:buNone/>
              <a:defRPr/>
            </a:pPr>
            <a:endParaRPr kumimoji="0" lang="en-US" altLang="zh-CN" sz="2110" b="0" i="0" u="none" strike="noStrike" kern="0" cap="none" spc="0" normalizeH="0" baseline="0" noProof="0" dirty="0">
              <a:ln>
                <a:noFill/>
              </a:ln>
              <a:solidFill>
                <a:srgbClr val="108136"/>
              </a:solidFill>
              <a:effectLst/>
              <a:uLnTx/>
              <a:uFillTx/>
              <a:latin typeface="Calibri" panose="020F0502020204030204" pitchFamily="34" charset="0"/>
              <a:ea typeface="微软雅黑" panose="020B0503020204020204" pitchFamily="34" charset="-122"/>
              <a:cs typeface="+mn-cs"/>
            </a:endParaRPr>
          </a:p>
          <a:p>
            <a:pPr marL="0" marR="0" lvl="0" indent="0" algn="ctr" defTabSz="1285240" rtl="0" eaLnBrk="1" fontAlgn="auto" latinLnBrk="0" hangingPunct="1">
              <a:lnSpc>
                <a:spcPct val="100000"/>
              </a:lnSpc>
              <a:spcBef>
                <a:spcPts val="0"/>
              </a:spcBef>
              <a:spcAft>
                <a:spcPts val="0"/>
              </a:spcAft>
              <a:buClrTx/>
              <a:buSzTx/>
              <a:buFontTx/>
              <a:buNone/>
              <a:defRPr/>
            </a:pPr>
            <a:r>
              <a:rPr kumimoji="0" lang="en-US" altLang="zh-CN" sz="5060" b="0" i="0" u="none" strike="noStrike" kern="0" cap="none" spc="0" normalizeH="0" baseline="0" noProof="0" dirty="0">
                <a:ln>
                  <a:noFill/>
                </a:ln>
                <a:solidFill>
                  <a:srgbClr val="108136"/>
                </a:solidFill>
                <a:effectLst/>
                <a:uLnTx/>
                <a:uFillTx/>
                <a:latin typeface="Impact" panose="020B0806030902050204" pitchFamily="34" charset="0"/>
                <a:ea typeface="微软雅黑" panose="020B0503020204020204" pitchFamily="34" charset="-122"/>
                <a:cs typeface="+mn-cs"/>
              </a:rPr>
              <a:t>01</a:t>
            </a:r>
            <a:endParaRPr kumimoji="0" lang="zh-CN" altLang="en-US" sz="5060" b="0" i="0" u="none" strike="noStrike" kern="0" cap="none" spc="0" normalizeH="0" baseline="0" noProof="0" dirty="0">
              <a:ln>
                <a:noFill/>
              </a:ln>
              <a:solidFill>
                <a:srgbClr val="108136"/>
              </a:solidFill>
              <a:effectLst/>
              <a:uLnTx/>
              <a:uFillTx/>
              <a:latin typeface="Impact" panose="020B0806030902050204" pitchFamily="34" charset="0"/>
              <a:ea typeface="微软雅黑" panose="020B0503020204020204" pitchFamily="34" charset="-122"/>
              <a:cs typeface="+mn-cs"/>
            </a:endParaRPr>
          </a:p>
        </p:txBody>
      </p:sp>
      <p:sp>
        <p:nvSpPr>
          <p:cNvPr id="29" name="文本框 809"/>
          <p:cNvSpPr txBox="1">
            <a:spLocks noChangeArrowheads="1"/>
          </p:cNvSpPr>
          <p:nvPr/>
        </p:nvSpPr>
        <p:spPr bwMode="auto">
          <a:xfrm>
            <a:off x="3243675" y="2690763"/>
            <a:ext cx="859155" cy="1197610"/>
          </a:xfrm>
          <a:prstGeom prst="rect">
            <a:avLst/>
          </a:prstGeom>
          <a:noFill/>
          <a:ln>
            <a:noFill/>
          </a:ln>
        </p:spPr>
        <p:txBody>
          <a:bodyPr wrap="none" lIns="96418" tIns="48210" rIns="96418" bIns="4821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1285240" rtl="0" eaLnBrk="1" fontAlgn="auto" latinLnBrk="0" hangingPunct="1">
              <a:lnSpc>
                <a:spcPct val="100000"/>
              </a:lnSpc>
              <a:spcBef>
                <a:spcPts val="0"/>
              </a:spcBef>
              <a:spcAft>
                <a:spcPts val="0"/>
              </a:spcAft>
              <a:buClrTx/>
              <a:buSzTx/>
              <a:buFontTx/>
              <a:buNone/>
              <a:defRPr/>
            </a:pPr>
            <a:endParaRPr kumimoji="0" lang="en-US" altLang="zh-CN" sz="2110" b="0" i="0" u="none" strike="noStrike" kern="0" cap="none" spc="0" normalizeH="0" baseline="0" noProof="0" dirty="0">
              <a:ln>
                <a:noFill/>
              </a:ln>
              <a:solidFill>
                <a:srgbClr val="8CC94C"/>
              </a:solidFill>
              <a:effectLst/>
              <a:uLnTx/>
              <a:uFillTx/>
              <a:latin typeface="Calibri" panose="020F0502020204030204" pitchFamily="34" charset="0"/>
              <a:ea typeface="微软雅黑" panose="020B0503020204020204" pitchFamily="34" charset="-122"/>
              <a:cs typeface="+mn-cs"/>
            </a:endParaRPr>
          </a:p>
          <a:p>
            <a:pPr marL="0" marR="0" lvl="0" indent="0" algn="ctr" defTabSz="1285240" rtl="0" eaLnBrk="1" fontAlgn="auto" latinLnBrk="0" hangingPunct="1">
              <a:lnSpc>
                <a:spcPct val="100000"/>
              </a:lnSpc>
              <a:spcBef>
                <a:spcPts val="0"/>
              </a:spcBef>
              <a:spcAft>
                <a:spcPts val="0"/>
              </a:spcAft>
              <a:buClrTx/>
              <a:buSzTx/>
              <a:buFontTx/>
              <a:buNone/>
              <a:defRPr/>
            </a:pPr>
            <a:r>
              <a:rPr kumimoji="0" lang="en-US" altLang="zh-CN" sz="5060" b="0" i="0" u="none" strike="noStrike" kern="0" cap="none" spc="0" normalizeH="0" baseline="0" noProof="0" dirty="0">
                <a:ln>
                  <a:noFill/>
                </a:ln>
                <a:solidFill>
                  <a:srgbClr val="8CC94C"/>
                </a:solidFill>
                <a:effectLst/>
                <a:uLnTx/>
                <a:uFillTx/>
                <a:latin typeface="Impact" panose="020B0806030902050204" pitchFamily="34" charset="0"/>
                <a:ea typeface="微软雅黑" panose="020B0503020204020204" pitchFamily="34" charset="-122"/>
                <a:cs typeface="+mn-cs"/>
              </a:rPr>
              <a:t>02</a:t>
            </a:r>
            <a:endParaRPr kumimoji="0" lang="zh-CN" altLang="en-US" sz="5060" b="0" i="0" u="none" strike="noStrike" kern="0" cap="none" spc="0" normalizeH="0" baseline="0" noProof="0" dirty="0">
              <a:ln>
                <a:noFill/>
              </a:ln>
              <a:solidFill>
                <a:srgbClr val="8CC94C"/>
              </a:solidFill>
              <a:effectLst/>
              <a:uLnTx/>
              <a:uFillTx/>
              <a:latin typeface="Impact" panose="020B0806030902050204" pitchFamily="34" charset="0"/>
              <a:ea typeface="微软雅黑" panose="020B0503020204020204" pitchFamily="34" charset="-122"/>
              <a:cs typeface="+mn-cs"/>
            </a:endParaRPr>
          </a:p>
        </p:txBody>
      </p:sp>
      <p:sp>
        <p:nvSpPr>
          <p:cNvPr id="30" name="文本框 810"/>
          <p:cNvSpPr txBox="1">
            <a:spLocks noChangeArrowheads="1"/>
          </p:cNvSpPr>
          <p:nvPr/>
        </p:nvSpPr>
        <p:spPr bwMode="auto">
          <a:xfrm>
            <a:off x="5210112" y="2690763"/>
            <a:ext cx="877570" cy="1197610"/>
          </a:xfrm>
          <a:prstGeom prst="rect">
            <a:avLst/>
          </a:prstGeom>
          <a:noFill/>
          <a:ln>
            <a:noFill/>
          </a:ln>
        </p:spPr>
        <p:txBody>
          <a:bodyPr wrap="none" lIns="96418" tIns="48210" rIns="96418" bIns="4821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1285240" rtl="0" eaLnBrk="1" fontAlgn="auto" latinLnBrk="0" hangingPunct="1">
              <a:lnSpc>
                <a:spcPct val="100000"/>
              </a:lnSpc>
              <a:spcBef>
                <a:spcPts val="0"/>
              </a:spcBef>
              <a:spcAft>
                <a:spcPts val="0"/>
              </a:spcAft>
              <a:buClrTx/>
              <a:buSzTx/>
              <a:buFontTx/>
              <a:buNone/>
              <a:defRPr/>
            </a:pPr>
            <a:endParaRPr kumimoji="0" lang="en-US" altLang="zh-CN" sz="2110" b="0" i="0" u="none" strike="noStrike" kern="0" cap="none" spc="0" normalizeH="0" baseline="0" noProof="0" dirty="0">
              <a:ln>
                <a:noFill/>
              </a:ln>
              <a:solidFill>
                <a:srgbClr val="108136"/>
              </a:solidFill>
              <a:effectLst/>
              <a:uLnTx/>
              <a:uFillTx/>
              <a:latin typeface="Calibri" panose="020F0502020204030204" pitchFamily="34" charset="0"/>
              <a:ea typeface="微软雅黑" panose="020B0503020204020204" pitchFamily="34" charset="-122"/>
              <a:cs typeface="+mn-cs"/>
            </a:endParaRPr>
          </a:p>
          <a:p>
            <a:pPr marL="0" marR="0" lvl="0" indent="0" algn="ctr" defTabSz="1285240" rtl="0" eaLnBrk="1" fontAlgn="auto" latinLnBrk="0" hangingPunct="1">
              <a:lnSpc>
                <a:spcPct val="100000"/>
              </a:lnSpc>
              <a:spcBef>
                <a:spcPts val="0"/>
              </a:spcBef>
              <a:spcAft>
                <a:spcPts val="0"/>
              </a:spcAft>
              <a:buClrTx/>
              <a:buSzTx/>
              <a:buFontTx/>
              <a:buNone/>
              <a:defRPr/>
            </a:pPr>
            <a:r>
              <a:rPr kumimoji="0" lang="en-US" altLang="zh-CN" sz="5060" b="0" i="0" u="none" strike="noStrike" kern="0" cap="none" spc="0" normalizeH="0" baseline="0" noProof="0" dirty="0">
                <a:ln>
                  <a:noFill/>
                </a:ln>
                <a:solidFill>
                  <a:srgbClr val="108136"/>
                </a:solidFill>
                <a:effectLst/>
                <a:uLnTx/>
                <a:uFillTx/>
                <a:latin typeface="Impact" panose="020B0806030902050204" pitchFamily="34" charset="0"/>
                <a:ea typeface="微软雅黑" panose="020B0503020204020204" pitchFamily="34" charset="-122"/>
                <a:cs typeface="+mn-cs"/>
              </a:rPr>
              <a:t>03</a:t>
            </a:r>
            <a:endParaRPr kumimoji="0" lang="zh-CN" altLang="en-US" sz="5060" b="0" i="0" u="none" strike="noStrike" kern="0" cap="none" spc="0" normalizeH="0" baseline="0" noProof="0" dirty="0">
              <a:ln>
                <a:noFill/>
              </a:ln>
              <a:solidFill>
                <a:srgbClr val="108136"/>
              </a:solidFill>
              <a:effectLst/>
              <a:uLnTx/>
              <a:uFillTx/>
              <a:latin typeface="Impact" panose="020B0806030902050204" pitchFamily="34" charset="0"/>
              <a:ea typeface="微软雅黑" panose="020B0503020204020204" pitchFamily="34" charset="-122"/>
              <a:cs typeface="+mn-cs"/>
            </a:endParaRPr>
          </a:p>
        </p:txBody>
      </p:sp>
      <p:sp>
        <p:nvSpPr>
          <p:cNvPr id="31" name="文本框 811"/>
          <p:cNvSpPr txBox="1">
            <a:spLocks noChangeArrowheads="1"/>
          </p:cNvSpPr>
          <p:nvPr/>
        </p:nvSpPr>
        <p:spPr bwMode="auto">
          <a:xfrm>
            <a:off x="7194804" y="2690763"/>
            <a:ext cx="857885" cy="1197610"/>
          </a:xfrm>
          <a:prstGeom prst="rect">
            <a:avLst/>
          </a:prstGeom>
          <a:noFill/>
          <a:ln>
            <a:noFill/>
          </a:ln>
        </p:spPr>
        <p:txBody>
          <a:bodyPr wrap="none" lIns="96418" tIns="48210" rIns="96418" bIns="4821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1285240" rtl="0" eaLnBrk="1" fontAlgn="auto" latinLnBrk="0" hangingPunct="1">
              <a:lnSpc>
                <a:spcPct val="100000"/>
              </a:lnSpc>
              <a:spcBef>
                <a:spcPts val="0"/>
              </a:spcBef>
              <a:spcAft>
                <a:spcPts val="0"/>
              </a:spcAft>
              <a:buClrTx/>
              <a:buSzTx/>
              <a:buFontTx/>
              <a:buNone/>
              <a:defRPr/>
            </a:pPr>
            <a:endParaRPr kumimoji="0" lang="en-US" altLang="zh-CN" sz="2110" b="0" i="0" u="none" strike="noStrike" kern="0" cap="none" spc="0" normalizeH="0" baseline="0" noProof="0" dirty="0">
              <a:ln>
                <a:noFill/>
              </a:ln>
              <a:solidFill>
                <a:srgbClr val="8CC94C"/>
              </a:solidFill>
              <a:effectLst/>
              <a:uLnTx/>
              <a:uFillTx/>
              <a:latin typeface="Calibri" panose="020F0502020204030204" pitchFamily="34" charset="0"/>
              <a:ea typeface="微软雅黑" panose="020B0503020204020204" pitchFamily="34" charset="-122"/>
              <a:cs typeface="+mn-cs"/>
            </a:endParaRPr>
          </a:p>
          <a:p>
            <a:pPr marL="0" marR="0" lvl="0" indent="0" algn="ctr" defTabSz="1285240" rtl="0" eaLnBrk="1" fontAlgn="auto" latinLnBrk="0" hangingPunct="1">
              <a:lnSpc>
                <a:spcPct val="100000"/>
              </a:lnSpc>
              <a:spcBef>
                <a:spcPts val="0"/>
              </a:spcBef>
              <a:spcAft>
                <a:spcPts val="0"/>
              </a:spcAft>
              <a:buClrTx/>
              <a:buSzTx/>
              <a:buFontTx/>
              <a:buNone/>
              <a:defRPr/>
            </a:pPr>
            <a:r>
              <a:rPr kumimoji="0" lang="en-US" altLang="zh-CN" sz="5060" b="0" i="0" u="none" strike="noStrike" kern="0" cap="none" spc="0" normalizeH="0" baseline="0" noProof="0" dirty="0">
                <a:ln>
                  <a:noFill/>
                </a:ln>
                <a:solidFill>
                  <a:srgbClr val="8CC94C"/>
                </a:solidFill>
                <a:effectLst/>
                <a:uLnTx/>
                <a:uFillTx/>
                <a:latin typeface="Impact" panose="020B0806030902050204" pitchFamily="34" charset="0"/>
                <a:ea typeface="微软雅黑" panose="020B0503020204020204" pitchFamily="34" charset="-122"/>
                <a:cs typeface="+mn-cs"/>
              </a:rPr>
              <a:t>04</a:t>
            </a:r>
            <a:endParaRPr kumimoji="0" lang="zh-CN" altLang="en-US" sz="5060" b="0" i="0" u="none" strike="noStrike" kern="0" cap="none" spc="0" normalizeH="0" baseline="0" noProof="0" dirty="0">
              <a:ln>
                <a:noFill/>
              </a:ln>
              <a:solidFill>
                <a:srgbClr val="8CC94C"/>
              </a:solidFill>
              <a:effectLst/>
              <a:uLnTx/>
              <a:uFillTx/>
              <a:latin typeface="Impact" panose="020B0806030902050204" pitchFamily="34" charset="0"/>
              <a:ea typeface="微软雅黑" panose="020B0503020204020204" pitchFamily="34" charset="-122"/>
              <a:cs typeface="+mn-cs"/>
            </a:endParaRPr>
          </a:p>
        </p:txBody>
      </p:sp>
      <p:sp>
        <p:nvSpPr>
          <p:cNvPr id="32" name="Rectangle 27"/>
          <p:cNvSpPr/>
          <p:nvPr/>
        </p:nvSpPr>
        <p:spPr>
          <a:xfrm>
            <a:off x="399827" y="4935488"/>
            <a:ext cx="1939925" cy="325438"/>
          </a:xfrm>
          <a:prstGeom prst="rect">
            <a:avLst/>
          </a:prstGeom>
          <a:ln w="3175"/>
        </p:spPr>
        <p:style>
          <a:lnRef idx="2">
            <a:schemeClr val="dk1"/>
          </a:lnRef>
          <a:fillRef idx="1">
            <a:schemeClr val="lt1"/>
          </a:fillRef>
          <a:effectRef idx="0">
            <a:schemeClr val="dk1"/>
          </a:effectRef>
          <a:fontRef idx="minor">
            <a:schemeClr val="dk1"/>
          </a:fontRef>
        </p:style>
        <p:txBody>
          <a:bodyPr lIns="0" tIns="0" rIns="0" bIns="0"/>
          <a:lstStyle/>
          <a:p>
            <a:pPr algn="ctr"/>
            <a:r>
              <a:rPr lang="zh-CN" altLang="en-US" sz="2000" dirty="0">
                <a:solidFill>
                  <a:srgbClr val="108136"/>
                </a:solidFill>
                <a:latin typeface="Calibri" panose="020F0502020204030204" pitchFamily="34" charset="0"/>
                <a:ea typeface="微软雅黑" panose="020B0503020204020204" pitchFamily="34" charset="-122"/>
              </a:rPr>
              <a:t>安装过程</a:t>
            </a:r>
          </a:p>
        </p:txBody>
      </p:sp>
      <p:sp>
        <p:nvSpPr>
          <p:cNvPr id="33" name="Rectangle 27"/>
          <p:cNvSpPr/>
          <p:nvPr/>
        </p:nvSpPr>
        <p:spPr>
          <a:xfrm>
            <a:off x="2673127" y="4935488"/>
            <a:ext cx="1939925" cy="325438"/>
          </a:xfrm>
          <a:prstGeom prst="rect">
            <a:avLst/>
          </a:prstGeom>
          <a:ln w="3175"/>
        </p:spPr>
        <p:style>
          <a:lnRef idx="2">
            <a:schemeClr val="dk1"/>
          </a:lnRef>
          <a:fillRef idx="1">
            <a:schemeClr val="lt1"/>
          </a:fillRef>
          <a:effectRef idx="0">
            <a:schemeClr val="dk1"/>
          </a:effectRef>
          <a:fontRef idx="minor">
            <a:schemeClr val="dk1"/>
          </a:fontRef>
        </p:style>
        <p:txBody>
          <a:bodyPr lIns="0" tIns="0" rIns="0" bIns="0"/>
          <a:lstStyle/>
          <a:p>
            <a:pPr algn="ctr"/>
            <a:r>
              <a:rPr lang="zh-CN" altLang="en-US" sz="2000" dirty="0">
                <a:solidFill>
                  <a:srgbClr val="108136"/>
                </a:solidFill>
                <a:latin typeface="Calibri" panose="020F0502020204030204" pitchFamily="34" charset="0"/>
                <a:ea typeface="微软雅黑" panose="020B0503020204020204" pitchFamily="34" charset="-122"/>
              </a:rPr>
              <a:t>升降过程</a:t>
            </a:r>
          </a:p>
        </p:txBody>
      </p:sp>
      <p:sp>
        <p:nvSpPr>
          <p:cNvPr id="34" name="Rectangle 27"/>
          <p:cNvSpPr/>
          <p:nvPr/>
        </p:nvSpPr>
        <p:spPr>
          <a:xfrm>
            <a:off x="4844827" y="4935488"/>
            <a:ext cx="1939925" cy="325438"/>
          </a:xfrm>
          <a:prstGeom prst="rect">
            <a:avLst/>
          </a:prstGeom>
          <a:ln w="3175"/>
        </p:spPr>
        <p:style>
          <a:lnRef idx="2">
            <a:schemeClr val="dk1"/>
          </a:lnRef>
          <a:fillRef idx="1">
            <a:schemeClr val="lt1"/>
          </a:fillRef>
          <a:effectRef idx="0">
            <a:schemeClr val="dk1"/>
          </a:effectRef>
          <a:fontRef idx="minor">
            <a:schemeClr val="dk1"/>
          </a:fontRef>
        </p:style>
        <p:txBody>
          <a:bodyPr lIns="0" tIns="0" rIns="0" bIns="0"/>
          <a:lstStyle/>
          <a:p>
            <a:pPr algn="ctr"/>
            <a:r>
              <a:rPr lang="zh-CN" altLang="en-US" sz="2000" dirty="0">
                <a:solidFill>
                  <a:srgbClr val="108136"/>
                </a:solidFill>
                <a:latin typeface="Calibri" panose="020F0502020204030204" pitchFamily="34" charset="0"/>
                <a:ea typeface="微软雅黑" panose="020B0503020204020204" pitchFamily="34" charset="-122"/>
              </a:rPr>
              <a:t>使用过程</a:t>
            </a:r>
          </a:p>
        </p:txBody>
      </p:sp>
      <p:sp>
        <p:nvSpPr>
          <p:cNvPr id="35" name="Rectangle 27"/>
          <p:cNvSpPr/>
          <p:nvPr/>
        </p:nvSpPr>
        <p:spPr>
          <a:xfrm>
            <a:off x="7118127" y="4935488"/>
            <a:ext cx="1939925" cy="325438"/>
          </a:xfrm>
          <a:prstGeom prst="rect">
            <a:avLst/>
          </a:prstGeom>
          <a:ln w="3175"/>
        </p:spPr>
        <p:style>
          <a:lnRef idx="2">
            <a:schemeClr val="dk1"/>
          </a:lnRef>
          <a:fillRef idx="1">
            <a:schemeClr val="lt1"/>
          </a:fillRef>
          <a:effectRef idx="0">
            <a:schemeClr val="dk1"/>
          </a:effectRef>
          <a:fontRef idx="minor">
            <a:schemeClr val="dk1"/>
          </a:fontRef>
        </p:style>
        <p:txBody>
          <a:bodyPr lIns="0" tIns="0" rIns="0" bIns="0"/>
          <a:lstStyle/>
          <a:p>
            <a:pPr algn="ctr"/>
            <a:r>
              <a:rPr lang="zh-CN" altLang="en-US" sz="2000" dirty="0">
                <a:solidFill>
                  <a:srgbClr val="108136"/>
                </a:solidFill>
                <a:latin typeface="Calibri" panose="020F0502020204030204" pitchFamily="34" charset="0"/>
                <a:ea typeface="微软雅黑" panose="020B0503020204020204" pitchFamily="34" charset="-122"/>
              </a:rPr>
              <a:t>拆除过程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childTnLst>
                                </p:cTn>
                              </p:par>
                            </p:childTnLst>
                          </p:cTn>
                        </p:par>
                        <p:par>
                          <p:cTn id="49" fill="hold">
                            <p:stCondLst>
                              <p:cond delay="2500"/>
                            </p:stCondLst>
                            <p:childTnLst>
                              <p:par>
                                <p:cTn id="50" presetID="12" presetClass="entr" presetSubtype="4"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p:tgtEl>
                                          <p:spTgt spid="32"/>
                                        </p:tgtEl>
                                        <p:attrNameLst>
                                          <p:attrName>ppt_y</p:attrName>
                                        </p:attrNameLst>
                                      </p:cBhvr>
                                      <p:tavLst>
                                        <p:tav tm="0">
                                          <p:val>
                                            <p:strVal val="#ppt_y+#ppt_h*1.125000"/>
                                          </p:val>
                                        </p:tav>
                                        <p:tav tm="100000">
                                          <p:val>
                                            <p:strVal val="#ppt_y"/>
                                          </p:val>
                                        </p:tav>
                                      </p:tavLst>
                                    </p:anim>
                                    <p:animEffect transition="in" filter="wipe(up)">
                                      <p:cBhvr>
                                        <p:cTn id="53" dur="500"/>
                                        <p:tgtEl>
                                          <p:spTgt spid="32"/>
                                        </p:tgtEl>
                                      </p:cBhvr>
                                    </p:animEffect>
                                  </p:childTnLst>
                                </p:cTn>
                              </p:par>
                            </p:childTnLst>
                          </p:cTn>
                        </p:par>
                        <p:par>
                          <p:cTn id="54" fill="hold">
                            <p:stCondLst>
                              <p:cond delay="3000"/>
                            </p:stCondLst>
                            <p:childTnLst>
                              <p:par>
                                <p:cTn id="55" presetID="12" presetClass="entr" presetSubtype="4"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p:tgtEl>
                                          <p:spTgt spid="33"/>
                                        </p:tgtEl>
                                        <p:attrNameLst>
                                          <p:attrName>ppt_y</p:attrName>
                                        </p:attrNameLst>
                                      </p:cBhvr>
                                      <p:tavLst>
                                        <p:tav tm="0">
                                          <p:val>
                                            <p:strVal val="#ppt_y+#ppt_h*1.125000"/>
                                          </p:val>
                                        </p:tav>
                                        <p:tav tm="100000">
                                          <p:val>
                                            <p:strVal val="#ppt_y"/>
                                          </p:val>
                                        </p:tav>
                                      </p:tavLst>
                                    </p:anim>
                                    <p:animEffect transition="in" filter="wipe(up)">
                                      <p:cBhvr>
                                        <p:cTn id="58" dur="500"/>
                                        <p:tgtEl>
                                          <p:spTgt spid="33"/>
                                        </p:tgtEl>
                                      </p:cBhvr>
                                    </p:animEffect>
                                  </p:childTnLst>
                                </p:cTn>
                              </p:par>
                            </p:childTnLst>
                          </p:cTn>
                        </p:par>
                        <p:par>
                          <p:cTn id="59" fill="hold">
                            <p:stCondLst>
                              <p:cond delay="3500"/>
                            </p:stCondLst>
                            <p:childTnLst>
                              <p:par>
                                <p:cTn id="60" presetID="12" presetClass="entr" presetSubtype="4"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additive="base">
                                        <p:cTn id="62" dur="500"/>
                                        <p:tgtEl>
                                          <p:spTgt spid="34"/>
                                        </p:tgtEl>
                                        <p:attrNameLst>
                                          <p:attrName>ppt_y</p:attrName>
                                        </p:attrNameLst>
                                      </p:cBhvr>
                                      <p:tavLst>
                                        <p:tav tm="0">
                                          <p:val>
                                            <p:strVal val="#ppt_y+#ppt_h*1.125000"/>
                                          </p:val>
                                        </p:tav>
                                        <p:tav tm="100000">
                                          <p:val>
                                            <p:strVal val="#ppt_y"/>
                                          </p:val>
                                        </p:tav>
                                      </p:tavLst>
                                    </p:anim>
                                    <p:animEffect transition="in" filter="wipe(up)">
                                      <p:cBhvr>
                                        <p:cTn id="63" dur="500"/>
                                        <p:tgtEl>
                                          <p:spTgt spid="34"/>
                                        </p:tgtEl>
                                      </p:cBhvr>
                                    </p:animEffect>
                                  </p:childTnLst>
                                </p:cTn>
                              </p:par>
                            </p:childTnLst>
                          </p:cTn>
                        </p:par>
                        <p:par>
                          <p:cTn id="64" fill="hold">
                            <p:stCondLst>
                              <p:cond delay="4000"/>
                            </p:stCondLst>
                            <p:childTnLst>
                              <p:par>
                                <p:cTn id="65" presetID="12" presetClass="entr" presetSubtype="4"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500"/>
                                        <p:tgtEl>
                                          <p:spTgt spid="35"/>
                                        </p:tgtEl>
                                        <p:attrNameLst>
                                          <p:attrName>ppt_y</p:attrName>
                                        </p:attrNameLst>
                                      </p:cBhvr>
                                      <p:tavLst>
                                        <p:tav tm="0">
                                          <p:val>
                                            <p:strVal val="#ppt_y+#ppt_h*1.125000"/>
                                          </p:val>
                                        </p:tav>
                                        <p:tav tm="100000">
                                          <p:val>
                                            <p:strVal val="#ppt_y"/>
                                          </p:val>
                                        </p:tav>
                                      </p:tavLst>
                                    </p:anim>
                                    <p:animEffect transition="in" filter="wipe(up)">
                                      <p:cBhvr>
                                        <p:cTn id="6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bldLvl="0" animBg="1"/>
      <p:bldP spid="33" grpId="0" bldLvl="0" animBg="1"/>
      <p:bldP spid="34" grpId="0" bldLvl="0" animBg="1"/>
      <p:bldP spid="35"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7" name="文本框 2"/>
          <p:cNvSpPr txBox="1"/>
          <p:nvPr/>
        </p:nvSpPr>
        <p:spPr>
          <a:xfrm>
            <a:off x="251520" y="1124744"/>
            <a:ext cx="8401050" cy="1113766"/>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资料报审并安全技术交底</a:t>
            </a:r>
            <a:endParaRPr lang="zh-CN" altLang="en-US" sz="2000" dirty="0">
              <a:latin typeface="黑体" panose="02010609060101010101" pitchFamily="49" charset="-122"/>
              <a:ea typeface="黑体" panose="02010609060101010101" pitchFamily="49" charset="-122"/>
              <a:sym typeface="+mn-ea"/>
            </a:endParaRPr>
          </a:p>
          <a:p>
            <a:pPr marL="342900" indent="-342900" algn="just">
              <a:lnSpc>
                <a:spcPct val="150000"/>
              </a:lnSpc>
              <a:buFont typeface="Wingdings" panose="05000000000000000000" charset="0"/>
              <a:buChar char=""/>
            </a:pPr>
            <a:endParaRPr lang="zh-CN" altLang="en-US" sz="2400" b="1" dirty="0">
              <a:solidFill>
                <a:schemeClr val="tx1"/>
              </a:solidFill>
              <a:uFillTx/>
              <a:latin typeface="黑体" panose="02010609060101010101" pitchFamily="49" charset="-122"/>
              <a:ea typeface="黑体" panose="02010609060101010101" pitchFamily="49" charset="-122"/>
              <a:sym typeface="+mn-ea"/>
            </a:endParaRPr>
          </a:p>
        </p:txBody>
      </p:sp>
      <p:pic>
        <p:nvPicPr>
          <p:cNvPr id="36" name="图片 3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0400000">
            <a:off x="565150" y="4129405"/>
            <a:ext cx="2014220" cy="1467485"/>
          </a:xfrm>
          <a:prstGeom prst="rect">
            <a:avLst/>
          </a:prstGeom>
        </p:spPr>
      </p:pic>
      <p:pic>
        <p:nvPicPr>
          <p:cNvPr id="37" name="图片 3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600000">
            <a:off x="711835" y="2369820"/>
            <a:ext cx="2444115" cy="1490345"/>
          </a:xfrm>
          <a:prstGeom prst="rect">
            <a:avLst/>
          </a:prstGeom>
        </p:spPr>
      </p:pic>
      <p:pic>
        <p:nvPicPr>
          <p:cNvPr id="38" name="图片 3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360000">
            <a:off x="1592580" y="3333115"/>
            <a:ext cx="2272665" cy="1480820"/>
          </a:xfrm>
          <a:prstGeom prst="rect">
            <a:avLst/>
          </a:prstGeom>
        </p:spPr>
      </p:pic>
      <p:pic>
        <p:nvPicPr>
          <p:cNvPr id="39" name="图片 3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860000">
            <a:off x="3278505" y="4232275"/>
            <a:ext cx="2209165" cy="1542415"/>
          </a:xfrm>
          <a:prstGeom prst="rect">
            <a:avLst/>
          </a:prstGeom>
        </p:spPr>
      </p:pic>
      <p:pic>
        <p:nvPicPr>
          <p:cNvPr id="40" name="图片 3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964815" y="1972945"/>
            <a:ext cx="2032635" cy="1524635"/>
          </a:xfrm>
          <a:prstGeom prst="rect">
            <a:avLst/>
          </a:prstGeom>
        </p:spPr>
      </p:pic>
      <p:pic>
        <p:nvPicPr>
          <p:cNvPr id="41" name="图片 4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9680000">
            <a:off x="4361180" y="3050540"/>
            <a:ext cx="1918970" cy="1391285"/>
          </a:xfrm>
          <a:prstGeom prst="rect">
            <a:avLst/>
          </a:prstGeom>
        </p:spPr>
      </p:pic>
      <p:pic>
        <p:nvPicPr>
          <p:cNvPr id="42" name="图片 4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2460000">
            <a:off x="5132705" y="2415540"/>
            <a:ext cx="2092960" cy="1400810"/>
          </a:xfrm>
          <a:prstGeom prst="rect">
            <a:avLst/>
          </a:prstGeom>
        </p:spPr>
      </p:pic>
      <p:pic>
        <p:nvPicPr>
          <p:cNvPr id="43" name="图片 42"/>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180000">
            <a:off x="6732905" y="1854835"/>
            <a:ext cx="2209800" cy="1475105"/>
          </a:xfrm>
          <a:prstGeom prst="rect">
            <a:avLst/>
          </a:prstGeom>
        </p:spPr>
      </p:pic>
      <p:pic>
        <p:nvPicPr>
          <p:cNvPr id="44" name="图片 43"/>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840000">
            <a:off x="5457190" y="4484370"/>
            <a:ext cx="2066925" cy="1402080"/>
          </a:xfrm>
          <a:prstGeom prst="rect">
            <a:avLst/>
          </a:prstGeom>
        </p:spPr>
      </p:pic>
      <p:pic>
        <p:nvPicPr>
          <p:cNvPr id="45" name="图片 44"/>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20580000">
            <a:off x="6859905" y="3884930"/>
            <a:ext cx="2071370" cy="143192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7" name="文本框 2"/>
          <p:cNvSpPr txBox="1"/>
          <p:nvPr/>
        </p:nvSpPr>
        <p:spPr>
          <a:xfrm>
            <a:off x="251520" y="1124744"/>
            <a:ext cx="8401050" cy="1113766"/>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安装过程</a:t>
            </a:r>
          </a:p>
          <a:p>
            <a:pPr marL="342900" indent="-342900" algn="just">
              <a:lnSpc>
                <a:spcPct val="150000"/>
              </a:lnSpc>
            </a:pPr>
            <a:endParaRPr lang="zh-CN" altLang="en-US" sz="2400" b="1" dirty="0">
              <a:solidFill>
                <a:schemeClr val="tx1"/>
              </a:solidFill>
              <a:uFillTx/>
              <a:latin typeface="黑体" panose="02010609060101010101" pitchFamily="49" charset="-122"/>
              <a:ea typeface="黑体" panose="02010609060101010101" pitchFamily="49" charset="-122"/>
              <a:sym typeface="+mn-ea"/>
            </a:endParaRPr>
          </a:p>
        </p:txBody>
      </p:sp>
      <p:pic>
        <p:nvPicPr>
          <p:cNvPr id="12083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59632" y="1916832"/>
            <a:ext cx="6922311" cy="4074836"/>
          </a:xfrm>
          <a:prstGeom prst="rect">
            <a:avLst/>
          </a:prstGeom>
          <a:noFill/>
          <a:ln w="9525">
            <a:noFill/>
            <a:miter lim="800000"/>
            <a:headEnd/>
            <a:tailEnd/>
          </a:ln>
        </p:spPr>
      </p:pic>
      <p:sp>
        <p:nvSpPr>
          <p:cNvPr id="36" name="文本框 6"/>
          <p:cNvSpPr txBox="1"/>
          <p:nvPr/>
        </p:nvSpPr>
        <p:spPr>
          <a:xfrm>
            <a:off x="3491880" y="6093296"/>
            <a:ext cx="2240280" cy="368300"/>
          </a:xfrm>
          <a:prstGeom prst="rect">
            <a:avLst/>
          </a:prstGeom>
          <a:noFill/>
        </p:spPr>
        <p:txBody>
          <a:bodyPr wrap="none" rtlCol="0" anchor="t">
            <a:spAutoFit/>
          </a:bodyPr>
          <a:lstStyle/>
          <a:p>
            <a:pPr algn="ctr"/>
            <a:r>
              <a:rPr lang="zh-CN" altLang="en-US" u="sng" dirty="0">
                <a:uFillTx/>
                <a:latin typeface="宋体" panose="02010600030101010101" pitchFamily="2" charset="-122"/>
                <a:sym typeface="+mn-ea"/>
              </a:rPr>
              <a:t>安装平台及尺寸要求</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lvl="0"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sym typeface="+mn-ea"/>
              </a:rPr>
              <a:t>安装平台宽度不够需要做内、外悬挑，当悬挑宽度超出</a:t>
            </a:r>
            <a:r>
              <a:rPr lang="en-US" altLang="zh-CN" dirty="0">
                <a:solidFill>
                  <a:srgbClr val="FF0000"/>
                </a:solidFill>
                <a:latin typeface="黑体" panose="02010609060101010101" pitchFamily="49" charset="-122"/>
                <a:ea typeface="黑体" panose="02010609060101010101" pitchFamily="49" charset="-122"/>
                <a:sym typeface="+mn-ea"/>
              </a:rPr>
              <a:t>30cm</a:t>
            </a:r>
            <a:r>
              <a:rPr lang="zh-CN" altLang="en-US" dirty="0">
                <a:latin typeface="黑体" panose="02010609060101010101" pitchFamily="49" charset="-122"/>
                <a:ea typeface="黑体" panose="02010609060101010101" pitchFamily="49" charset="-122"/>
                <a:sym typeface="+mn-ea"/>
              </a:rPr>
              <a:t>以上，必须在抄平架平面以下第一步架采取斜撑加固并加防滑扣。</a:t>
            </a:r>
            <a:endParaRPr lang="en-US" altLang="zh-CN" dirty="0">
              <a:latin typeface="黑体" panose="02010609060101010101" pitchFamily="49" charset="-122"/>
              <a:ea typeface="黑体" panose="02010609060101010101" pitchFamily="49" charset="-122"/>
              <a:sym typeface="+mn-ea"/>
            </a:endParaRPr>
          </a:p>
          <a:p>
            <a:pPr lvl="0"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sym typeface="+mn-ea"/>
              </a:rPr>
              <a:t>安装平台小横杆间距不大于</a:t>
            </a:r>
            <a:r>
              <a:rPr lang="en-US" altLang="zh-CN" dirty="0">
                <a:solidFill>
                  <a:srgbClr val="FF0000"/>
                </a:solidFill>
                <a:latin typeface="黑体" panose="02010609060101010101" pitchFamily="49" charset="-122"/>
                <a:ea typeface="黑体" panose="02010609060101010101" pitchFamily="49" charset="-122"/>
                <a:sym typeface="+mn-ea"/>
              </a:rPr>
              <a:t>1.5m </a:t>
            </a:r>
            <a:r>
              <a:rPr lang="zh-CN" altLang="en-US" dirty="0">
                <a:latin typeface="黑体" panose="02010609060101010101" pitchFamily="49" charset="-122"/>
                <a:ea typeface="黑体" panose="02010609060101010101" pitchFamily="49" charset="-122"/>
                <a:sym typeface="+mn-ea"/>
              </a:rPr>
              <a:t>，外排防护高度不低于</a:t>
            </a:r>
            <a:r>
              <a:rPr lang="en-US" altLang="zh-CN" dirty="0">
                <a:solidFill>
                  <a:srgbClr val="FF0000"/>
                </a:solidFill>
                <a:latin typeface="黑体" panose="02010609060101010101" pitchFamily="49" charset="-122"/>
                <a:ea typeface="黑体" panose="02010609060101010101" pitchFamily="49" charset="-122"/>
                <a:sym typeface="+mn-ea"/>
              </a:rPr>
              <a:t>1.5m</a:t>
            </a:r>
            <a:r>
              <a:rPr lang="zh-CN" altLang="en-US" dirty="0">
                <a:latin typeface="黑体" panose="02010609060101010101" pitchFamily="49" charset="-122"/>
                <a:ea typeface="黑体" panose="02010609060101010101" pitchFamily="49" charset="-122"/>
                <a:sym typeface="+mn-ea"/>
              </a:rPr>
              <a:t>，且不少于</a:t>
            </a:r>
            <a:r>
              <a:rPr lang="en-US" altLang="zh-CN" dirty="0">
                <a:latin typeface="黑体" panose="02010609060101010101" pitchFamily="49" charset="-122"/>
                <a:ea typeface="黑体" panose="02010609060101010101" pitchFamily="49" charset="-122"/>
                <a:sym typeface="+mn-ea"/>
              </a:rPr>
              <a:t>2</a:t>
            </a:r>
            <a:r>
              <a:rPr lang="zh-CN" altLang="en-US" dirty="0">
                <a:latin typeface="黑体" panose="02010609060101010101" pitchFamily="49" charset="-122"/>
                <a:ea typeface="黑体" panose="02010609060101010101" pitchFamily="49" charset="-122"/>
                <a:sym typeface="+mn-ea"/>
              </a:rPr>
              <a:t>条拦腰杆，并挂设密目安全网。</a:t>
            </a:r>
            <a:endParaRPr lang="en-US" altLang="zh-CN" dirty="0">
              <a:latin typeface="黑体" panose="02010609060101010101" pitchFamily="49" charset="-122"/>
              <a:ea typeface="黑体" panose="02010609060101010101" pitchFamily="49" charset="-122"/>
              <a:sym typeface="+mn-ea"/>
            </a:endParaRPr>
          </a:p>
          <a:p>
            <a:pPr marL="0" marR="0" lvl="0" indent="0" algn="l" defTabSz="914400" rtl="0" eaLnBrk="0" fontAlgn="base" latinLnBrk="0" hangingPunct="0">
              <a:lnSpc>
                <a:spcPct val="120000"/>
              </a:lnSpc>
              <a:spcBef>
                <a:spcPct val="20000"/>
              </a:spcBef>
              <a:spcAft>
                <a:spcPct val="0"/>
              </a:spcAft>
              <a:buClrTx/>
              <a:buSzTx/>
              <a:buFont typeface="Arial" panose="020B0604020202020204" pitchFamily="34" charset="0"/>
              <a:buNone/>
              <a:defRPr/>
            </a:pPr>
            <a:endParaRPr lang="zh-CN" altLang="en-US" sz="2000" dirty="0">
              <a:latin typeface="黑体" panose="02010609060101010101" pitchFamily="49" charset="-122"/>
              <a:ea typeface="黑体" panose="02010609060101010101" pitchFamily="49" charset="-122"/>
              <a:sym typeface="+mn-ea"/>
            </a:endParaRPr>
          </a:p>
        </p:txBody>
      </p:sp>
      <p:pic>
        <p:nvPicPr>
          <p:cNvPr id="10" name="内容占位符 10" descr="IMG_841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321227" y="3222762"/>
            <a:ext cx="2736304" cy="3579574"/>
          </a:xfrm>
          <a:prstGeom prst="rect">
            <a:avLst/>
          </a:prstGeom>
          <a:noFill/>
          <a:ln w="9525">
            <a:noFill/>
          </a:ln>
        </p:spPr>
      </p:pic>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安装过程</a:t>
            </a:r>
          </a:p>
        </p:txBody>
      </p:sp>
      <p:pic>
        <p:nvPicPr>
          <p:cNvPr id="12" name="内容占位符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92080" y="3573016"/>
            <a:ext cx="2880320" cy="2831628"/>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51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按照施工方案铺设第一道走道板，控制好各结构面走道板离墙间距，并使用钢管压结加固。</a:t>
            </a:r>
            <a:endParaRPr lang="en-US" altLang="zh-CN" dirty="0">
              <a:latin typeface="黑体" panose="02010609060101010101" pitchFamily="49" charset="-122"/>
              <a:ea typeface="黑体" panose="02010609060101010101" pitchFamily="49" charset="-122"/>
              <a:sym typeface="+mn-ea"/>
            </a:endParaRPr>
          </a:p>
          <a:p>
            <a:pPr lvl="0" indent="457200" eaLnBrk="0" hangingPunct="0">
              <a:lnSpc>
                <a:spcPct val="150000"/>
              </a:lnSpc>
              <a:spcBef>
                <a:spcPct val="20000"/>
              </a:spcBef>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相邻走道板安装好走道板连接板</a:t>
            </a:r>
            <a:r>
              <a:rPr lang="zh-CN" altLang="en-US" dirty="0">
                <a:latin typeface="黑体" panose="02010609060101010101" pitchFamily="49" charset="-122"/>
                <a:ea typeface="黑体" panose="02010609060101010101" pitchFamily="49" charset="-122"/>
                <a:sym typeface="+mn-ea"/>
              </a:rPr>
              <a:t>。</a:t>
            </a:r>
            <a:endParaRPr lang="en-US" altLang="zh-CN" dirty="0">
              <a:latin typeface="黑体" panose="02010609060101010101" pitchFamily="49" charset="-122"/>
              <a:ea typeface="黑体" panose="02010609060101010101" pitchFamily="49" charset="-122"/>
              <a:sym typeface="+mn-ea"/>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安装过程</a:t>
            </a:r>
          </a:p>
        </p:txBody>
      </p:sp>
      <p:pic>
        <p:nvPicPr>
          <p:cNvPr id="9" name="图片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9592" y="3284983"/>
            <a:ext cx="3034925" cy="2952329"/>
          </a:xfrm>
          <a:prstGeom prst="rect">
            <a:avLst/>
          </a:prstGeom>
        </p:spPr>
      </p:pic>
      <p:pic>
        <p:nvPicPr>
          <p:cNvPr id="13" name="图片 12" descr="84928343981448359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0" y="3284984"/>
            <a:ext cx="3961061" cy="297247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安装竖龙骨（立杆）</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，并做好防倾覆固定（网片托扣）。</a:t>
            </a:r>
            <a:endParaRPr lang="en-US" altLang="zh-CN" dirty="0">
              <a:latin typeface="黑体" panose="02010609060101010101" pitchFamily="49" charset="-122"/>
              <a:ea typeface="黑体" panose="02010609060101010101" pitchFamily="49" charset="-122"/>
              <a:sym typeface="+mn-ea"/>
            </a:endParaRPr>
          </a:p>
          <a:p>
            <a:pPr indent="457200" eaLnBrk="0" hangingPunct="0">
              <a:lnSpc>
                <a:spcPct val="150000"/>
              </a:lnSpc>
              <a:spcBef>
                <a:spcPct val="20000"/>
              </a:spcBef>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竖龙骨安装水平长度超过</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8m</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时，必须安装第二道龙骨板，并已对已安装的龙骨板进行斜拉加固且间距不超过</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6m</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a:t>
            </a: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安装过程</a:t>
            </a:r>
          </a:p>
        </p:txBody>
      </p:sp>
      <p:pic>
        <p:nvPicPr>
          <p:cNvPr id="10" name="图片 27" descr="IMG_20180521_09590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013160" y="3099408"/>
            <a:ext cx="3085232" cy="3456384"/>
          </a:xfrm>
          <a:prstGeom prst="rect">
            <a:avLst/>
          </a:prstGeom>
        </p:spPr>
      </p:pic>
      <p:pic>
        <p:nvPicPr>
          <p:cNvPr id="12" name="图片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5126904" y="3090120"/>
            <a:ext cx="3075780" cy="3465508"/>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安装第二道走道板时同步安装连接螺栓及连接板；</a:t>
            </a:r>
            <a:endParaRPr lang="en-US" altLang="zh-CN" dirty="0">
              <a:latin typeface="黑体" panose="02010609060101010101" pitchFamily="49" charset="-122"/>
              <a:ea typeface="黑体" panose="02010609060101010101" pitchFamily="49" charset="-122"/>
              <a:sym typeface="+mn-ea"/>
            </a:endParaRPr>
          </a:p>
          <a:p>
            <a:pPr indent="457200" eaLnBrk="0" hangingPunct="0">
              <a:lnSpc>
                <a:spcPct val="150000"/>
              </a:lnSpc>
              <a:spcBef>
                <a:spcPct val="20000"/>
              </a:spcBef>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在第一道走道板以上50cm处使用8.8级强度螺栓、螺母安装固定下承重梁（下吊点）。</a:t>
            </a: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安装过程</a:t>
            </a:r>
          </a:p>
        </p:txBody>
      </p:sp>
      <p:pic>
        <p:nvPicPr>
          <p:cNvPr id="9" name="图片 8" descr="IMG_566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919903" y="3119791"/>
            <a:ext cx="3127730" cy="3312368"/>
          </a:xfrm>
          <a:prstGeom prst="rect">
            <a:avLst/>
          </a:prstGeom>
        </p:spPr>
      </p:pic>
      <p:pic>
        <p:nvPicPr>
          <p:cNvPr id="13" name="图片 31" descr="微信图片_20180816134727"/>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4932040" y="3212976"/>
            <a:ext cx="3455544" cy="308789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分片口需逐层安装</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井字架</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加固</a:t>
            </a:r>
            <a:endParaRPr lang="en-US" altLang="zh-CN" dirty="0">
              <a:latin typeface="黑体" panose="02010609060101010101" pitchFamily="49" charset="-122"/>
              <a:ea typeface="黑体" panose="02010609060101010101" pitchFamily="49" charset="-122"/>
              <a:sym typeface="+mn-ea"/>
            </a:endParaRPr>
          </a:p>
          <a:p>
            <a:pPr indent="457200" eaLnBrk="0" hangingPunct="0">
              <a:lnSpc>
                <a:spcPct val="150000"/>
              </a:lnSpc>
              <a:spcBef>
                <a:spcPct val="20000"/>
              </a:spcBef>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安装斜弦杆（</a:t>
            </a:r>
            <a:r>
              <a:rPr lang="zh-CN" altLang="en-US"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内高外低</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）、顶部斜弦杆（</a:t>
            </a:r>
            <a:r>
              <a:rPr lang="zh-CN" altLang="en-US"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外高内低</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），安装网片前应把斜弦杆螺栓提前安装预留；</a:t>
            </a: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安装过程</a:t>
            </a:r>
          </a:p>
        </p:txBody>
      </p:sp>
      <p:pic>
        <p:nvPicPr>
          <p:cNvPr id="10" name="图片 29" descr="IMG_20180521_10305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616" y="3140968"/>
            <a:ext cx="3312367" cy="3102885"/>
          </a:xfrm>
          <a:prstGeom prst="rect">
            <a:avLst/>
          </a:prstGeom>
        </p:spPr>
      </p:pic>
      <p:pic>
        <p:nvPicPr>
          <p:cNvPr id="12" name="图片 38" descr="微信图片_20180816134727"/>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220072" y="3140968"/>
            <a:ext cx="2952327" cy="313955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zh-CN" dirty="0">
                <a:latin typeface="黑体" panose="02010609060101010101" pitchFamily="49" charset="-122"/>
                <a:ea typeface="黑体" panose="02010609060101010101" pitchFamily="49" charset="-122"/>
              </a:rPr>
              <a:t>按</a:t>
            </a:r>
            <a:r>
              <a:rPr lang="zh-CN" altLang="en-US" dirty="0">
                <a:latin typeface="黑体" panose="02010609060101010101" pitchFamily="49" charset="-122"/>
                <a:ea typeface="黑体" panose="02010609060101010101" pitchFamily="49" charset="-122"/>
              </a:rPr>
              <a:t>脚手架</a:t>
            </a:r>
            <a:r>
              <a:rPr lang="zh-CN" altLang="zh-CN" dirty="0">
                <a:latin typeface="黑体" panose="02010609060101010101" pitchFamily="49" charset="-122"/>
                <a:ea typeface="黑体" panose="02010609060101010101" pitchFamily="49" charset="-122"/>
              </a:rPr>
              <a:t>平面布置图的标注安装安全网</a:t>
            </a:r>
            <a:r>
              <a:rPr lang="zh-CN" altLang="en-US" dirty="0">
                <a:latin typeface="黑体" panose="02010609060101010101" pitchFamily="49" charset="-122"/>
                <a:ea typeface="黑体" panose="02010609060101010101" pitchFamily="49" charset="-122"/>
              </a:rPr>
              <a:t>，防护网与立杆（竖龙骨、转角立柱）采用</a:t>
            </a:r>
            <a:r>
              <a:rPr lang="zh-CN" altLang="zh-CN" dirty="0">
                <a:latin typeface="黑体" panose="02010609060101010101" pitchFamily="49" charset="-122"/>
                <a:ea typeface="黑体" panose="02010609060101010101" pitchFamily="49" charset="-122"/>
              </a:rPr>
              <a:t>专用托扣</a:t>
            </a:r>
            <a:r>
              <a:rPr lang="zh-CN" altLang="en-US" dirty="0">
                <a:latin typeface="黑体" panose="02010609060101010101" pitchFamily="49" charset="-122"/>
                <a:ea typeface="黑体" panose="02010609060101010101" pitchFamily="49" charset="-122"/>
              </a:rPr>
              <a:t>以</a:t>
            </a:r>
            <a:r>
              <a:rPr lang="en-US" altLang="zh-CN" dirty="0">
                <a:latin typeface="黑体" panose="02010609060101010101" pitchFamily="49" charset="-122"/>
                <a:ea typeface="黑体" panose="02010609060101010101" pitchFamily="49" charset="-122"/>
              </a:rPr>
              <a:t>M16</a:t>
            </a:r>
            <a:r>
              <a:rPr lang="zh-CN" altLang="en-US" dirty="0">
                <a:latin typeface="黑体" panose="02010609060101010101" pitchFamily="49" charset="-122"/>
                <a:ea typeface="黑体" panose="02010609060101010101" pitchFamily="49" charset="-122"/>
              </a:rPr>
              <a:t>螺栓连接固定；</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防护网的安装应呈“米”字状；</a:t>
            </a:r>
            <a:endParaRPr lang="en-US" altLang="zh-CN" dirty="0">
              <a:latin typeface="黑体" panose="02010609060101010101" pitchFamily="49" charset="-122"/>
              <a:ea typeface="黑体" panose="02010609060101010101" pitchFamily="49" charset="-122"/>
              <a:sym typeface="+mn-ea"/>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安装过程</a:t>
            </a:r>
          </a:p>
        </p:txBody>
      </p:sp>
      <p:pic>
        <p:nvPicPr>
          <p:cNvPr id="13" name="内容占位符 5"/>
          <p:cNvPicPr>
            <a:picLocks noGrp="1" noChangeAspect="1"/>
          </p:cNvPicPr>
          <p:nvPr>
            <p:ph sz="quarter" idx="4294967295"/>
          </p:nvPr>
        </p:nvPicPr>
        <p:blipFill>
          <a:blip r:embed="rId2" cstate="email">
            <a:extLst>
              <a:ext uri="{28A0092B-C50C-407E-A947-70E740481C1C}">
                <a14:useLocalDpi xmlns:a14="http://schemas.microsoft.com/office/drawing/2010/main"/>
              </a:ext>
            </a:extLst>
          </a:blip>
          <a:stretch>
            <a:fillRect/>
          </a:stretch>
        </p:blipFill>
        <p:spPr>
          <a:xfrm>
            <a:off x="3491880" y="3212976"/>
            <a:ext cx="2506536" cy="3053255"/>
          </a:xfrm>
          <a:prstGeom prst="rect">
            <a:avLst/>
          </a:prstGeom>
          <a:noFill/>
          <a:ln w="9525">
            <a:noFill/>
          </a:ln>
        </p:spPr>
      </p:pic>
      <p:pic>
        <p:nvPicPr>
          <p:cNvPr id="14" name="图片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9552" y="3212976"/>
            <a:ext cx="2695693" cy="3053771"/>
          </a:xfrm>
          <a:prstGeom prst="rect">
            <a:avLst/>
          </a:prstGeom>
        </p:spPr>
      </p:pic>
      <p:pic>
        <p:nvPicPr>
          <p:cNvPr id="15" name="图片 14"/>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rot="5400000">
            <a:off x="6119280" y="3393891"/>
            <a:ext cx="3029846" cy="2668022"/>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44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微软雅黑" panose="020B0503020204020204" pitchFamily="34" charset="-122"/>
              </a:rPr>
              <a:t>依次</a:t>
            </a: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组装第二、三道龙骨板，并对架体进行水平拉结加固</a:t>
            </a:r>
            <a:r>
              <a:rPr lang="zh-CN" altLang="en-US" dirty="0">
                <a:latin typeface="黑体" panose="02010609060101010101" pitchFamily="49" charset="-122"/>
                <a:ea typeface="黑体" panose="02010609060101010101" pitchFamily="49" charset="-122"/>
              </a:rPr>
              <a:t>；</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组装第一道内挑板、翻板；</a:t>
            </a:r>
            <a:r>
              <a:rPr lang="zh-CN" altLang="zh-CN" dirty="0">
                <a:latin typeface="黑体" panose="02010609060101010101" pitchFamily="49" charset="-122"/>
                <a:ea typeface="黑体" panose="02010609060101010101" pitchFamily="49" charset="-122"/>
              </a:rPr>
              <a:t>翻板用自攻螺钉</a:t>
            </a:r>
            <a:r>
              <a:rPr lang="zh-CN" altLang="en-US" dirty="0">
                <a:latin typeface="黑体" panose="02010609060101010101" pitchFamily="49" charset="-122"/>
                <a:ea typeface="黑体" panose="02010609060101010101" pitchFamily="49" charset="-122"/>
              </a:rPr>
              <a:t>通过合页</a:t>
            </a:r>
            <a:r>
              <a:rPr lang="zh-CN" altLang="zh-CN" dirty="0">
                <a:latin typeface="黑体" panose="02010609060101010101" pitchFamily="49" charset="-122"/>
                <a:ea typeface="黑体" panose="02010609060101010101" pitchFamily="49" charset="-122"/>
              </a:rPr>
              <a:t>固定在内挑板上</a:t>
            </a:r>
            <a:r>
              <a:rPr lang="zh-CN" altLang="en-US" dirty="0">
                <a:latin typeface="黑体" panose="02010609060101010101" pitchFamily="49" charset="-122"/>
                <a:ea typeface="黑体" panose="02010609060101010101" pitchFamily="49" charset="-122"/>
              </a:rPr>
              <a:t>，</a:t>
            </a:r>
            <a:r>
              <a:rPr lang="zh-CN" altLang="zh-CN" dirty="0">
                <a:latin typeface="黑体" panose="02010609060101010101" pitchFamily="49" charset="-122"/>
                <a:ea typeface="黑体" panose="02010609060101010101" pitchFamily="49" charset="-122"/>
              </a:rPr>
              <a:t>翻板水平夹角应控制在</a:t>
            </a:r>
            <a:r>
              <a:rPr lang="en-US" altLang="zh-CN" dirty="0">
                <a:latin typeface="黑体" panose="02010609060101010101" pitchFamily="49" charset="-122"/>
                <a:ea typeface="黑体" panose="02010609060101010101" pitchFamily="49" charset="-122"/>
              </a:rPr>
              <a:t>30~60</a:t>
            </a:r>
            <a:r>
              <a:rPr lang="zh-CN" altLang="zh-CN" dirty="0">
                <a:latin typeface="黑体" panose="02010609060101010101" pitchFamily="49" charset="-122"/>
                <a:ea typeface="黑体" panose="02010609060101010101" pitchFamily="49" charset="-122"/>
              </a:rPr>
              <a:t>度，</a:t>
            </a:r>
            <a:r>
              <a:rPr lang="zh-CN" altLang="en-US" dirty="0">
                <a:latin typeface="黑体" panose="02010609060101010101" pitchFamily="49" charset="-122"/>
                <a:ea typeface="黑体" panose="02010609060101010101" pitchFamily="49" charset="-122"/>
              </a:rPr>
              <a:t>保证与主体结构全密封</a:t>
            </a:r>
            <a:endParaRPr lang="en-US" altLang="zh-CN" dirty="0">
              <a:latin typeface="黑体" panose="02010609060101010101" pitchFamily="49" charset="-122"/>
              <a:ea typeface="黑体" panose="02010609060101010101" pitchFamily="49" charset="-122"/>
              <a:sym typeface="+mn-ea"/>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安装过程</a:t>
            </a:r>
          </a:p>
        </p:txBody>
      </p:sp>
      <p:pic>
        <p:nvPicPr>
          <p:cNvPr id="9" name="图片 42" descr="微信图片_2018081613472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5536" y="3356992"/>
            <a:ext cx="2276940" cy="2870872"/>
          </a:xfrm>
          <a:prstGeom prst="rect">
            <a:avLst/>
          </a:prstGeom>
        </p:spPr>
      </p:pic>
      <p:pic>
        <p:nvPicPr>
          <p:cNvPr id="10" name="图片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59832" y="3356992"/>
            <a:ext cx="2262061" cy="2852590"/>
          </a:xfrm>
          <a:prstGeom prst="rect">
            <a:avLst/>
          </a:prstGeom>
        </p:spPr>
      </p:pic>
      <p:pic>
        <p:nvPicPr>
          <p:cNvPr id="12" name="内容占位符 5"/>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5724128" y="3356992"/>
            <a:ext cx="3045423" cy="2808312"/>
          </a:xfrm>
          <a:prstGeom prst="rect">
            <a:avLst/>
          </a:prstGeom>
          <a:noFill/>
          <a:ln w="9525">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44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脚手架附墙、挂座位置模板开孔；</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预埋PVC管，对应附墙、挂座位置（预埋洞口左右偏差不得大于</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20mm</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，中心偏差不得大于</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15mm</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dirty="0">
              <a:latin typeface="黑体" panose="02010609060101010101" pitchFamily="49" charset="-122"/>
              <a:ea typeface="黑体" panose="02010609060101010101" pitchFamily="49" charset="-122"/>
              <a:sym typeface="+mn-ea"/>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安装过程</a:t>
            </a:r>
          </a:p>
        </p:txBody>
      </p:sp>
      <p:pic>
        <p:nvPicPr>
          <p:cNvPr id="13" name="图片 45" descr="41193953549088549"/>
          <p:cNvPicPr>
            <a:picLocks noGrp="1" noChangeAspect="1"/>
          </p:cNvPicPr>
          <p:nvPr>
            <p:ph sz="half" idx="4294967295"/>
          </p:nvPr>
        </p:nvPicPr>
        <p:blipFill>
          <a:blip r:embed="rId3" cstate="email">
            <a:extLst>
              <a:ext uri="{28A0092B-C50C-407E-A947-70E740481C1C}">
                <a14:useLocalDpi xmlns:a14="http://schemas.microsoft.com/office/drawing/2010/main"/>
              </a:ext>
            </a:extLst>
          </a:blip>
          <a:srcRect/>
          <a:stretch>
            <a:fillRect/>
          </a:stretch>
        </p:blipFill>
        <p:spPr>
          <a:xfrm>
            <a:off x="539552" y="3356992"/>
            <a:ext cx="2550190" cy="2664296"/>
          </a:xfrm>
          <a:prstGeom prst="rect">
            <a:avLst/>
          </a:prstGeom>
        </p:spPr>
      </p:pic>
      <p:pic>
        <p:nvPicPr>
          <p:cNvPr id="14" name="图片 13"/>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3347864" y="3356992"/>
            <a:ext cx="2738304" cy="2664296"/>
          </a:xfrm>
          <a:prstGeom prst="rect">
            <a:avLst/>
          </a:prstGeom>
        </p:spPr>
      </p:pic>
      <p:pic>
        <p:nvPicPr>
          <p:cNvPr id="15" name="图片 14" descr="929180042581590581b595d6f94d788"/>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rot="5400000">
            <a:off x="6242437" y="3469799"/>
            <a:ext cx="2635787" cy="2376264"/>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44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第三层楼板浇筑混凝土后，吊装第一节导轨</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待混凝土凝固12小时后，安装第一道附墙支座</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 </a:t>
            </a:r>
          </a:p>
          <a:p>
            <a:pPr indent="457200" eaLnBrk="0" hangingPunct="0">
              <a:lnSpc>
                <a:spcPct val="150000"/>
              </a:lnSpc>
              <a:spcBef>
                <a:spcPct val="20000"/>
              </a:spcBef>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穿墙螺栓单螺母加弹垫或双螺母安装齐全拧紧；</a:t>
            </a:r>
            <a:endParaRPr lang="en-US" altLang="zh-CN" dirty="0">
              <a:latin typeface="黑体" panose="02010609060101010101" pitchFamily="49" charset="-122"/>
              <a:ea typeface="黑体" panose="02010609060101010101" pitchFamily="49" charset="-122"/>
              <a:sym typeface="+mn-ea"/>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安装过程</a:t>
            </a:r>
          </a:p>
        </p:txBody>
      </p:sp>
      <p:pic>
        <p:nvPicPr>
          <p:cNvPr id="9" name="图片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31640" y="3209891"/>
            <a:ext cx="2736303" cy="3254396"/>
          </a:xfrm>
          <a:prstGeom prst="rect">
            <a:avLst/>
          </a:prstGeom>
        </p:spPr>
      </p:pic>
      <p:pic>
        <p:nvPicPr>
          <p:cNvPr id="12" name="内容占位符 2"/>
          <p:cNvPicPr>
            <a:picLocks noGrp="1" noChangeAspect="1"/>
          </p:cNvPicPr>
          <p:nvPr>
            <p:ph sz="half" idx="4294967295"/>
            <p:custDataLst>
              <p:tags r:id="rId1"/>
            </p:custDataLst>
          </p:nvPr>
        </p:nvPicPr>
        <p:blipFill>
          <a:blip r:embed="rId5" cstate="email">
            <a:extLst>
              <a:ext uri="{28A0092B-C50C-407E-A947-70E740481C1C}">
                <a14:useLocalDpi xmlns:a14="http://schemas.microsoft.com/office/drawing/2010/main"/>
              </a:ext>
            </a:extLst>
          </a:blip>
          <a:srcRect/>
          <a:stretch>
            <a:fillRect/>
          </a:stretch>
        </p:blipFill>
        <p:spPr>
          <a:xfrm>
            <a:off x="5004048" y="3199711"/>
            <a:ext cx="2808312" cy="3325633"/>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rPr>
              <a:t>安</a:t>
            </a:r>
            <a:r>
              <a:rPr lang="zh-CN" altLang="zh-CN" dirty="0">
                <a:latin typeface="黑体" panose="02010609060101010101" pitchFamily="49" charset="-122"/>
                <a:ea typeface="黑体" panose="02010609060101010101" pitchFamily="49" charset="-122"/>
              </a:rPr>
              <a:t>装竖龙骨、</a:t>
            </a:r>
            <a:r>
              <a:rPr lang="zh-CN" altLang="en-US" dirty="0">
                <a:latin typeface="黑体" panose="02010609060101010101" pitchFamily="49" charset="-122"/>
                <a:ea typeface="黑体" panose="02010609060101010101" pitchFamily="49" charset="-122"/>
              </a:rPr>
              <a:t>上承重梁、斜弦杆、走道板、防护网 ，</a:t>
            </a:r>
            <a:r>
              <a:rPr lang="zh-CN" altLang="zh-CN" dirty="0">
                <a:latin typeface="黑体" panose="02010609060101010101" pitchFamily="49" charset="-122"/>
                <a:ea typeface="黑体" panose="02010609060101010101" pitchFamily="49" charset="-122"/>
              </a:rPr>
              <a:t>连续组拼架体直到安装完</a:t>
            </a:r>
            <a:r>
              <a:rPr lang="en-US" altLang="zh-CN" dirty="0">
                <a:latin typeface="黑体" panose="02010609060101010101" pitchFamily="49" charset="-122"/>
                <a:ea typeface="黑体" panose="02010609060101010101" pitchFamily="49" charset="-122"/>
              </a:rPr>
              <a:t>2</a:t>
            </a:r>
            <a:r>
              <a:rPr lang="zh-CN" altLang="zh-CN" dirty="0">
                <a:latin typeface="黑体" panose="02010609060101010101" pitchFamily="49" charset="-122"/>
                <a:ea typeface="黑体" panose="02010609060101010101" pitchFamily="49" charset="-122"/>
              </a:rPr>
              <a:t>层各组架</a:t>
            </a:r>
            <a:r>
              <a:rPr lang="zh-CN" altLang="en-US" dirty="0">
                <a:latin typeface="黑体" panose="02010609060101010101" pitchFamily="49" charset="-122"/>
                <a:ea typeface="黑体" panose="02010609060101010101" pitchFamily="49" charset="-122"/>
              </a:rPr>
              <a:t>体</a:t>
            </a:r>
            <a:r>
              <a:rPr lang="zh-CN" altLang="zh-CN" dirty="0">
                <a:latin typeface="黑体" panose="02010609060101010101" pitchFamily="49" charset="-122"/>
                <a:ea typeface="黑体" panose="02010609060101010101" pitchFamily="49" charset="-122"/>
              </a:rPr>
              <a:t>为止</a:t>
            </a:r>
            <a:r>
              <a:rPr lang="zh-CN" altLang="en-US" dirty="0">
                <a:latin typeface="黑体" panose="02010609060101010101" pitchFamily="49" charset="-122"/>
                <a:ea typeface="黑体" panose="02010609060101010101" pitchFamily="49" charset="-122"/>
              </a:rPr>
              <a:t>；</a:t>
            </a:r>
            <a:endParaRPr lang="en-US" altLang="zh-CN" dirty="0">
              <a:latin typeface="黑体" panose="02010609060101010101" pitchFamily="49" charset="-122"/>
              <a:ea typeface="黑体" panose="02010609060101010101" pitchFamily="49"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安装过程</a:t>
            </a:r>
          </a:p>
        </p:txBody>
      </p:sp>
      <p:pic>
        <p:nvPicPr>
          <p:cNvPr id="9" name="内容占位符 4" descr="121492821317921696"/>
          <p:cNvPicPr>
            <a:picLocks noGrp="1" noChangeAspect="1"/>
          </p:cNvPicPr>
          <p:nvPr>
            <p:ph sz="quarter" idx="4294967295"/>
          </p:nvPr>
        </p:nvPicPr>
        <p:blipFill>
          <a:blip r:embed="rId3" cstate="email">
            <a:extLst>
              <a:ext uri="{28A0092B-C50C-407E-A947-70E740481C1C}">
                <a14:useLocalDpi xmlns:a14="http://schemas.microsoft.com/office/drawing/2010/main"/>
              </a:ext>
            </a:extLst>
          </a:blip>
          <a:stretch>
            <a:fillRect/>
          </a:stretch>
        </p:blipFill>
        <p:spPr>
          <a:xfrm>
            <a:off x="1115616" y="2996952"/>
            <a:ext cx="2602025" cy="3008873"/>
          </a:xfrm>
          <a:prstGeom prst="rect">
            <a:avLst/>
          </a:prstGeom>
        </p:spPr>
      </p:pic>
      <p:pic>
        <p:nvPicPr>
          <p:cNvPr id="10" name="图片 9"/>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572000" y="2996952"/>
            <a:ext cx="3822773" cy="3024336"/>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zh-CN" dirty="0">
                <a:latin typeface="黑体" panose="02010609060101010101" pitchFamily="49" charset="-122"/>
                <a:ea typeface="黑体" panose="02010609060101010101" pitchFamily="49" charset="-122"/>
              </a:rPr>
              <a:t>连续组拼架体直到安装完架</a:t>
            </a:r>
            <a:r>
              <a:rPr lang="zh-CN" altLang="en-US" dirty="0">
                <a:latin typeface="黑体" panose="02010609060101010101" pitchFamily="49" charset="-122"/>
                <a:ea typeface="黑体" panose="02010609060101010101" pitchFamily="49" charset="-122"/>
              </a:rPr>
              <a:t>体</a:t>
            </a:r>
            <a:r>
              <a:rPr lang="zh-CN" altLang="zh-CN" dirty="0">
                <a:latin typeface="黑体" panose="02010609060101010101" pitchFamily="49" charset="-122"/>
                <a:ea typeface="黑体" panose="02010609060101010101" pitchFamily="49" charset="-122"/>
              </a:rPr>
              <a:t>为止</a:t>
            </a:r>
            <a:r>
              <a:rPr lang="zh-CN" altLang="en-US" dirty="0">
                <a:latin typeface="黑体" panose="02010609060101010101" pitchFamily="49" charset="-122"/>
                <a:ea typeface="黑体" panose="02010609060101010101" pitchFamily="49" charset="-122"/>
              </a:rPr>
              <a:t>；</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rPr>
              <a:t>安装</a:t>
            </a: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重力传感器、电动葫芦；</a:t>
            </a:r>
            <a:r>
              <a:rPr lang="zh-CN" altLang="zh-CN" dirty="0">
                <a:latin typeface="黑体" panose="02010609060101010101" pitchFamily="49" charset="-122"/>
                <a:ea typeface="黑体" panose="02010609060101010101" pitchFamily="49" charset="-122"/>
              </a:rPr>
              <a:t>铺设电源线</a:t>
            </a:r>
            <a:r>
              <a:rPr lang="zh-CN" altLang="en-US"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安装</a:t>
            </a:r>
            <a:r>
              <a:rPr lang="zh-CN" altLang="en-US" dirty="0">
                <a:latin typeface="黑体" panose="02010609060101010101" pitchFamily="49" charset="-122"/>
                <a:ea typeface="黑体" panose="02010609060101010101" pitchFamily="49" charset="-122"/>
              </a:rPr>
              <a:t>电控系统、提升系统，</a:t>
            </a:r>
            <a:r>
              <a:rPr lang="zh-CN" altLang="zh-CN" dirty="0">
                <a:latin typeface="黑体" panose="02010609060101010101" pitchFamily="49" charset="-122"/>
                <a:ea typeface="黑体" panose="02010609060101010101" pitchFamily="49" charset="-122"/>
              </a:rPr>
              <a:t>进入运行阶段</a:t>
            </a:r>
            <a:r>
              <a:rPr lang="zh-CN" altLang="en-US" dirty="0">
                <a:latin typeface="黑体" panose="02010609060101010101" pitchFamily="49" charset="-122"/>
                <a:ea typeface="黑体" panose="02010609060101010101" pitchFamily="49" charset="-122"/>
              </a:rPr>
              <a:t>；</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buFont typeface="Wingdings" panose="05000000000000000000" pitchFamily="2" charset="2"/>
              <a:buChar char="u"/>
            </a:pPr>
            <a:endParaRPr lang="en-US" altLang="zh-CN" dirty="0">
              <a:latin typeface="黑体" panose="02010609060101010101" pitchFamily="49" charset="-122"/>
              <a:ea typeface="黑体" panose="02010609060101010101" pitchFamily="49"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安装过程</a:t>
            </a:r>
          </a:p>
        </p:txBody>
      </p:sp>
      <p:pic>
        <p:nvPicPr>
          <p:cNvPr id="12" name="图片 11" descr="bf62ac6789af3f40021e0f8d6ee667b525.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11560" y="3068960"/>
            <a:ext cx="2880320" cy="3384376"/>
          </a:xfrm>
          <a:prstGeom prst="rect">
            <a:avLst/>
          </a:prstGeom>
        </p:spPr>
      </p:pic>
      <p:pic>
        <p:nvPicPr>
          <p:cNvPr id="14" name="图片 13" descr="IMG_0449"/>
          <p:cNvPicPr>
            <a:picLocks noChangeAspect="1"/>
          </p:cNvPicPr>
          <p:nvPr/>
        </p:nvPicPr>
        <p:blipFill>
          <a:blip r:embed="rId4" cstate="email">
            <a:extLst>
              <a:ext uri="{28A0092B-C50C-407E-A947-70E740481C1C}">
                <a14:useLocalDpi xmlns:a14="http://schemas.microsoft.com/office/drawing/2010/main"/>
              </a:ext>
            </a:extLst>
          </a:blip>
          <a:srcRect t="-2002"/>
          <a:stretch>
            <a:fillRect/>
          </a:stretch>
        </p:blipFill>
        <p:spPr>
          <a:xfrm>
            <a:off x="3707904" y="2924944"/>
            <a:ext cx="4968552" cy="351568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升降前各节点按照规范验收表进行检查验收</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宋体" panose="02010600030101010101" pitchFamily="2" charset="-122"/>
                <a:sym typeface="+mn-ea"/>
              </a:rPr>
              <a:t>升降前施工操作人员安排就位，准备好通讯工具（对讲机、口哨等） </a:t>
            </a:r>
            <a:r>
              <a:rPr lang="zh-CN" altLang="en-US" dirty="0">
                <a:latin typeface="黑体" panose="02010609060101010101" pitchFamily="49" charset="-122"/>
                <a:ea typeface="黑体" panose="02010609060101010101" pitchFamily="49" charset="-122"/>
              </a:rPr>
              <a:t>；</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pPr>
            <a:endParaRPr lang="en-US" altLang="zh-CN" dirty="0">
              <a:latin typeface="黑体" panose="02010609060101010101" pitchFamily="49" charset="-122"/>
              <a:ea typeface="黑体" panose="02010609060101010101" pitchFamily="49"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提升过程</a:t>
            </a:r>
          </a:p>
        </p:txBody>
      </p:sp>
      <p:pic>
        <p:nvPicPr>
          <p:cNvPr id="9" name="图片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9592" y="3068960"/>
            <a:ext cx="4067810" cy="3051175"/>
          </a:xfrm>
          <a:prstGeom prst="rect">
            <a:avLst/>
          </a:prstGeom>
        </p:spPr>
      </p:pic>
      <p:pic>
        <p:nvPicPr>
          <p:cNvPr id="10" name="图片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24128" y="2996952"/>
            <a:ext cx="2618575" cy="3157557"/>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宋体" panose="02010600030101010101" pitchFamily="2" charset="-122"/>
                <a:sym typeface="+mn-ea"/>
              </a:rPr>
              <a:t>升降前地面设置警戒线、警示牌、扩音器，并设专职人员旁站，无关人员禁止入内</a:t>
            </a:r>
            <a:r>
              <a:rPr lang="en-US" altLang="zh-CN" dirty="0">
                <a:latin typeface="黑体" panose="02010609060101010101" pitchFamily="49" charset="-122"/>
                <a:ea typeface="黑体" panose="02010609060101010101" pitchFamily="49" charset="-122"/>
                <a:cs typeface="宋体" panose="02010600030101010101" pitchFamily="2" charset="-122"/>
                <a:sym typeface="+mn-ea"/>
              </a:rPr>
              <a:t>;</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宋体" panose="02010600030101010101" pitchFamily="2" charset="-122"/>
                <a:sym typeface="+mn-ea"/>
              </a:rPr>
              <a:t>升降前应将架体上和结构临边的垃圾、杂物等多余材料清理干净，并做好临边防护</a:t>
            </a:r>
            <a:r>
              <a:rPr lang="zh-CN" altLang="en-US" dirty="0">
                <a:latin typeface="黑体" panose="02010609060101010101" pitchFamily="49" charset="-122"/>
                <a:ea typeface="黑体" panose="02010609060101010101" pitchFamily="49" charset="-122"/>
              </a:rPr>
              <a:t>；</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pPr>
            <a:endParaRPr lang="en-US" altLang="zh-CN" dirty="0">
              <a:latin typeface="黑体" panose="02010609060101010101" pitchFamily="49" charset="-122"/>
              <a:ea typeface="黑体" panose="02010609060101010101" pitchFamily="49"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提升过程</a:t>
            </a:r>
          </a:p>
        </p:txBody>
      </p:sp>
      <p:pic>
        <p:nvPicPr>
          <p:cNvPr id="12" name="图片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5576" y="3573016"/>
            <a:ext cx="3581903" cy="2849835"/>
          </a:xfrm>
          <a:prstGeom prst="rect">
            <a:avLst/>
          </a:prstGeom>
        </p:spPr>
      </p:pic>
      <p:pic>
        <p:nvPicPr>
          <p:cNvPr id="13" name="图片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88024" y="3555025"/>
            <a:ext cx="3888432" cy="291693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51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宋体" panose="02010600030101010101" pitchFamily="2" charset="-122"/>
                <a:sym typeface="+mn-ea"/>
              </a:rPr>
              <a:t>升降前拆除分片口</a:t>
            </a:r>
            <a:r>
              <a:rPr lang="en-US" altLang="zh-CN" dirty="0">
                <a:latin typeface="黑体" panose="02010609060101010101" pitchFamily="49" charset="-122"/>
                <a:ea typeface="黑体" panose="02010609060101010101" pitchFamily="49" charset="-122"/>
                <a:cs typeface="宋体" panose="02010600030101010101" pitchFamily="2" charset="-122"/>
                <a:sym typeface="+mn-ea"/>
              </a:rPr>
              <a:t>“</a:t>
            </a:r>
            <a:r>
              <a:rPr lang="zh-CN" altLang="en-US" dirty="0">
                <a:latin typeface="黑体" panose="02010609060101010101" pitchFamily="49" charset="-122"/>
                <a:ea typeface="黑体" panose="02010609060101010101" pitchFamily="49" charset="-122"/>
                <a:cs typeface="宋体" panose="02010600030101010101" pitchFamily="2" charset="-122"/>
                <a:sym typeface="+mn-ea"/>
              </a:rPr>
              <a:t>井字架</a:t>
            </a:r>
            <a:r>
              <a:rPr lang="en-US" altLang="zh-CN" dirty="0">
                <a:latin typeface="黑体" panose="02010609060101010101" pitchFamily="49" charset="-122"/>
                <a:ea typeface="黑体" panose="02010609060101010101" pitchFamily="49" charset="-122"/>
                <a:cs typeface="宋体" panose="02010600030101010101" pitchFamily="2" charset="-122"/>
                <a:sym typeface="+mn-ea"/>
              </a:rPr>
              <a:t>”</a:t>
            </a:r>
            <a:r>
              <a:rPr lang="zh-CN" altLang="en-US" dirty="0">
                <a:latin typeface="黑体" panose="02010609060101010101" pitchFamily="49" charset="-122"/>
                <a:ea typeface="黑体" panose="02010609060101010101" pitchFamily="49" charset="-122"/>
                <a:cs typeface="宋体" panose="02010600030101010101" pitchFamily="2" charset="-122"/>
                <a:sym typeface="+mn-ea"/>
              </a:rPr>
              <a:t>，办公楼顶部刚性拉杆</a:t>
            </a:r>
            <a:r>
              <a:rPr lang="zh-CN" altLang="en-US" dirty="0">
                <a:latin typeface="黑体" panose="02010609060101010101" pitchFamily="49" charset="-122"/>
                <a:ea typeface="黑体" panose="02010609060101010101" pitchFamily="49" charset="-122"/>
              </a:rPr>
              <a:t>；</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宋体" panose="02010600030101010101" pitchFamily="2" charset="-122"/>
                <a:sym typeface="+mn-ea"/>
              </a:rPr>
              <a:t>升降前应提前拆除塔吊附臂处安全网及活动龙骨板（拆除前需正确佩戴安全带）</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pPr>
            <a:endParaRPr lang="en-US" altLang="zh-CN" dirty="0">
              <a:latin typeface="黑体" panose="02010609060101010101" pitchFamily="49" charset="-122"/>
              <a:ea typeface="黑体" panose="02010609060101010101" pitchFamily="49"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提升过程</a:t>
            </a:r>
          </a:p>
        </p:txBody>
      </p:sp>
      <p:pic>
        <p:nvPicPr>
          <p:cNvPr id="10" name="内容占位符 4"/>
          <p:cNvPicPr>
            <a:picLocks noGrp="1" noChangeAspect="1"/>
          </p:cNvPicPr>
          <p:nvPr>
            <p:ph sz="quarter" idx="4294967295"/>
          </p:nvPr>
        </p:nvPicPr>
        <p:blipFill>
          <a:blip r:embed="rId3" cstate="email">
            <a:extLst>
              <a:ext uri="{28A0092B-C50C-407E-A947-70E740481C1C}">
                <a14:useLocalDpi xmlns:a14="http://schemas.microsoft.com/office/drawing/2010/main"/>
              </a:ext>
            </a:extLst>
          </a:blip>
          <a:stretch>
            <a:fillRect/>
          </a:stretch>
        </p:blipFill>
        <p:spPr>
          <a:xfrm>
            <a:off x="4860033" y="3269728"/>
            <a:ext cx="3744415" cy="2951107"/>
          </a:xfrm>
          <a:prstGeom prst="rect">
            <a:avLst/>
          </a:prstGeom>
        </p:spPr>
      </p:pic>
      <p:pic>
        <p:nvPicPr>
          <p:cNvPr id="14" name="图片 107" descr="微信图片_2018081613472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1118713" y="2849839"/>
            <a:ext cx="2946133" cy="3816424"/>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宋体" panose="02010600030101010101" pitchFamily="2" charset="-122"/>
                <a:sym typeface="+mn-ea"/>
              </a:rPr>
              <a:t>由上而下逐层打开防护翻板、机位插板、分片口安全网及盖板且用铁丝绑扎牢靠；</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宋体" panose="02010600030101010101" pitchFamily="2" charset="-122"/>
                <a:sym typeface="+mn-ea"/>
              </a:rPr>
              <a:t>提升时禁止无关人员在架体上施工或走动，操作人员做好巡查工作，如有异常立即停止提升，处理完成后方可继续提升；</a:t>
            </a:r>
            <a:endParaRPr lang="en-US" altLang="zh-CN" dirty="0">
              <a:latin typeface="黑体" panose="02010609060101010101" pitchFamily="49" charset="-122"/>
              <a:ea typeface="黑体" panose="02010609060101010101" pitchFamily="49"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提升过程</a:t>
            </a:r>
          </a:p>
        </p:txBody>
      </p:sp>
      <p:pic>
        <p:nvPicPr>
          <p:cNvPr id="12" name="内容占位符 8"/>
          <p:cNvPicPr>
            <a:picLocks noGrp="1" noChangeAspect="1"/>
          </p:cNvPicPr>
          <p:nvPr>
            <p:ph sz="quarter" idx="4294967295"/>
          </p:nvPr>
        </p:nvPicPr>
        <p:blipFill>
          <a:blip r:embed="rId3" cstate="email">
            <a:extLst>
              <a:ext uri="{28A0092B-C50C-407E-A947-70E740481C1C}">
                <a14:useLocalDpi xmlns:a14="http://schemas.microsoft.com/office/drawing/2010/main"/>
              </a:ext>
            </a:extLst>
          </a:blip>
          <a:stretch>
            <a:fillRect/>
          </a:stretch>
        </p:blipFill>
        <p:spPr>
          <a:xfrm>
            <a:off x="899592" y="3717032"/>
            <a:ext cx="3480690" cy="2614645"/>
          </a:xfrm>
          <a:prstGeom prst="rect">
            <a:avLst/>
          </a:prstGeom>
        </p:spPr>
      </p:pic>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04048" y="3672019"/>
            <a:ext cx="3384375" cy="260118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宋体" panose="02010600030101010101" pitchFamily="2" charset="-122"/>
                <a:sym typeface="+mn-ea"/>
              </a:rPr>
              <a:t>由上而下逐层打开防护翻板、机位插板、分片口安全网及盖板且用铁丝绑扎牢靠；</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宋体" panose="02010600030101010101" pitchFamily="2" charset="-122"/>
                <a:sym typeface="+mn-ea"/>
              </a:rPr>
              <a:t>提升时禁止无关人员在架体上施工或走动，操作人员做好巡查工作，如有异常立即停止提升，处理完成后方可继续提升；</a:t>
            </a:r>
            <a:endParaRPr lang="en-US" altLang="zh-CN" dirty="0">
              <a:latin typeface="黑体" panose="02010609060101010101" pitchFamily="49" charset="-122"/>
              <a:ea typeface="黑体" panose="02010609060101010101" pitchFamily="49"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提升过程</a:t>
            </a:r>
          </a:p>
        </p:txBody>
      </p:sp>
      <p:pic>
        <p:nvPicPr>
          <p:cNvPr id="12" name="内容占位符 8"/>
          <p:cNvPicPr>
            <a:picLocks noGrp="1" noChangeAspect="1"/>
          </p:cNvPicPr>
          <p:nvPr>
            <p:ph sz="quarter" idx="4294967295"/>
          </p:nvPr>
        </p:nvPicPr>
        <p:blipFill>
          <a:blip r:embed="rId3" cstate="email">
            <a:extLst>
              <a:ext uri="{28A0092B-C50C-407E-A947-70E740481C1C}">
                <a14:useLocalDpi xmlns:a14="http://schemas.microsoft.com/office/drawing/2010/main"/>
              </a:ext>
            </a:extLst>
          </a:blip>
          <a:stretch>
            <a:fillRect/>
          </a:stretch>
        </p:blipFill>
        <p:spPr>
          <a:xfrm>
            <a:off x="899592" y="3717032"/>
            <a:ext cx="3480690" cy="2614645"/>
          </a:xfrm>
          <a:prstGeom prst="rect">
            <a:avLst/>
          </a:prstGeom>
        </p:spPr>
      </p:pic>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04048" y="3672019"/>
            <a:ext cx="3384375" cy="260118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宋体" panose="02010600030101010101" pitchFamily="2" charset="-122"/>
                <a:sym typeface="+mn-ea"/>
              </a:rPr>
              <a:t>爬架提升距离80</a:t>
            </a:r>
            <a:r>
              <a:rPr lang="en-US" altLang="zh-CN" dirty="0">
                <a:latin typeface="黑体" panose="02010609060101010101" pitchFamily="49" charset="-122"/>
                <a:ea typeface="黑体" panose="02010609060101010101" pitchFamily="49" charset="-122"/>
                <a:cs typeface="宋体" panose="02010600030101010101" pitchFamily="2" charset="-122"/>
                <a:sym typeface="+mn-ea"/>
              </a:rPr>
              <a:t>-100cm</a:t>
            </a:r>
            <a:r>
              <a:rPr lang="zh-CN" altLang="en-US" dirty="0">
                <a:latin typeface="黑体" panose="02010609060101010101" pitchFamily="49" charset="-122"/>
                <a:ea typeface="黑体" panose="02010609060101010101" pitchFamily="49" charset="-122"/>
                <a:cs typeface="宋体" panose="02010600030101010101" pitchFamily="2" charset="-122"/>
                <a:sym typeface="+mn-ea"/>
              </a:rPr>
              <a:t>到位时，拆除第一道附墙件（工具拿稳防止坠落）；</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宋体" panose="02010600030101010101" pitchFamily="2" charset="-122"/>
                <a:sym typeface="+mn-ea"/>
              </a:rPr>
              <a:t>升降到位后部分机位进行微调，直至架体平整；</a:t>
            </a:r>
            <a:endParaRPr lang="en-US" altLang="zh-CN" dirty="0">
              <a:latin typeface="黑体" panose="02010609060101010101" pitchFamily="49" charset="-122"/>
              <a:ea typeface="黑体" panose="02010609060101010101" pitchFamily="49"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提升过程</a:t>
            </a:r>
          </a:p>
        </p:txBody>
      </p:sp>
      <p:pic>
        <p:nvPicPr>
          <p:cNvPr id="9" name="内容占位符 4"/>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827584" y="3068960"/>
            <a:ext cx="3796846" cy="2808313"/>
          </a:xfrm>
          <a:prstGeom prst="rect">
            <a:avLst/>
          </a:prstGeom>
        </p:spPr>
      </p:pic>
      <p:pic>
        <p:nvPicPr>
          <p:cNvPr id="10" name="内容占位符 7"/>
          <p:cNvPicPr>
            <a:picLocks noGrp="1" noChangeAspect="1"/>
          </p:cNvPicPr>
          <p:nvPr>
            <p:ph sz="quarter" idx="4294967295"/>
          </p:nvPr>
        </p:nvPicPr>
        <p:blipFill>
          <a:blip r:embed="rId4" cstate="email">
            <a:extLst>
              <a:ext uri="{28A0092B-C50C-407E-A947-70E740481C1C}">
                <a14:useLocalDpi xmlns:a14="http://schemas.microsoft.com/office/drawing/2010/main"/>
              </a:ext>
            </a:extLst>
          </a:blip>
          <a:stretch>
            <a:fillRect/>
          </a:stretch>
        </p:blipFill>
        <p:spPr>
          <a:xfrm>
            <a:off x="5076057" y="3068960"/>
            <a:ext cx="3456384" cy="2773312"/>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新宋体" panose="02010609030101010101" charset="-122"/>
                <a:sym typeface="+mn-ea"/>
              </a:rPr>
              <a:t>从下而上恢复各层架体防护翻板、机位插板、分片口盖板、分片口网片；</a:t>
            </a:r>
            <a:endParaRPr lang="en-US" altLang="zh-CN" dirty="0">
              <a:latin typeface="黑体" panose="02010609060101010101" pitchFamily="49" charset="-122"/>
              <a:ea typeface="黑体" panose="02010609060101010101" pitchFamily="49" charset="-122"/>
              <a:cs typeface="新宋体" panose="02010609030101010101" charset="-122"/>
              <a:sym typeface="+mn-ea"/>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新宋体" panose="02010609030101010101" charset="-122"/>
                <a:sym typeface="+mn-ea"/>
              </a:rPr>
              <a:t>调整附着支座上的停层装置，使其顶紧、顶实；卸荷钢丝绳、刚性卸荷拉杆及时安装齐全；</a:t>
            </a:r>
            <a:endParaRPr lang="en-US" altLang="zh-CN" dirty="0">
              <a:latin typeface="黑体" panose="02010609060101010101" pitchFamily="49" charset="-122"/>
              <a:ea typeface="黑体" panose="02010609060101010101" pitchFamily="49" charset="-122"/>
              <a:cs typeface="新宋体" panose="02010609030101010101" charset="-122"/>
              <a:sym typeface="+mn-ea"/>
            </a:endParaRPr>
          </a:p>
          <a:p>
            <a:pPr indent="457200" eaLnBrk="0" hangingPunct="0">
              <a:lnSpc>
                <a:spcPct val="150000"/>
              </a:lnSpc>
              <a:spcBef>
                <a:spcPct val="20000"/>
              </a:spcBef>
              <a:buFont typeface="Wingdings" panose="05000000000000000000" pitchFamily="2" charset="2"/>
              <a:buChar char="u"/>
            </a:pPr>
            <a:endParaRPr lang="en-US" altLang="zh-CN" dirty="0">
              <a:latin typeface="黑体" panose="02010609060101010101" pitchFamily="49" charset="-122"/>
              <a:ea typeface="黑体" panose="02010609060101010101" pitchFamily="49"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提升过程</a:t>
            </a:r>
          </a:p>
        </p:txBody>
      </p:sp>
      <p:pic>
        <p:nvPicPr>
          <p:cNvPr id="13" name="图片 161" descr="133050936481139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1600" y="3140968"/>
            <a:ext cx="2952328" cy="3230047"/>
          </a:xfrm>
          <a:prstGeom prst="rect">
            <a:avLst/>
          </a:prstGeom>
        </p:spPr>
      </p:pic>
      <p:pic>
        <p:nvPicPr>
          <p:cNvPr id="14" name="内容占位符 4"/>
          <p:cNvPicPr>
            <a:picLocks noGrp="1" noChangeAspect="1"/>
          </p:cNvPicPr>
          <p:nvPr>
            <p:ph sz="half" idx="4294967295"/>
          </p:nvPr>
        </p:nvPicPr>
        <p:blipFill>
          <a:blip r:embed="rId4" cstate="email">
            <a:extLst>
              <a:ext uri="{28A0092B-C50C-407E-A947-70E740481C1C}">
                <a14:useLocalDpi xmlns:a14="http://schemas.microsoft.com/office/drawing/2010/main"/>
              </a:ext>
            </a:extLst>
          </a:blip>
          <a:stretch>
            <a:fillRect/>
          </a:stretch>
        </p:blipFill>
        <p:spPr>
          <a:xfrm>
            <a:off x="4355977" y="3140968"/>
            <a:ext cx="4104456" cy="3236341"/>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新宋体" panose="02010609030101010101" charset="-122"/>
                <a:sym typeface="+mn-ea"/>
              </a:rPr>
              <a:t>恢复塔吊附墙处活动走道板（需正确佩戴安全带）；</a:t>
            </a:r>
            <a:endParaRPr lang="en-US" altLang="zh-CN" dirty="0">
              <a:latin typeface="黑体" panose="02010609060101010101" pitchFamily="49" charset="-122"/>
              <a:ea typeface="黑体" panose="02010609060101010101" pitchFamily="49" charset="-122"/>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新宋体" panose="02010609030101010101" charset="-122"/>
                <a:sym typeface="+mn-ea"/>
              </a:rPr>
              <a:t>恢复塔吊附墙处防护网，防护网应封闭严密，且严禁单边悬挂（需正确佩戴安全带）；</a:t>
            </a:r>
            <a:endParaRPr lang="en-US" altLang="zh-CN" dirty="0">
              <a:latin typeface="黑体" panose="02010609060101010101" pitchFamily="49" charset="-122"/>
              <a:ea typeface="黑体" panose="02010609060101010101" pitchFamily="49"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提升过程</a:t>
            </a:r>
          </a:p>
        </p:txBody>
      </p:sp>
      <p:pic>
        <p:nvPicPr>
          <p:cNvPr id="9" name="内容占位符 4"/>
          <p:cNvPicPr>
            <a:picLocks noGrp="1" noChangeAspect="1"/>
          </p:cNvPicPr>
          <p:nvPr>
            <p:ph sz="half" idx="4294967295"/>
          </p:nvPr>
        </p:nvPicPr>
        <p:blipFill>
          <a:blip r:embed="rId4" cstate="email">
            <a:extLst>
              <a:ext uri="{28A0092B-C50C-407E-A947-70E740481C1C}">
                <a14:useLocalDpi xmlns:a14="http://schemas.microsoft.com/office/drawing/2010/main"/>
              </a:ext>
            </a:extLst>
          </a:blip>
          <a:stretch>
            <a:fillRect/>
          </a:stretch>
        </p:blipFill>
        <p:spPr>
          <a:xfrm>
            <a:off x="755576" y="3356992"/>
            <a:ext cx="3322389" cy="2916460"/>
          </a:xfrm>
          <a:prstGeom prst="rect">
            <a:avLst/>
          </a:prstGeom>
        </p:spPr>
      </p:pic>
      <p:pic>
        <p:nvPicPr>
          <p:cNvPr id="10" name="图片 9"/>
          <p:cNvPicPr>
            <a:picLocks noChangeAspect="1"/>
          </p:cNvPicPr>
          <p:nvPr>
            <p:custDataLst>
              <p:tags r:id="rId1"/>
            </p:custDataLst>
          </p:nvPr>
        </p:nvPicPr>
        <p:blipFill>
          <a:blip r:embed="rId5" cstate="email">
            <a:extLst>
              <a:ext uri="{28A0092B-C50C-407E-A947-70E740481C1C}">
                <a14:useLocalDpi xmlns:a14="http://schemas.microsoft.com/office/drawing/2010/main"/>
              </a:ext>
            </a:extLst>
          </a:blip>
          <a:srcRect/>
          <a:stretch>
            <a:fillRect/>
          </a:stretch>
        </p:blipFill>
        <p:spPr>
          <a:xfrm>
            <a:off x="4540427" y="3284984"/>
            <a:ext cx="4302753" cy="2991227"/>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新宋体" panose="02010609030101010101" charset="-122"/>
                <a:sym typeface="+mn-ea"/>
              </a:rPr>
              <a:t>提升工序完毕按照</a:t>
            </a:r>
            <a:r>
              <a:rPr lang="zh-CN" altLang="zh-CN" dirty="0">
                <a:latin typeface="黑体" panose="02010609060101010101" pitchFamily="49" charset="-122"/>
                <a:ea typeface="黑体" panose="02010609060101010101" pitchFamily="49" charset="-122"/>
              </a:rPr>
              <a:t>使用交接检查记录表的规定</a:t>
            </a:r>
            <a:r>
              <a:rPr lang="zh-CN" altLang="en-US" dirty="0">
                <a:latin typeface="黑体" panose="02010609060101010101" pitchFamily="49" charset="-122"/>
                <a:ea typeface="黑体" panose="02010609060101010101" pitchFamily="49" charset="-122"/>
                <a:cs typeface="新宋体" panose="02010609030101010101" charset="-122"/>
                <a:sym typeface="+mn-ea"/>
              </a:rPr>
              <a:t>对架体各节点进行验收，验收合格后方可交付使用；</a:t>
            </a:r>
            <a:endParaRPr lang="en-US" altLang="zh-CN" dirty="0">
              <a:latin typeface="黑体" panose="02010609060101010101" pitchFamily="49" charset="-122"/>
              <a:ea typeface="黑体" panose="02010609060101010101" pitchFamily="49"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提升过程</a:t>
            </a:r>
          </a:p>
        </p:txBody>
      </p:sp>
      <p:pic>
        <p:nvPicPr>
          <p:cNvPr id="13" name="图片 189" descr="4119395354908854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69774" y="2996952"/>
            <a:ext cx="3606681" cy="2889839"/>
          </a:xfrm>
          <a:prstGeom prst="rect">
            <a:avLst/>
          </a:prstGeom>
        </p:spPr>
      </p:pic>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569" y="2996952"/>
            <a:ext cx="3816424" cy="2863063"/>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rPr>
              <a:t>分片口盖板逐层封闭严密，电梯口架体断面处安全网防护严密；</a:t>
            </a:r>
            <a:endParaRPr lang="en-US" altLang="zh-CN"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rPr>
              <a:t>料台处翻板、断面处封闭严密</a:t>
            </a:r>
            <a:endParaRPr lang="en-US" altLang="zh-CN" dirty="0">
              <a:latin typeface="黑体" panose="02010609060101010101" pitchFamily="49" charset="-122"/>
              <a:ea typeface="黑体" panose="02010609060101010101" pitchFamily="49"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使用过程</a:t>
            </a:r>
          </a:p>
        </p:txBody>
      </p:sp>
      <p:pic>
        <p:nvPicPr>
          <p:cNvPr id="9" name="图片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92080" y="3068960"/>
            <a:ext cx="3512687" cy="3070276"/>
          </a:xfrm>
          <a:prstGeom prst="rect">
            <a:avLst/>
          </a:prstGeom>
        </p:spPr>
      </p:pic>
      <p:pic>
        <p:nvPicPr>
          <p:cNvPr id="10" name="内容占位符 7" descr="IMG_3788"/>
          <p:cNvPicPr>
            <a:picLocks noGrp="1" noChangeAspect="1"/>
          </p:cNvPicPr>
          <p:nvPr>
            <p:ph sz="half" idx="4294967295"/>
          </p:nvPr>
        </p:nvPicPr>
        <p:blipFill>
          <a:blip r:embed="rId4" cstate="email">
            <a:extLst>
              <a:ext uri="{28A0092B-C50C-407E-A947-70E740481C1C}">
                <a14:useLocalDpi xmlns:a14="http://schemas.microsoft.com/office/drawing/2010/main"/>
              </a:ext>
            </a:extLst>
          </a:blip>
          <a:srcRect/>
          <a:stretch>
            <a:fillRect/>
          </a:stretch>
        </p:blipFill>
        <p:spPr>
          <a:xfrm rot="5400000" flipV="1">
            <a:off x="-90627" y="3515525"/>
            <a:ext cx="3132568" cy="2160241"/>
          </a:xfrm>
          <a:prstGeom prst="rect">
            <a:avLst/>
          </a:prstGeom>
        </p:spPr>
      </p:pic>
      <p:pic>
        <p:nvPicPr>
          <p:cNvPr id="12" name="图片 1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2843808" y="3068960"/>
            <a:ext cx="2064114" cy="3092454"/>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rPr>
              <a:t>穿墙螺栓单螺母加弹簧垫片或双螺母安装齐全拧紧，且露丝</a:t>
            </a:r>
            <a:r>
              <a:rPr lang="en-US" altLang="zh-CN"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rPr>
              <a:t>10mm</a:t>
            </a:r>
            <a:r>
              <a:rPr lang="zh-CN" altLang="en-US"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rPr>
              <a:t>以上；</a:t>
            </a:r>
            <a:endParaRPr lang="en-US" altLang="zh-CN"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rPr>
              <a:t>附着支座安装齐全、规范，贴合墙面且拉簧、导轮无缺失，停层装置顶紧；</a:t>
            </a:r>
            <a:endParaRPr lang="en-US" altLang="zh-CN"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使用过程</a:t>
            </a:r>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4008" y="2924945"/>
            <a:ext cx="2646293" cy="3528391"/>
          </a:xfrm>
          <a:prstGeom prst="rect">
            <a:avLst/>
          </a:prstGeom>
          <a:noFill/>
          <a:ln w="9525">
            <a:noFill/>
            <a:miter lim="800000"/>
            <a:headEnd/>
            <a:tailEnd/>
          </a:ln>
        </p:spPr>
      </p:pic>
      <p:pic>
        <p:nvPicPr>
          <p:cNvPr id="13" name="图片 1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691680" y="2924944"/>
            <a:ext cx="2160240" cy="1994068"/>
          </a:xfrm>
          <a:prstGeom prst="rect">
            <a:avLst/>
          </a:prstGeom>
        </p:spPr>
      </p:pic>
      <p:pic>
        <p:nvPicPr>
          <p:cNvPr id="15" name="图片 14"/>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rot="5400000">
            <a:off x="1979712" y="4581129"/>
            <a:ext cx="1584176" cy="216024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rPr>
              <a:t>水平附墙件卸荷拉杆、钢丝绳必须拉紧受力；</a:t>
            </a:r>
            <a:endParaRPr lang="en-US" altLang="zh-CN"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rPr>
              <a:t>办公楼爬架架顶部每个机位处刚性拉杆安装齐全；</a:t>
            </a:r>
            <a:endParaRPr lang="en-US" altLang="zh-CN"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使用过程</a:t>
            </a:r>
          </a:p>
        </p:txBody>
      </p:sp>
      <p:pic>
        <p:nvPicPr>
          <p:cNvPr id="9" name="内容占位符 3" descr="C6E14C31D060186F7A7954E09BDE1F68"/>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1115616" y="2924944"/>
            <a:ext cx="2952328" cy="3414871"/>
          </a:xfrm>
          <a:prstGeom prst="rect">
            <a:avLst/>
          </a:prstGeom>
        </p:spPr>
      </p:pic>
      <p:pic>
        <p:nvPicPr>
          <p:cNvPr id="10" name="图片 9" descr="TQ5JU2)@109`4VLJ3(($$6V"/>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4716460" y="2852492"/>
            <a:ext cx="3402864" cy="3547768"/>
          </a:xfrm>
          <a:prstGeom prst="rect">
            <a:avLst/>
          </a:prstGeom>
          <a:ln>
            <a:solidFill>
              <a:schemeClr val="tx1"/>
            </a:solid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sym typeface="+mn-ea"/>
              </a:rPr>
              <a:t>拆除</a:t>
            </a: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前总包、监理、爬架等单位相关人员对架体各节点检查验收；</a:t>
            </a:r>
            <a:endParaRPr lang="en-US" altLang="zh-CN" dirty="0">
              <a:latin typeface="黑体" panose="02010609060101010101" pitchFamily="49" charset="-122"/>
              <a:ea typeface="黑体" panose="02010609060101010101" pitchFamily="49" charset="-122"/>
              <a:cs typeface="微软雅黑" panose="020B0503020204020204" pitchFamily="34" charset="-122"/>
              <a:sym typeface="+mn-ea"/>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拆除前将结构临边（1米以内）以及架体上的建筑材料、垃圾等清理干净</a:t>
            </a:r>
            <a:r>
              <a:rPr lang="zh-CN" altLang="en-US"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rPr>
              <a:t>；</a:t>
            </a:r>
            <a:endParaRPr lang="en-US" altLang="zh-CN"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拆除过程</a:t>
            </a:r>
          </a:p>
        </p:txBody>
      </p:sp>
      <p:pic>
        <p:nvPicPr>
          <p:cNvPr id="9" name="内容占位符 4"/>
          <p:cNvPicPr>
            <a:picLocks noGrp="1" noChangeAspect="1"/>
          </p:cNvPicPr>
          <p:nvPr>
            <p:custDataLst>
              <p:tags r:id="rId1"/>
            </p:custDataLst>
          </p:nvPr>
        </p:nvPicPr>
        <p:blipFill>
          <a:blip r:embed="rId4" cstate="email">
            <a:extLst>
              <a:ext uri="{28A0092B-C50C-407E-A947-70E740481C1C}">
                <a14:useLocalDpi xmlns:a14="http://schemas.microsoft.com/office/drawing/2010/main"/>
              </a:ext>
            </a:extLst>
          </a:blip>
          <a:stretch>
            <a:fillRect/>
          </a:stretch>
        </p:blipFill>
        <p:spPr>
          <a:xfrm>
            <a:off x="827584" y="2924944"/>
            <a:ext cx="3614004" cy="3240360"/>
          </a:xfrm>
          <a:prstGeom prst="rect">
            <a:avLst/>
          </a:prstGeom>
        </p:spPr>
      </p:pic>
      <p:pic>
        <p:nvPicPr>
          <p:cNvPr id="10" name="内容占位符 4"/>
          <p:cNvPicPr>
            <a:picLocks noGrp="1" noChangeAspect="1"/>
          </p:cNvPicPr>
          <p:nvPr/>
        </p:nvPicPr>
        <p:blipFill>
          <a:blip r:embed="rId5" cstate="email">
            <a:extLst>
              <a:ext uri="{28A0092B-C50C-407E-A947-70E740481C1C}">
                <a14:useLocalDpi xmlns:a14="http://schemas.microsoft.com/office/drawing/2010/main"/>
              </a:ext>
            </a:extLst>
          </a:blip>
          <a:stretch>
            <a:fillRect/>
          </a:stretch>
        </p:blipFill>
        <p:spPr>
          <a:xfrm>
            <a:off x="5004048" y="2924945"/>
            <a:ext cx="3503701" cy="324036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拆除前地面设置警戒线、警示牌、安全宣讲扩音器；并设专职人员旁站，禁止人员入内；</a:t>
            </a:r>
            <a:endParaRPr lang="en-US" altLang="zh-CN" dirty="0">
              <a:latin typeface="黑体" panose="02010609060101010101" pitchFamily="49" charset="-122"/>
              <a:ea typeface="黑体" panose="02010609060101010101" pitchFamily="49" charset="-122"/>
              <a:cs typeface="微软雅黑" panose="020B0503020204020204" pitchFamily="34" charset="-122"/>
              <a:sym typeface="+mn-ea"/>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提前拆除区域内架体顶部刚性斜拉杆、水平拉结以及分片口井字架</a:t>
            </a:r>
            <a:r>
              <a:rPr lang="zh-CN" altLang="en-US"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rPr>
              <a:t>；</a:t>
            </a:r>
            <a:endParaRPr lang="en-US" altLang="zh-CN"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拆除过程</a:t>
            </a:r>
          </a:p>
        </p:txBody>
      </p:sp>
      <p:pic>
        <p:nvPicPr>
          <p:cNvPr id="12" name="内容占位符 7"/>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971600" y="3212976"/>
            <a:ext cx="3459147" cy="3171683"/>
          </a:xfrm>
          <a:prstGeom prst="rect">
            <a:avLst/>
          </a:prstGeom>
        </p:spPr>
      </p:pic>
      <p:pic>
        <p:nvPicPr>
          <p:cNvPr id="13" name="图片 182" descr="3679144920039332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32040" y="3212976"/>
            <a:ext cx="3466505" cy="3154462"/>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8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上架操作人员必须正确佩戴安全帽、系好安全带，严格按照施工方案进行机位断点，最顶部龙骨板要在安装吊具后才能断开；</a:t>
            </a:r>
            <a:endParaRPr lang="en-US" altLang="zh-CN" dirty="0">
              <a:latin typeface="黑体" panose="02010609060101010101" pitchFamily="49" charset="-122"/>
              <a:ea typeface="黑体" panose="02010609060101010101" pitchFamily="49" charset="-122"/>
              <a:cs typeface="微软雅黑" panose="020B0503020204020204" pitchFamily="34" charset="-122"/>
              <a:sym typeface="+mn-ea"/>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sym typeface="+mn-ea"/>
              </a:rPr>
              <a:t>断点处安全网每相邻两张上下用铁线绑扎连为一体并与竖龙骨或龙骨板进行连接，避免高空坠物和安全网损坏</a:t>
            </a:r>
            <a:r>
              <a:rPr lang="zh-CN" altLang="en-US"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rPr>
              <a:t>；</a:t>
            </a:r>
            <a:endParaRPr lang="en-US" altLang="zh-CN"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拆除过程</a:t>
            </a:r>
          </a:p>
        </p:txBody>
      </p:sp>
      <p:pic>
        <p:nvPicPr>
          <p:cNvPr id="9" name="图片 240" descr="133050936481139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941227" y="3603389"/>
            <a:ext cx="3054403" cy="2849641"/>
          </a:xfrm>
          <a:prstGeom prst="rect">
            <a:avLst/>
          </a:prstGeom>
        </p:spPr>
      </p:pic>
      <p:pic>
        <p:nvPicPr>
          <p:cNvPr id="10" name="图片 224" descr="8156344645426572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0" y="3501008"/>
            <a:ext cx="3744416" cy="3053223"/>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44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从上到下依次打开翻板并用双股铁丝绑扎牢固；</a:t>
            </a:r>
            <a:endParaRPr lang="en-US" altLang="zh-CN" dirty="0">
              <a:latin typeface="黑体" panose="02010609060101010101" pitchFamily="49" charset="-122"/>
              <a:ea typeface="黑体" panose="02010609060101010101" pitchFamily="49" charset="-122"/>
              <a:cs typeface="微软雅黑" panose="020B0503020204020204" pitchFamily="34" charset="-122"/>
              <a:sym typeface="+mn-ea"/>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sym typeface="+mn-ea"/>
              </a:rPr>
              <a:t>安装吊具、钢丝绳：</a:t>
            </a: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从顶部龙骨板以上轨道或竖龙骨的第一个孔洞安装吊具（</a:t>
            </a:r>
            <a:r>
              <a:rPr lang="zh-CN" altLang="zh-CN" dirty="0">
                <a:latin typeface="黑体" panose="02010609060101010101" pitchFamily="49" charset="-122"/>
                <a:ea typeface="黑体" panose="02010609060101010101" pitchFamily="49" charset="-122"/>
                <a:cs typeface="微软雅黑" panose="020B0503020204020204" pitchFamily="34" charset="-122"/>
                <a:sym typeface="+mn-ea"/>
              </a:rPr>
              <a:t>使用</a:t>
            </a:r>
            <a:r>
              <a:rPr lang="en-US" altLang="zh-CN" dirty="0">
                <a:latin typeface="黑体" panose="02010609060101010101" pitchFamily="49" charset="-122"/>
                <a:ea typeface="黑体" panose="02010609060101010101" pitchFamily="49" charset="-122"/>
                <a:cs typeface="微软雅黑" panose="020B0503020204020204" pitchFamily="34" charset="-122"/>
                <a:sym typeface="+mn-ea"/>
              </a:rPr>
              <a:t>8.8</a:t>
            </a: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级螺栓），采用</a:t>
            </a:r>
            <a:r>
              <a:rPr lang="en-US" altLang="zh-CN" dirty="0">
                <a:latin typeface="黑体" panose="02010609060101010101" pitchFamily="49" charset="-122"/>
                <a:ea typeface="黑体" panose="02010609060101010101" pitchFamily="49" charset="-122"/>
                <a:cs typeface="微软雅黑" panose="020B0503020204020204" pitchFamily="34" charset="-122"/>
                <a:sym typeface="+mn-ea"/>
              </a:rPr>
              <a:t>4</a:t>
            </a: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条</a:t>
            </a:r>
            <a:r>
              <a:rPr lang="en-US" altLang="zh-CN" dirty="0">
                <a:latin typeface="黑体" panose="02010609060101010101" pitchFamily="49" charset="-122"/>
                <a:ea typeface="黑体" panose="02010609060101010101" pitchFamily="49" charset="-122"/>
                <a:cs typeface="微软雅黑" panose="020B0503020204020204" pitchFamily="34" charset="-122"/>
                <a:sym typeface="+mn-ea"/>
              </a:rPr>
              <a:t>6m</a:t>
            </a: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钢丝绳同步预紧（确保钢丝绳完好无损，保证</a:t>
            </a:r>
            <a:r>
              <a:rPr lang="en-US" altLang="zh-CN" dirty="0">
                <a:latin typeface="黑体" panose="02010609060101010101" pitchFamily="49" charset="-122"/>
                <a:ea typeface="黑体" panose="02010609060101010101" pitchFamily="49" charset="-122"/>
                <a:cs typeface="微软雅黑" panose="020B0503020204020204" pitchFamily="34" charset="-122"/>
                <a:sym typeface="+mn-ea"/>
              </a:rPr>
              <a:t>4</a:t>
            </a: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根钢丝绳受力均匀） </a:t>
            </a:r>
            <a:r>
              <a:rPr lang="zh-CN" altLang="en-US"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rPr>
              <a:t>；</a:t>
            </a:r>
            <a:endParaRPr lang="en-US" altLang="zh-CN" dirty="0">
              <a:latin typeface="黑体" panose="02010609060101010101" pitchFamily="49" charset="-122"/>
              <a:ea typeface="黑体" panose="02010609060101010101" pitchFamily="49" charset="-122"/>
              <a:cs typeface="新宋体" panose="02010609030101010101" charset="-122"/>
              <a:sym typeface="宋体" panose="02010600030101010101" pitchFamily="2" charset="-122"/>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拆除过程</a:t>
            </a:r>
          </a:p>
        </p:txBody>
      </p:sp>
      <p:pic>
        <p:nvPicPr>
          <p:cNvPr id="12" name="图片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03648" y="3429001"/>
            <a:ext cx="2466263" cy="3240360"/>
          </a:xfrm>
          <a:prstGeom prst="rect">
            <a:avLst/>
          </a:prstGeom>
        </p:spPr>
      </p:pic>
      <p:pic>
        <p:nvPicPr>
          <p:cNvPr id="13" name="图片 233" descr="3679144920039332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99992" y="3429000"/>
            <a:ext cx="3681079" cy="3211513"/>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sym typeface="+mn-ea"/>
              </a:rPr>
              <a:t>通知</a:t>
            </a: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塔吊起吊5-10公分，使附墙支座支顶器脱离轨道，</a:t>
            </a:r>
            <a:r>
              <a:rPr lang="zh-CN" altLang="en-US" dirty="0">
                <a:latin typeface="黑体" panose="02010609060101010101" pitchFamily="49" charset="-122"/>
                <a:ea typeface="黑体" panose="02010609060101010101" pitchFamily="49" charset="-122"/>
                <a:sym typeface="+mn-ea"/>
              </a:rPr>
              <a:t>拆除附墙件，用双股</a:t>
            </a:r>
            <a:r>
              <a:rPr lang="en-US" altLang="zh-CN" dirty="0">
                <a:latin typeface="黑体" panose="02010609060101010101" pitchFamily="49" charset="-122"/>
                <a:ea typeface="黑体" panose="02010609060101010101" pitchFamily="49" charset="-122"/>
                <a:sym typeface="+mn-ea"/>
              </a:rPr>
              <a:t>10#</a:t>
            </a:r>
            <a:r>
              <a:rPr lang="zh-CN" altLang="en-US" dirty="0">
                <a:latin typeface="黑体" panose="02010609060101010101" pitchFamily="49" charset="-122"/>
                <a:ea typeface="黑体" panose="02010609060101010101" pitchFamily="49" charset="-122"/>
                <a:sym typeface="+mn-ea"/>
              </a:rPr>
              <a:t>铁丝把附墙件绑扎至轨道上</a:t>
            </a: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a:t>
            </a:r>
            <a:endParaRPr lang="en-US" altLang="zh-CN" dirty="0">
              <a:latin typeface="黑体" panose="02010609060101010101" pitchFamily="49" charset="-122"/>
              <a:ea typeface="黑体" panose="02010609060101010101" pitchFamily="49" charset="-122"/>
              <a:cs typeface="微软雅黑" panose="020B0503020204020204" pitchFamily="34" charset="-122"/>
              <a:sym typeface="+mn-ea"/>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rPr>
              <a:t>塔吊吊运架体往外</a:t>
            </a:r>
            <a:r>
              <a:rPr lang="zh-CN" altLang="en-US" dirty="0">
                <a:latin typeface="黑体" panose="02010609060101010101" pitchFamily="49" charset="-122"/>
                <a:ea typeface="黑体" panose="02010609060101010101" pitchFamily="49" charset="-122"/>
                <a:sym typeface="+mn-ea"/>
              </a:rPr>
              <a:t>慢慢</a:t>
            </a:r>
            <a:r>
              <a:rPr lang="zh-CN" altLang="en-US" dirty="0">
                <a:latin typeface="黑体" panose="02010609060101010101" pitchFamily="49" charset="-122"/>
                <a:ea typeface="黑体" panose="02010609060101010101" pitchFamily="49" charset="-122"/>
              </a:rPr>
              <a:t>摆动，确定无障碍后，吊运至地面解体区域（起吊前检查该吊运架体两端安全网、龙骨板有无碰撞）；</a:t>
            </a:r>
            <a:endParaRPr lang="en-US" altLang="zh-CN" dirty="0">
              <a:latin typeface="黑体" panose="02010609060101010101" pitchFamily="49" charset="-122"/>
              <a:ea typeface="黑体" panose="02010609060101010101" pitchFamily="49" charset="-122"/>
              <a:cs typeface="微软雅黑" panose="020B0503020204020204" pitchFamily="34" charset="-122"/>
              <a:sym typeface="+mn-ea"/>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拆除过程</a:t>
            </a:r>
          </a:p>
        </p:txBody>
      </p:sp>
      <p:pic>
        <p:nvPicPr>
          <p:cNvPr id="9" name="图片 239" descr="4119395354908854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5576" y="3501008"/>
            <a:ext cx="3642383" cy="3054918"/>
          </a:xfrm>
          <a:prstGeom prst="rect">
            <a:avLst/>
          </a:prstGeom>
        </p:spPr>
      </p:pic>
      <p:pic>
        <p:nvPicPr>
          <p:cNvPr id="10" name="图片 245" descr="41193953549088549"/>
          <p:cNvPicPr>
            <a:picLocks noGrp="1" noChangeAspect="1"/>
          </p:cNvPicPr>
          <p:nvPr>
            <p:ph sz="quarter" idx="4294967295"/>
          </p:nvPr>
        </p:nvPicPr>
        <p:blipFill>
          <a:blip r:embed="rId4" cstate="email">
            <a:extLst>
              <a:ext uri="{28A0092B-C50C-407E-A947-70E740481C1C}">
                <a14:useLocalDpi xmlns:a14="http://schemas.microsoft.com/office/drawing/2010/main"/>
              </a:ext>
            </a:extLst>
          </a:blip>
          <a:stretch>
            <a:fillRect/>
          </a:stretch>
        </p:blipFill>
        <p:spPr>
          <a:xfrm>
            <a:off x="5004048" y="3501008"/>
            <a:ext cx="3610921" cy="3081739"/>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sym typeface="+mn-ea"/>
              </a:rPr>
              <a:t>每吊架体放置地面的过程中，地面解体等人员应尽量避免处于危险区域</a:t>
            </a: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a:t>
            </a:r>
            <a:endParaRPr lang="en-US" altLang="zh-CN" dirty="0">
              <a:latin typeface="黑体" panose="02010609060101010101" pitchFamily="49" charset="-122"/>
              <a:ea typeface="黑体" panose="02010609060101010101" pitchFamily="49" charset="-122"/>
              <a:cs typeface="微软雅黑" panose="020B0503020204020204" pitchFamily="34" charset="-122"/>
              <a:sym typeface="+mn-ea"/>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rPr>
              <a:t>拆除作业人员每天下班前</a:t>
            </a: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对未拆除架体端头临时加固、封闭</a:t>
            </a:r>
            <a:r>
              <a:rPr lang="zh-CN" altLang="en-US" dirty="0">
                <a:latin typeface="黑体" panose="02010609060101010101" pitchFamily="49" charset="-122"/>
                <a:ea typeface="黑体" panose="02010609060101010101" pitchFamily="49" charset="-122"/>
              </a:rPr>
              <a:t>；</a:t>
            </a:r>
            <a:endParaRPr lang="en-US" altLang="zh-CN" dirty="0">
              <a:latin typeface="黑体" panose="02010609060101010101" pitchFamily="49" charset="-122"/>
              <a:ea typeface="黑体" panose="02010609060101010101" pitchFamily="49" charset="-122"/>
              <a:cs typeface="微软雅黑" panose="020B0503020204020204" pitchFamily="34" charset="-122"/>
              <a:sym typeface="+mn-ea"/>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拆除过程</a:t>
            </a:r>
          </a:p>
        </p:txBody>
      </p:sp>
      <p:pic>
        <p:nvPicPr>
          <p:cNvPr id="12" name="内容占位符 4"/>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971600" y="2843839"/>
            <a:ext cx="3024336" cy="3406411"/>
          </a:xfrm>
          <a:prstGeom prst="rect">
            <a:avLst/>
          </a:prstGeom>
        </p:spPr>
      </p:pic>
      <p:pic>
        <p:nvPicPr>
          <p:cNvPr id="13" name="图片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4768509" y="2575458"/>
            <a:ext cx="3423404" cy="3960442"/>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b="1" dirty="0">
                <a:sym typeface="+mn-ea"/>
              </a:rPr>
              <a:t>拆除完成后，对材料进行分类码放整齐、</a:t>
            </a:r>
            <a:r>
              <a:rPr lang="zh-CN" altLang="en-US" b="1" dirty="0">
                <a:sym typeface="宋体" panose="02010600030101010101" pitchFamily="2" charset="-122"/>
              </a:rPr>
              <a:t>打包整理好</a:t>
            </a:r>
            <a:r>
              <a:rPr lang="zh-CN" altLang="en-US" dirty="0">
                <a:latin typeface="黑体" panose="02010609060101010101" pitchFamily="49" charset="-122"/>
                <a:ea typeface="黑体" panose="02010609060101010101" pitchFamily="49" charset="-122"/>
                <a:cs typeface="微软雅黑" panose="020B0503020204020204" pitchFamily="34" charset="-122"/>
                <a:sym typeface="+mn-ea"/>
              </a:rPr>
              <a:t>；</a:t>
            </a:r>
            <a:endParaRPr lang="en-US" altLang="zh-CN" dirty="0">
              <a:latin typeface="黑体" panose="02010609060101010101" pitchFamily="49" charset="-122"/>
              <a:ea typeface="黑体" panose="02010609060101010101" pitchFamily="49" charset="-122"/>
              <a:cs typeface="微软雅黑" panose="020B0503020204020204" pitchFamily="34" charset="-122"/>
              <a:sym typeface="+mn-ea"/>
            </a:endParaRPr>
          </a:p>
          <a:p>
            <a:pPr indent="457200" eaLnBrk="0" hangingPunct="0">
              <a:lnSpc>
                <a:spcPct val="150000"/>
              </a:lnSpc>
              <a:spcBef>
                <a:spcPct val="20000"/>
              </a:spcBef>
              <a:buFont typeface="Wingdings" panose="05000000000000000000" pitchFamily="2" charset="2"/>
              <a:buChar char="u"/>
            </a:pPr>
            <a:r>
              <a:rPr lang="zh-CN" altLang="en-US" b="1" dirty="0">
                <a:sym typeface="+mn-ea"/>
              </a:rPr>
              <a:t>通过塔吊装车完毕后，材料退场</a:t>
            </a:r>
            <a:r>
              <a:rPr lang="zh-CN" altLang="en-US" dirty="0">
                <a:latin typeface="黑体" panose="02010609060101010101" pitchFamily="49" charset="-122"/>
                <a:ea typeface="黑体" panose="02010609060101010101" pitchFamily="49" charset="-122"/>
              </a:rPr>
              <a:t>；</a:t>
            </a:r>
            <a:endParaRPr lang="en-US" altLang="zh-CN" dirty="0">
              <a:latin typeface="黑体" panose="02010609060101010101" pitchFamily="49" charset="-122"/>
              <a:ea typeface="黑体" panose="02010609060101010101" pitchFamily="49" charset="-122"/>
              <a:cs typeface="微软雅黑" panose="020B0503020204020204" pitchFamily="34" charset="-122"/>
              <a:sym typeface="+mn-ea"/>
            </a:endParaRPr>
          </a:p>
        </p:txBody>
      </p:sp>
      <p:sp>
        <p:nvSpPr>
          <p:cNvPr id="11" name="文本框 2"/>
          <p:cNvSpPr txBox="1"/>
          <p:nvPr/>
        </p:nvSpPr>
        <p:spPr>
          <a:xfrm>
            <a:off x="251520" y="1124744"/>
            <a:ext cx="8401050" cy="5831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拆除过程</a:t>
            </a:r>
          </a:p>
        </p:txBody>
      </p:sp>
      <p:pic>
        <p:nvPicPr>
          <p:cNvPr id="9" name="内容占位符 7"/>
          <p:cNvPicPr>
            <a:picLocks noGrp="1" noChangeAspect="1"/>
          </p:cNvPicPr>
          <p:nvPr>
            <p:ph sz="quarter" idx="4294967295"/>
          </p:nvPr>
        </p:nvPicPr>
        <p:blipFill>
          <a:blip r:embed="rId4" cstate="email">
            <a:extLst>
              <a:ext uri="{28A0092B-C50C-407E-A947-70E740481C1C}">
                <a14:useLocalDpi xmlns:a14="http://schemas.microsoft.com/office/drawing/2010/main"/>
              </a:ext>
            </a:extLst>
          </a:blip>
          <a:stretch>
            <a:fillRect/>
          </a:stretch>
        </p:blipFill>
        <p:spPr>
          <a:xfrm>
            <a:off x="755576" y="2996952"/>
            <a:ext cx="4041521" cy="3031393"/>
          </a:xfrm>
          <a:prstGeom prst="rect">
            <a:avLst/>
          </a:prstGeom>
        </p:spPr>
      </p:pic>
      <p:pic>
        <p:nvPicPr>
          <p:cNvPr id="10" name="内容占位符 5"/>
          <p:cNvPicPr>
            <a:picLocks noGrp="1" noChangeAspect="1"/>
          </p:cNvPicPr>
          <p:nvPr>
            <p:ph sz="half" idx="4294967295"/>
            <p:custDataLst>
              <p:tags r:id="rId1"/>
            </p:custDataLst>
          </p:nvPr>
        </p:nvPicPr>
        <p:blipFill>
          <a:blip r:embed="rId5" cstate="email">
            <a:extLst>
              <a:ext uri="{28A0092B-C50C-407E-A947-70E740481C1C}">
                <a14:useLocalDpi xmlns:a14="http://schemas.microsoft.com/office/drawing/2010/main"/>
              </a:ext>
            </a:extLst>
          </a:blip>
          <a:stretch>
            <a:fillRect/>
          </a:stretch>
        </p:blipFill>
        <p:spPr>
          <a:xfrm>
            <a:off x="5220072" y="2996952"/>
            <a:ext cx="3670750" cy="3052855"/>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sym typeface="+mn-ea"/>
              </a:rPr>
              <a:t>施工班组每日晨会，并做好记录表；</a:t>
            </a:r>
            <a:endParaRPr lang="en-US" altLang="zh-CN" dirty="0">
              <a:latin typeface="黑体" panose="02010609060101010101" pitchFamily="49" charset="-122"/>
              <a:ea typeface="黑体" panose="02010609060101010101" pitchFamily="49" charset="-122"/>
              <a:sym typeface="+mn-ea"/>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rPr>
              <a:t>对于各施工节点阶段做好班组技术交底；</a:t>
            </a:r>
            <a:endParaRPr lang="en-US" altLang="zh-CN" dirty="0">
              <a:latin typeface="黑体" panose="02010609060101010101" pitchFamily="49" charset="-122"/>
              <a:ea typeface="黑体" panose="02010609060101010101" pitchFamily="49" charset="-122"/>
              <a:cs typeface="微软雅黑" panose="020B0503020204020204" pitchFamily="34" charset="-122"/>
              <a:sym typeface="+mn-ea"/>
            </a:endParaRPr>
          </a:p>
        </p:txBody>
      </p:sp>
      <p:sp>
        <p:nvSpPr>
          <p:cNvPr id="11" name="文本框 2"/>
          <p:cNvSpPr txBox="1"/>
          <p:nvPr/>
        </p:nvSpPr>
        <p:spPr>
          <a:xfrm>
            <a:off x="251520" y="1124744"/>
            <a:ext cx="8401050" cy="58907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各施工流程管理要求</a:t>
            </a:r>
          </a:p>
        </p:txBody>
      </p:sp>
      <p:pic>
        <p:nvPicPr>
          <p:cNvPr id="12" name="图片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03648" y="4509120"/>
            <a:ext cx="2808312" cy="2097967"/>
          </a:xfrm>
          <a:prstGeom prst="rect">
            <a:avLst/>
          </a:prstGeom>
        </p:spPr>
      </p:pic>
      <p:pic>
        <p:nvPicPr>
          <p:cNvPr id="13" name="图片 1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403648" y="2708920"/>
            <a:ext cx="2808312" cy="1778773"/>
          </a:xfrm>
          <a:prstGeom prst="rect">
            <a:avLst/>
          </a:prstGeom>
        </p:spPr>
      </p:pic>
      <p:pic>
        <p:nvPicPr>
          <p:cNvPr id="14" name="图片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60032" y="2708920"/>
            <a:ext cx="2880320" cy="3840601"/>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en-US" altLang="zh-CN" sz="2400" b="1" dirty="0">
                <a:effectLst>
                  <a:outerShdw blurRad="38100" dist="38100" dir="2700000" algn="tl">
                    <a:srgbClr val="000000">
                      <a:alpha val="43137"/>
                    </a:srgbClr>
                  </a:outerShdw>
                </a:effectLst>
                <a:ea typeface="黑体" panose="02010609060101010101" pitchFamily="49" charset="-122"/>
              </a:rPr>
              <a:t>DM300</a:t>
            </a:r>
            <a:r>
              <a:rPr lang="zh-CN" altLang="en-US" sz="2400" b="1" dirty="0">
                <a:effectLst>
                  <a:outerShdw blurRad="38100" dist="38100" dir="2700000" algn="tl">
                    <a:srgbClr val="000000">
                      <a:alpha val="43137"/>
                    </a:srgbClr>
                  </a:outerShdw>
                </a:effectLst>
                <a:ea typeface="黑体" panose="02010609060101010101" pitchFamily="49" charset="-122"/>
              </a:rPr>
              <a:t>型防护平台施工工艺</a:t>
            </a: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文本占位符 9"/>
          <p:cNvSpPr txBox="1"/>
          <p:nvPr/>
        </p:nvSpPr>
        <p:spPr bwMode="auto">
          <a:xfrm>
            <a:off x="683569" y="1700808"/>
            <a:ext cx="8208912"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rPr>
              <a:t>现场项目管理每日做好工程日志</a:t>
            </a:r>
            <a:r>
              <a:rPr lang="zh-CN" altLang="en-US" dirty="0">
                <a:latin typeface="黑体" panose="02010609060101010101" pitchFamily="49" charset="-122"/>
                <a:ea typeface="黑体" panose="02010609060101010101" pitchFamily="49" charset="-122"/>
                <a:sym typeface="+mn-ea"/>
              </a:rPr>
              <a:t>；</a:t>
            </a:r>
            <a:endParaRPr lang="en-US" altLang="zh-CN" dirty="0">
              <a:latin typeface="黑体" panose="02010609060101010101" pitchFamily="49" charset="-122"/>
              <a:ea typeface="黑体" panose="02010609060101010101" pitchFamily="49" charset="-122"/>
              <a:sym typeface="+mn-ea"/>
            </a:endParaRPr>
          </a:p>
          <a:p>
            <a:pPr indent="457200" eaLnBrk="0" hangingPunct="0">
              <a:lnSpc>
                <a:spcPct val="150000"/>
              </a:lnSpc>
              <a:spcBef>
                <a:spcPct val="20000"/>
              </a:spcBef>
              <a:buFont typeface="Wingdings" panose="05000000000000000000" pitchFamily="2" charset="2"/>
              <a:buChar char="u"/>
            </a:pPr>
            <a:r>
              <a:rPr lang="zh-CN" altLang="en-US" dirty="0">
                <a:latin typeface="黑体" panose="02010609060101010101" pitchFamily="49" charset="-122"/>
                <a:ea typeface="黑体" panose="02010609060101010101" pitchFamily="49" charset="-122"/>
              </a:rPr>
              <a:t>通过钉钉系统存档管理，便于各层管理及时了解项目动态；</a:t>
            </a:r>
            <a:endParaRPr lang="en-US" altLang="zh-CN" dirty="0">
              <a:latin typeface="黑体" panose="02010609060101010101" pitchFamily="49" charset="-122"/>
              <a:ea typeface="黑体" panose="02010609060101010101" pitchFamily="49" charset="-122"/>
              <a:cs typeface="微软雅黑" panose="020B0503020204020204" pitchFamily="34" charset="-122"/>
              <a:sym typeface="+mn-ea"/>
            </a:endParaRPr>
          </a:p>
        </p:txBody>
      </p:sp>
      <p:sp>
        <p:nvSpPr>
          <p:cNvPr id="11" name="文本框 2"/>
          <p:cNvSpPr txBox="1"/>
          <p:nvPr/>
        </p:nvSpPr>
        <p:spPr>
          <a:xfrm>
            <a:off x="251520" y="1124744"/>
            <a:ext cx="8401050" cy="58907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各施工流程管理要求</a:t>
            </a:r>
          </a:p>
        </p:txBody>
      </p:sp>
      <p:pic>
        <p:nvPicPr>
          <p:cNvPr id="512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3568" y="2706849"/>
            <a:ext cx="7863307" cy="3818496"/>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2771800" y="4581128"/>
            <a:ext cx="4822190" cy="711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8" name="圆角矩形 7"/>
          <p:cNvSpPr/>
          <p:nvPr/>
        </p:nvSpPr>
        <p:spPr>
          <a:xfrm>
            <a:off x="2771800" y="2492896"/>
            <a:ext cx="4822190" cy="711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3074"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75" name="Rectangle 9"/>
          <p:cNvSpPr>
            <a:spLocks noGrp="1" noChangeArrowheads="1"/>
          </p:cNvSpPr>
          <p:nvPr>
            <p:ph type="title"/>
          </p:nvPr>
        </p:nvSpPr>
        <p:spPr>
          <a:xfrm>
            <a:off x="250825" y="188640"/>
            <a:ext cx="7273503" cy="647700"/>
          </a:xfrm>
          <a:noFill/>
        </p:spPr>
        <p:txBody>
          <a:bodyPr/>
          <a:lstStyle/>
          <a:p>
            <a:pPr algn="l" eaLnBrk="1" hangingPunct="1"/>
            <a:r>
              <a:rPr lang="zh-CN" altLang="zh-CN" sz="2400" b="1" dirty="0">
                <a:ln w="9525">
                  <a:solidFill>
                    <a:schemeClr val="bg1"/>
                  </a:solidFill>
                  <a:prstDash val="solid"/>
                </a:ln>
                <a:effectLst>
                  <a:outerShdw blurRad="12700" dist="38100" dir="2700000" algn="tl" rotWithShape="0">
                    <a:schemeClr val="bg1">
                      <a:lumMod val="50000"/>
                    </a:schemeClr>
                  </a:outerShdw>
                </a:effectLst>
              </a:rPr>
              <a:t>建筑施工用附着式升降作业安全防护平台</a:t>
            </a:r>
            <a:endParaRPr lang="zh-CN" altLang="en-US" sz="24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3077" name="Rectangle 11"/>
          <p:cNvSpPr>
            <a:spLocks noGrp="1" noChangeArrowheads="1"/>
          </p:cNvSpPr>
          <p:nvPr>
            <p:ph type="body" idx="1"/>
          </p:nvPr>
        </p:nvSpPr>
        <p:spPr>
          <a:xfrm>
            <a:off x="358453" y="1268760"/>
            <a:ext cx="8362950" cy="5256584"/>
          </a:xfrm>
          <a:noFill/>
          <a:ln>
            <a:noFill/>
            <a:prstDash val="sysDash"/>
            <a:miter lim="800000"/>
          </a:ln>
        </p:spPr>
        <p:txBody>
          <a:bodyPr/>
          <a:lstStyle/>
          <a:p>
            <a:pPr eaLnBrk="1" hangingPunct="1">
              <a:buFontTx/>
              <a:buNone/>
            </a:pPr>
            <a:r>
              <a:rPr lang="zh-CN" altLang="en-US" sz="2600" b="1" dirty="0">
                <a:latin typeface="黑体" panose="02010609060101010101" pitchFamily="49" charset="-122"/>
                <a:ea typeface="黑体" panose="02010609060101010101" pitchFamily="49" charset="-122"/>
              </a:rPr>
              <a:t>    </a:t>
            </a:r>
          </a:p>
        </p:txBody>
      </p:sp>
      <p:sp>
        <p:nvSpPr>
          <p:cNvPr id="3078" name="Rectangle 12"/>
          <p:cNvSpPr>
            <a:spLocks noChangeArrowheads="1"/>
          </p:cNvSpPr>
          <p:nvPr/>
        </p:nvSpPr>
        <p:spPr bwMode="auto">
          <a:xfrm>
            <a:off x="323528" y="1412776"/>
            <a:ext cx="8424863" cy="4897437"/>
          </a:xfrm>
          <a:prstGeom prst="rect">
            <a:avLst/>
          </a:prstGeom>
          <a:noFill/>
          <a:ln w="9525">
            <a:noFill/>
            <a:prstDash val="dashDot"/>
            <a:miter lim="800000"/>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黑体" panose="02010609060101010101" pitchFamily="49" charset="-122"/>
              <a:ea typeface="黑体" panose="02010609060101010101" pitchFamily="49" charset="-122"/>
            </a:endParaRPr>
          </a:p>
        </p:txBody>
      </p:sp>
      <p:sp>
        <p:nvSpPr>
          <p:cNvPr id="7" name="圆角矩形 6"/>
          <p:cNvSpPr/>
          <p:nvPr/>
        </p:nvSpPr>
        <p:spPr>
          <a:xfrm>
            <a:off x="2771800" y="1412776"/>
            <a:ext cx="4822190" cy="7112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p>
        </p:txBody>
      </p:sp>
      <p:sp>
        <p:nvSpPr>
          <p:cNvPr id="9" name="圆角矩形 8"/>
          <p:cNvSpPr/>
          <p:nvPr/>
        </p:nvSpPr>
        <p:spPr>
          <a:xfrm>
            <a:off x="2772435" y="3501008"/>
            <a:ext cx="4822190" cy="711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10" name="文本框 15"/>
          <p:cNvSpPr txBox="1"/>
          <p:nvPr/>
        </p:nvSpPr>
        <p:spPr>
          <a:xfrm>
            <a:off x="3051200" y="4725144"/>
            <a:ext cx="4247515" cy="461665"/>
          </a:xfrm>
          <a:prstGeom prst="rect">
            <a:avLst/>
          </a:prstGeom>
          <a:gradFill>
            <a:gsLst>
              <a:gs pos="0">
                <a:srgbClr val="FFFF00"/>
              </a:gs>
              <a:gs pos="100000">
                <a:srgbClr val="832B2B"/>
              </a:gs>
            </a:gsLst>
            <a:lin ang="5400000" scaled="0"/>
          </a:gradFill>
        </p:spPr>
        <p:txBody>
          <a:bodyPr wrap="square" rtlCol="0">
            <a:spAutoFit/>
          </a:bodyPr>
          <a:lstStyle/>
          <a:p>
            <a:r>
              <a:rPr lang="zh-CN" altLang="en-US" sz="2400" b="1" dirty="0">
                <a:solidFill>
                  <a:schemeClr val="bg1"/>
                </a:solidFill>
                <a:latin typeface="方正综艺简体" panose="03000509000000000000" pitchFamily="65" charset="-122"/>
                <a:ea typeface="方正综艺简体" panose="03000509000000000000" pitchFamily="65" charset="-122"/>
              </a:rPr>
              <a:t>危险源及事故案例分析</a:t>
            </a:r>
          </a:p>
        </p:txBody>
      </p:sp>
      <p:sp>
        <p:nvSpPr>
          <p:cNvPr id="11" name="文本框 18"/>
          <p:cNvSpPr txBox="1"/>
          <p:nvPr/>
        </p:nvSpPr>
        <p:spPr>
          <a:xfrm>
            <a:off x="3085490" y="1556792"/>
            <a:ext cx="4213225" cy="461665"/>
          </a:xfrm>
          <a:prstGeom prst="rect">
            <a:avLst/>
          </a:prstGeom>
          <a:noFill/>
        </p:spPr>
        <p:txBody>
          <a:bodyPr wrap="square" rtlCol="0">
            <a:spAutoFit/>
          </a:bodyPr>
          <a:lstStyle/>
          <a:p>
            <a:r>
              <a:rPr lang="zh-CN" altLang="en-US" sz="2400" b="1" dirty="0">
                <a:solidFill>
                  <a:schemeClr val="bg1"/>
                </a:solidFill>
                <a:latin typeface="方正综艺简体" panose="03000509000000000000" pitchFamily="65" charset="-122"/>
                <a:ea typeface="方正综艺简体" panose="03000509000000000000" pitchFamily="65" charset="-122"/>
              </a:rPr>
              <a:t>防护平台施工发展趋势</a:t>
            </a:r>
          </a:p>
        </p:txBody>
      </p:sp>
      <p:sp>
        <p:nvSpPr>
          <p:cNvPr id="12" name="文本框 19"/>
          <p:cNvSpPr txBox="1"/>
          <p:nvPr/>
        </p:nvSpPr>
        <p:spPr>
          <a:xfrm>
            <a:off x="3086125" y="2636912"/>
            <a:ext cx="4213225" cy="460375"/>
          </a:xfrm>
          <a:prstGeom prst="rect">
            <a:avLst/>
          </a:prstGeom>
          <a:noFill/>
        </p:spPr>
        <p:txBody>
          <a:bodyPr wrap="square" rtlCol="0">
            <a:spAutoFit/>
          </a:bodyPr>
          <a:lstStyle/>
          <a:p>
            <a:r>
              <a:rPr lang="zh-CN" altLang="en-US" sz="2400" b="1" dirty="0">
                <a:solidFill>
                  <a:schemeClr val="bg1"/>
                </a:solidFill>
                <a:latin typeface="方正综艺简体" panose="03000509000000000000" pitchFamily="65" charset="-122"/>
                <a:ea typeface="方正综艺简体" panose="03000509000000000000" pitchFamily="65" charset="-122"/>
              </a:rPr>
              <a:t>防护平台行业技术规范</a:t>
            </a:r>
          </a:p>
        </p:txBody>
      </p:sp>
      <p:sp>
        <p:nvSpPr>
          <p:cNvPr id="13" name="文本框 30"/>
          <p:cNvSpPr txBox="1"/>
          <p:nvPr/>
        </p:nvSpPr>
        <p:spPr>
          <a:xfrm>
            <a:off x="1310080" y="1214338"/>
            <a:ext cx="615553" cy="5238998"/>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vert="eaVert" wrap="square" rtlCol="0">
            <a:spAutoFit/>
            <a:scene3d>
              <a:camera prst="orthographicFront"/>
              <a:lightRig rig="threePt" dir="t"/>
            </a:scene3d>
          </a:bodyPr>
          <a:lstStyle/>
          <a:p>
            <a:pPr algn="ctr"/>
            <a:r>
              <a:rPr lang="zh-CN" altLang="en-US" sz="2800" dirty="0">
                <a:uFillTx/>
                <a:latin typeface="黑体" panose="02010609060101010101" pitchFamily="49" charset="-122"/>
                <a:ea typeface="黑体" panose="02010609060101010101" pitchFamily="49" charset="-122"/>
                <a:sym typeface="+mn-ea"/>
              </a:rPr>
              <a:t>附着式升降作业安全防护平台</a:t>
            </a:r>
            <a:endParaRPr lang="zh-CN" altLang="en-US" sz="2800" b="1" spc="1500" dirty="0">
              <a:ln w="12700">
                <a:solidFill>
                  <a:schemeClr val="tx2">
                    <a:lumMod val="75000"/>
                  </a:schemeClr>
                </a:solidFill>
                <a:prstDash val="solid"/>
              </a:ln>
              <a:solidFill>
                <a:schemeClr val="tx1"/>
              </a:solidFill>
              <a:effectLst>
                <a:outerShdw dist="38100" dir="2640000" algn="bl" rotWithShape="0">
                  <a:schemeClr val="tx2">
                    <a:lumMod val="75000"/>
                  </a:schemeClr>
                </a:outerShdw>
              </a:effectLst>
              <a:uFillTx/>
              <a:latin typeface="黑体" panose="02010609060101010101" pitchFamily="49" charset="-122"/>
              <a:ea typeface="黑体" panose="02010609060101010101" pitchFamily="49" charset="-122"/>
            </a:endParaRPr>
          </a:p>
        </p:txBody>
      </p:sp>
      <p:sp>
        <p:nvSpPr>
          <p:cNvPr id="14" name="向下箭头"/>
          <p:cNvSpPr/>
          <p:nvPr/>
        </p:nvSpPr>
        <p:spPr bwMode="auto">
          <a:xfrm>
            <a:off x="8246135" y="4653136"/>
            <a:ext cx="469265" cy="452755"/>
          </a:xfrm>
          <a:custGeom>
            <a:avLst/>
            <a:gdLst>
              <a:gd name="T0" fmla="*/ 900037 w 3865"/>
              <a:gd name="T1" fmla="*/ 0 h 3866"/>
              <a:gd name="T2" fmla="*/ 0 w 3865"/>
              <a:gd name="T3" fmla="*/ 900199 h 3866"/>
              <a:gd name="T4" fmla="*/ 900037 w 3865"/>
              <a:gd name="T5" fmla="*/ 1800397 h 3866"/>
              <a:gd name="T6" fmla="*/ 1799608 w 3865"/>
              <a:gd name="T7" fmla="*/ 900199 h 3866"/>
              <a:gd name="T8" fmla="*/ 900037 w 3865"/>
              <a:gd name="T9" fmla="*/ 0 h 3866"/>
              <a:gd name="T10" fmla="*/ 1372638 w 3865"/>
              <a:gd name="T11" fmla="*/ 1440876 h 3866"/>
              <a:gd name="T12" fmla="*/ 1325145 w 3865"/>
              <a:gd name="T13" fmla="*/ 1488378 h 3866"/>
              <a:gd name="T14" fmla="*/ 494019 w 3865"/>
              <a:gd name="T15" fmla="*/ 1488378 h 3866"/>
              <a:gd name="T16" fmla="*/ 446526 w 3865"/>
              <a:gd name="T17" fmla="*/ 1440876 h 3866"/>
              <a:gd name="T18" fmla="*/ 446526 w 3865"/>
              <a:gd name="T19" fmla="*/ 1350531 h 3866"/>
              <a:gd name="T20" fmla="*/ 494019 w 3865"/>
              <a:gd name="T21" fmla="*/ 1303029 h 3866"/>
              <a:gd name="T22" fmla="*/ 1325145 w 3865"/>
              <a:gd name="T23" fmla="*/ 1303029 h 3866"/>
              <a:gd name="T24" fmla="*/ 1372638 w 3865"/>
              <a:gd name="T25" fmla="*/ 1350531 h 3866"/>
              <a:gd name="T26" fmla="*/ 1372638 w 3865"/>
              <a:gd name="T27" fmla="*/ 1440876 h 3866"/>
              <a:gd name="T28" fmla="*/ 909815 w 3865"/>
              <a:gd name="T29" fmla="*/ 1217806 h 3866"/>
              <a:gd name="T30" fmla="*/ 437214 w 3865"/>
              <a:gd name="T31" fmla="*/ 691099 h 3866"/>
              <a:gd name="T32" fmla="*/ 680266 w 3865"/>
              <a:gd name="T33" fmla="*/ 691099 h 3866"/>
              <a:gd name="T34" fmla="*/ 680266 w 3865"/>
              <a:gd name="T35" fmla="*/ 254272 h 3866"/>
              <a:gd name="T36" fmla="*/ 1115152 w 3865"/>
              <a:gd name="T37" fmla="*/ 254272 h 3866"/>
              <a:gd name="T38" fmla="*/ 1115152 w 3865"/>
              <a:gd name="T39" fmla="*/ 691099 h 3866"/>
              <a:gd name="T40" fmla="*/ 1382881 w 3865"/>
              <a:gd name="T41" fmla="*/ 691099 h 3866"/>
              <a:gd name="T42" fmla="*/ 909815 w 3865"/>
              <a:gd name="T43" fmla="*/ 1217806 h 386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865" h="3866">
                <a:moveTo>
                  <a:pt x="1933" y="0"/>
                </a:moveTo>
                <a:cubicBezTo>
                  <a:pt x="865" y="0"/>
                  <a:pt x="0" y="866"/>
                  <a:pt x="0" y="1933"/>
                </a:cubicBezTo>
                <a:cubicBezTo>
                  <a:pt x="0" y="3000"/>
                  <a:pt x="865" y="3866"/>
                  <a:pt x="1933" y="3866"/>
                </a:cubicBezTo>
                <a:cubicBezTo>
                  <a:pt x="3000" y="3866"/>
                  <a:pt x="3865" y="3000"/>
                  <a:pt x="3865" y="1933"/>
                </a:cubicBezTo>
                <a:cubicBezTo>
                  <a:pt x="3865" y="866"/>
                  <a:pt x="3000" y="0"/>
                  <a:pt x="1933" y="0"/>
                </a:cubicBezTo>
                <a:close/>
                <a:moveTo>
                  <a:pt x="2948" y="3094"/>
                </a:moveTo>
                <a:cubicBezTo>
                  <a:pt x="2948" y="3150"/>
                  <a:pt x="2902" y="3196"/>
                  <a:pt x="2846" y="3196"/>
                </a:cubicBezTo>
                <a:cubicBezTo>
                  <a:pt x="1061" y="3196"/>
                  <a:pt x="1061" y="3196"/>
                  <a:pt x="1061" y="3196"/>
                </a:cubicBezTo>
                <a:cubicBezTo>
                  <a:pt x="1005" y="3196"/>
                  <a:pt x="959" y="3150"/>
                  <a:pt x="959" y="3094"/>
                </a:cubicBezTo>
                <a:cubicBezTo>
                  <a:pt x="959" y="2900"/>
                  <a:pt x="959" y="2900"/>
                  <a:pt x="959" y="2900"/>
                </a:cubicBezTo>
                <a:cubicBezTo>
                  <a:pt x="959" y="2844"/>
                  <a:pt x="1005" y="2798"/>
                  <a:pt x="1061" y="2798"/>
                </a:cubicBezTo>
                <a:cubicBezTo>
                  <a:pt x="2846" y="2798"/>
                  <a:pt x="2846" y="2798"/>
                  <a:pt x="2846" y="2798"/>
                </a:cubicBezTo>
                <a:cubicBezTo>
                  <a:pt x="2902" y="2798"/>
                  <a:pt x="2948" y="2844"/>
                  <a:pt x="2948" y="2900"/>
                </a:cubicBezTo>
                <a:lnTo>
                  <a:pt x="2948" y="3094"/>
                </a:lnTo>
                <a:close/>
                <a:moveTo>
                  <a:pt x="1954" y="2615"/>
                </a:moveTo>
                <a:cubicBezTo>
                  <a:pt x="939" y="1484"/>
                  <a:pt x="939" y="1484"/>
                  <a:pt x="939" y="1484"/>
                </a:cubicBezTo>
                <a:cubicBezTo>
                  <a:pt x="1461" y="1484"/>
                  <a:pt x="1461" y="1484"/>
                  <a:pt x="1461" y="1484"/>
                </a:cubicBezTo>
                <a:cubicBezTo>
                  <a:pt x="1461" y="546"/>
                  <a:pt x="1461" y="546"/>
                  <a:pt x="1461" y="546"/>
                </a:cubicBezTo>
                <a:cubicBezTo>
                  <a:pt x="2395" y="546"/>
                  <a:pt x="2395" y="546"/>
                  <a:pt x="2395" y="546"/>
                </a:cubicBezTo>
                <a:cubicBezTo>
                  <a:pt x="2395" y="1484"/>
                  <a:pt x="2395" y="1484"/>
                  <a:pt x="2395" y="1484"/>
                </a:cubicBezTo>
                <a:cubicBezTo>
                  <a:pt x="2970" y="1484"/>
                  <a:pt x="2970" y="1484"/>
                  <a:pt x="2970" y="1484"/>
                </a:cubicBezTo>
                <a:lnTo>
                  <a:pt x="1954" y="2615"/>
                </a:lnTo>
                <a:close/>
              </a:path>
            </a:pathLst>
          </a:custGeom>
          <a:gradFill>
            <a:gsLst>
              <a:gs pos="0">
                <a:srgbClr val="FFFF00"/>
              </a:gs>
              <a:gs pos="100000">
                <a:srgbClr val="832B2B"/>
              </a:gs>
            </a:gsLst>
            <a:lin ang="5400000" scaled="0"/>
          </a:gradFill>
          <a:ln w="9525">
            <a:solidFill>
              <a:srgbClr val="FF0000"/>
            </a:solidFill>
            <a:round/>
          </a:ln>
        </p:spPr>
        <p:style>
          <a:lnRef idx="2">
            <a:schemeClr val="accent5">
              <a:shade val="50000"/>
            </a:schemeClr>
          </a:lnRef>
          <a:fillRef idx="1">
            <a:schemeClr val="accent5"/>
          </a:fillRef>
          <a:effectRef idx="0">
            <a:schemeClr val="accent5"/>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6" name="文本框 19"/>
          <p:cNvSpPr txBox="1"/>
          <p:nvPr/>
        </p:nvSpPr>
        <p:spPr>
          <a:xfrm>
            <a:off x="3085490" y="3645024"/>
            <a:ext cx="4213225" cy="461665"/>
          </a:xfrm>
          <a:prstGeom prst="rect">
            <a:avLst/>
          </a:prstGeom>
          <a:noFill/>
        </p:spPr>
        <p:txBody>
          <a:bodyPr wrap="square" rtlCol="0">
            <a:spAutoFit/>
          </a:bodyPr>
          <a:lstStyle/>
          <a:p>
            <a:r>
              <a:rPr lang="en-US" altLang="zh-CN" sz="2400" b="1" dirty="0">
                <a:solidFill>
                  <a:schemeClr val="bg1"/>
                </a:solidFill>
                <a:latin typeface="方正综艺简体" panose="03000509000000000000" pitchFamily="65" charset="-122"/>
                <a:ea typeface="方正综艺简体" panose="03000509000000000000" pitchFamily="65" charset="-122"/>
              </a:rPr>
              <a:t>DM300</a:t>
            </a:r>
            <a:r>
              <a:rPr lang="zh-CN" altLang="en-US" sz="2400" b="1" dirty="0">
                <a:solidFill>
                  <a:schemeClr val="bg1"/>
                </a:solidFill>
                <a:latin typeface="方正综艺简体" panose="03000509000000000000" pitchFamily="65" charset="-122"/>
                <a:ea typeface="方正综艺简体" panose="03000509000000000000" pitchFamily="65" charset="-122"/>
              </a:rPr>
              <a:t>型防护平台施工工艺</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 name="文本框 2"/>
          <p:cNvSpPr txBox="1"/>
          <p:nvPr/>
        </p:nvSpPr>
        <p:spPr>
          <a:xfrm>
            <a:off x="539552" y="1196752"/>
            <a:ext cx="488696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架体底部封闭不严实（拐角）</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pic>
        <p:nvPicPr>
          <p:cNvPr id="11" name="内容占位符 10" descr="IMG_738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039411" y="2497093"/>
            <a:ext cx="3696970" cy="2824480"/>
          </a:xfrm>
          <a:prstGeom prst="rect">
            <a:avLst/>
          </a:prstGeom>
          <a:solidFill>
            <a:schemeClr val="lt1"/>
          </a:solidFill>
          <a:ln w="9525">
            <a:solidFill>
              <a:schemeClr val="tx1">
                <a:lumMod val="50000"/>
              </a:schemeClr>
            </a:solidFill>
          </a:ln>
        </p:spPr>
      </p:pic>
      <p:sp>
        <p:nvSpPr>
          <p:cNvPr id="12" name="错"/>
          <p:cNvSpPr/>
          <p:nvPr/>
        </p:nvSpPr>
        <p:spPr bwMode="auto">
          <a:xfrm>
            <a:off x="3684186" y="2203862"/>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sp>
        <p:nvSpPr>
          <p:cNvPr id="13" name="文本框 14"/>
          <p:cNvSpPr txBox="1"/>
          <p:nvPr/>
        </p:nvSpPr>
        <p:spPr>
          <a:xfrm>
            <a:off x="728147" y="5823997"/>
            <a:ext cx="8169275" cy="506730"/>
          </a:xfrm>
          <a:prstGeom prst="rect">
            <a:avLst/>
          </a:prstGeom>
          <a:noFill/>
        </p:spPr>
        <p:txBody>
          <a:bodyPr wrap="square" rtlCol="0" anchor="t">
            <a:spAutoFit/>
          </a:bodyPr>
          <a:lstStyle/>
          <a:p>
            <a:pPr algn="l">
              <a:lnSpc>
                <a:spcPct val="150000"/>
              </a:lnSpc>
              <a:buFont typeface="Wingdings" panose="05000000000000000000" charset="0"/>
            </a:pPr>
            <a:r>
              <a:rPr lang="zh-CN" altLang="en-US" dirty="0">
                <a:latin typeface="黑体" panose="02010609060101010101" pitchFamily="49" charset="-122"/>
                <a:ea typeface="黑体" panose="02010609060101010101" pitchFamily="49" charset="-122"/>
                <a:sym typeface="+mn-ea"/>
              </a:rPr>
              <a:t>分析：爬架底部封闭不严实，可大面积透光，有高空坠物至地面的风险。</a:t>
            </a:r>
            <a:endParaRPr lang="zh-CN" altLang="en-US"/>
          </a:p>
        </p:txBody>
      </p:sp>
      <p:pic>
        <p:nvPicPr>
          <p:cNvPr id="14" name="图片 13" descr="IMG_990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4724202" y="2521997"/>
            <a:ext cx="3706495" cy="277749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9" name="文本框 2"/>
          <p:cNvSpPr txBox="1"/>
          <p:nvPr/>
        </p:nvSpPr>
        <p:spPr>
          <a:xfrm>
            <a:off x="626110" y="1124744"/>
            <a:ext cx="488696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架体底部封闭不严实（弧线段）</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pic>
        <p:nvPicPr>
          <p:cNvPr id="15" name="内容占位符 4" descr="IMG_275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030838" y="2418240"/>
            <a:ext cx="3703955" cy="2814320"/>
          </a:xfrm>
          <a:prstGeom prst="rect">
            <a:avLst/>
          </a:prstGeom>
          <a:solidFill>
            <a:schemeClr val="lt1"/>
          </a:solidFill>
          <a:ln w="9525">
            <a:solidFill>
              <a:srgbClr val="5A2454"/>
            </a:solidFill>
          </a:ln>
        </p:spPr>
      </p:pic>
      <p:sp>
        <p:nvSpPr>
          <p:cNvPr id="16" name="错"/>
          <p:cNvSpPr/>
          <p:nvPr/>
        </p:nvSpPr>
        <p:spPr bwMode="auto">
          <a:xfrm>
            <a:off x="1796648" y="2039780"/>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sp>
        <p:nvSpPr>
          <p:cNvPr id="17" name="文本框 14"/>
          <p:cNvSpPr txBox="1"/>
          <p:nvPr/>
        </p:nvSpPr>
        <p:spPr>
          <a:xfrm>
            <a:off x="814705" y="5751989"/>
            <a:ext cx="8169275" cy="506730"/>
          </a:xfrm>
          <a:prstGeom prst="rect">
            <a:avLst/>
          </a:prstGeom>
          <a:noFill/>
        </p:spPr>
        <p:txBody>
          <a:bodyPr wrap="square" rtlCol="0" anchor="t">
            <a:spAutoFit/>
          </a:bodyPr>
          <a:lstStyle/>
          <a:p>
            <a:pPr algn="l">
              <a:lnSpc>
                <a:spcPct val="150000"/>
              </a:lnSpc>
              <a:buFont typeface="Wingdings" panose="05000000000000000000" charset="0"/>
            </a:pPr>
            <a:r>
              <a:rPr lang="zh-CN" altLang="en-US" dirty="0">
                <a:latin typeface="黑体" panose="02010609060101010101" pitchFamily="49" charset="-122"/>
                <a:ea typeface="黑体" panose="02010609060101010101" pitchFamily="49" charset="-122"/>
                <a:sym typeface="+mn-ea"/>
              </a:rPr>
              <a:t>分析：爬架底部封闭不严实，可大面积透光，有高空坠物至地面的风险。</a:t>
            </a:r>
            <a:endParaRPr lang="zh-CN" altLang="en-US"/>
          </a:p>
        </p:txBody>
      </p:sp>
      <p:pic>
        <p:nvPicPr>
          <p:cNvPr id="18" name="内容占位符 6" descr="翻板是否全部封闭"/>
          <p:cNvPicPr>
            <a:picLocks noGrp="1" noChangeAspect="1"/>
          </p:cNvPicPr>
          <p:nvPr/>
        </p:nvPicPr>
        <p:blipFill>
          <a:blip r:embed="rId3" cstate="email">
            <a:extLst>
              <a:ext uri="{28A0092B-C50C-407E-A947-70E740481C1C}">
                <a14:useLocalDpi xmlns:a14="http://schemas.microsoft.com/office/drawing/2010/main"/>
              </a:ext>
            </a:extLst>
          </a:blip>
          <a:stretch>
            <a:fillRect/>
          </a:stretch>
        </p:blipFill>
        <p:spPr>
          <a:xfrm>
            <a:off x="5110480" y="1971199"/>
            <a:ext cx="2808605" cy="3706495"/>
          </a:xfrm>
          <a:prstGeom prst="rect">
            <a:avLst/>
          </a:prstGeom>
          <a:noFill/>
          <a:ln w="9525">
            <a:solidFill>
              <a:srgbClr val="5A2454"/>
            </a:solidFill>
            <a:miter/>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 name="文本框 2"/>
          <p:cNvSpPr txBox="1"/>
          <p:nvPr/>
        </p:nvSpPr>
        <p:spPr>
          <a:xfrm>
            <a:off x="626110" y="1124744"/>
            <a:ext cx="488696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a:solidFill>
                  <a:schemeClr val="tx1"/>
                </a:solidFill>
                <a:uFillTx/>
              </a:rPr>
              <a:t>架体底部封闭不严实（直线段）</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pic>
        <p:nvPicPr>
          <p:cNvPr id="11" name="内容占位符 1" descr="IMG_679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025123" y="2356010"/>
            <a:ext cx="3706495" cy="2805430"/>
          </a:xfrm>
          <a:prstGeom prst="rect">
            <a:avLst/>
          </a:prstGeom>
          <a:solidFill>
            <a:schemeClr val="lt1"/>
          </a:solidFill>
          <a:ln w="9525">
            <a:solidFill>
              <a:schemeClr val="tx1"/>
            </a:solidFill>
          </a:ln>
        </p:spPr>
      </p:pic>
      <p:sp>
        <p:nvSpPr>
          <p:cNvPr id="12" name="错"/>
          <p:cNvSpPr/>
          <p:nvPr/>
        </p:nvSpPr>
        <p:spPr bwMode="auto">
          <a:xfrm>
            <a:off x="1597258" y="2041050"/>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sp>
        <p:nvSpPr>
          <p:cNvPr id="13" name="文本框 14"/>
          <p:cNvSpPr txBox="1"/>
          <p:nvPr/>
        </p:nvSpPr>
        <p:spPr>
          <a:xfrm>
            <a:off x="814705" y="5751989"/>
            <a:ext cx="8169275" cy="506730"/>
          </a:xfrm>
          <a:prstGeom prst="rect">
            <a:avLst/>
          </a:prstGeom>
          <a:noFill/>
        </p:spPr>
        <p:txBody>
          <a:bodyPr wrap="square" rtlCol="0" anchor="t">
            <a:spAutoFit/>
          </a:bodyPr>
          <a:lstStyle/>
          <a:p>
            <a:pPr algn="l">
              <a:lnSpc>
                <a:spcPct val="150000"/>
              </a:lnSpc>
              <a:buFont typeface="Wingdings" panose="05000000000000000000" charset="0"/>
            </a:pPr>
            <a:r>
              <a:rPr lang="zh-CN" altLang="en-US" dirty="0">
                <a:latin typeface="黑体" panose="02010609060101010101" pitchFamily="49" charset="-122"/>
                <a:ea typeface="黑体" panose="02010609060101010101" pitchFamily="49" charset="-122"/>
                <a:sym typeface="+mn-ea"/>
              </a:rPr>
              <a:t>分析：爬架底部封闭不严实，可大面积透光，有高空坠物至地面的风险。</a:t>
            </a:r>
            <a:endParaRPr lang="zh-CN" altLang="en-US"/>
          </a:p>
        </p:txBody>
      </p:sp>
      <p:pic>
        <p:nvPicPr>
          <p:cNvPr id="14" name="图片 13" descr="IMG_579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4716780" y="2293779"/>
            <a:ext cx="3706495" cy="2930525"/>
          </a:xfrm>
          <a:prstGeom prst="rect">
            <a:avLst/>
          </a:prstGeom>
          <a:solidFill>
            <a:schemeClr val="lt1"/>
          </a:solidFill>
          <a:ln>
            <a:solidFill>
              <a:schemeClr val="tx1"/>
            </a:solid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8" name="文本框 2"/>
          <p:cNvSpPr txBox="1"/>
          <p:nvPr/>
        </p:nvSpPr>
        <p:spPr>
          <a:xfrm>
            <a:off x="626110" y="1124744"/>
            <a:ext cx="488696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a:solidFill>
                  <a:schemeClr val="tx1"/>
                </a:solidFill>
                <a:uFillTx/>
              </a:rPr>
              <a:t>钢翻板密封不严实（轨道处）</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sp>
        <p:nvSpPr>
          <p:cNvPr id="19" name="文本框 14"/>
          <p:cNvSpPr txBox="1"/>
          <p:nvPr/>
        </p:nvSpPr>
        <p:spPr>
          <a:xfrm>
            <a:off x="814705" y="5751989"/>
            <a:ext cx="8169275" cy="506730"/>
          </a:xfrm>
          <a:prstGeom prst="rect">
            <a:avLst/>
          </a:prstGeom>
          <a:noFill/>
        </p:spPr>
        <p:txBody>
          <a:bodyPr wrap="square" rtlCol="0" anchor="t">
            <a:spAutoFit/>
          </a:bodyPr>
          <a:lstStyle/>
          <a:p>
            <a:pPr algn="l">
              <a:lnSpc>
                <a:spcPct val="150000"/>
              </a:lnSpc>
              <a:buFont typeface="Wingdings" panose="05000000000000000000" charset="0"/>
            </a:pPr>
            <a:r>
              <a:rPr lang="zh-CN" altLang="en-US" dirty="0">
                <a:latin typeface="黑体" panose="02010609060101010101" pitchFamily="49" charset="-122"/>
                <a:ea typeface="黑体" panose="02010609060101010101" pitchFamily="49" charset="-122"/>
                <a:sym typeface="+mn-ea"/>
              </a:rPr>
              <a:t>分析：钢翻板密封不严，有坠物至爬架底部的风险。</a:t>
            </a:r>
            <a:endParaRPr lang="zh-CN" altLang="en-US"/>
          </a:p>
        </p:txBody>
      </p:sp>
      <p:pic>
        <p:nvPicPr>
          <p:cNvPr id="20" name="内容占位符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107291" y="2453800"/>
            <a:ext cx="3537585" cy="2656840"/>
          </a:xfrm>
          <a:prstGeom prst="rect">
            <a:avLst/>
          </a:prstGeom>
          <a:solidFill>
            <a:schemeClr val="lt1"/>
          </a:solidFill>
          <a:ln w="9525">
            <a:noFill/>
          </a:ln>
        </p:spPr>
      </p:pic>
      <p:sp>
        <p:nvSpPr>
          <p:cNvPr id="21" name="错"/>
          <p:cNvSpPr/>
          <p:nvPr/>
        </p:nvSpPr>
        <p:spPr bwMode="auto">
          <a:xfrm>
            <a:off x="1969621" y="4808380"/>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pic>
        <p:nvPicPr>
          <p:cNvPr id="22" name="内容占位符 4" descr="IMG_5555"/>
          <p:cNvPicPr>
            <a:picLocks noChangeAspect="1"/>
          </p:cNvPicPr>
          <p:nvPr/>
        </p:nvPicPr>
        <p:blipFill>
          <a:blip r:embed="rId3" cstate="email">
            <a:extLst>
              <a:ext uri="{28A0092B-C50C-407E-A947-70E740481C1C}">
                <a14:useLocalDpi xmlns:a14="http://schemas.microsoft.com/office/drawing/2010/main"/>
              </a:ext>
            </a:extLst>
          </a:blip>
          <a:srcRect t="-520"/>
          <a:stretch>
            <a:fillRect/>
          </a:stretch>
        </p:blipFill>
        <p:spPr>
          <a:xfrm>
            <a:off x="5076056" y="1999774"/>
            <a:ext cx="2566035" cy="3552190"/>
          </a:xfrm>
          <a:prstGeom prst="rect">
            <a:avLst/>
          </a:prstGeom>
          <a:solidFill>
            <a:schemeClr val="lt1"/>
          </a:solidFill>
          <a:ln w="9525">
            <a:solidFill>
              <a:srgbClr val="5A2454"/>
            </a:solid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pic>
        <p:nvPicPr>
          <p:cNvPr id="9" name="图片 11" descr="IMG_537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565785" y="2370996"/>
            <a:ext cx="3398520" cy="2581910"/>
          </a:xfrm>
          <a:prstGeom prst="rect">
            <a:avLst/>
          </a:prstGeom>
          <a:noFill/>
          <a:ln w="9525" cap="flat" cmpd="sng">
            <a:solidFill>
              <a:srgbClr val="5A2454"/>
            </a:solidFill>
            <a:prstDash val="solid"/>
            <a:round/>
            <a:headEnd type="none" w="med" len="med"/>
            <a:tailEnd type="none" w="med" len="med"/>
          </a:ln>
        </p:spPr>
      </p:pic>
      <p:sp>
        <p:nvSpPr>
          <p:cNvPr id="10" name="文本框 2"/>
          <p:cNvSpPr txBox="1"/>
          <p:nvPr/>
        </p:nvSpPr>
        <p:spPr>
          <a:xfrm>
            <a:off x="626110" y="1052736"/>
            <a:ext cx="488696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a:solidFill>
                  <a:schemeClr val="tx1"/>
                </a:solidFill>
                <a:uFillTx/>
              </a:rPr>
              <a:t>爬架分片口处封闭不严实</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sp>
        <p:nvSpPr>
          <p:cNvPr id="11" name="文本框 14"/>
          <p:cNvSpPr txBox="1"/>
          <p:nvPr/>
        </p:nvSpPr>
        <p:spPr>
          <a:xfrm>
            <a:off x="814705" y="5679981"/>
            <a:ext cx="8169275" cy="506730"/>
          </a:xfrm>
          <a:prstGeom prst="rect">
            <a:avLst/>
          </a:prstGeom>
          <a:noFill/>
        </p:spPr>
        <p:txBody>
          <a:bodyPr wrap="square" rtlCol="0" anchor="t">
            <a:spAutoFit/>
          </a:bodyPr>
          <a:lstStyle/>
          <a:p>
            <a:pPr algn="l">
              <a:lnSpc>
                <a:spcPct val="150000"/>
              </a:lnSpc>
              <a:buFont typeface="Wingdings" panose="05000000000000000000" charset="0"/>
            </a:pPr>
            <a:r>
              <a:rPr lang="zh-CN" altLang="en-US" dirty="0">
                <a:latin typeface="黑体" panose="02010609060101010101" pitchFamily="49" charset="-122"/>
                <a:ea typeface="黑体" panose="02010609060101010101" pitchFamily="49" charset="-122"/>
                <a:sym typeface="+mn-ea"/>
              </a:rPr>
              <a:t>分析：爬架分片口处封闭不严实，有高空坠物至地面的风险。</a:t>
            </a:r>
            <a:endParaRPr lang="zh-CN" altLang="en-US"/>
          </a:p>
        </p:txBody>
      </p:sp>
      <p:sp>
        <p:nvSpPr>
          <p:cNvPr id="12" name="错"/>
          <p:cNvSpPr/>
          <p:nvPr/>
        </p:nvSpPr>
        <p:spPr bwMode="auto">
          <a:xfrm>
            <a:off x="1123315" y="4867181"/>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pic>
        <p:nvPicPr>
          <p:cNvPr id="13" name="内容占位符 7" descr="IMG_58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3252470" y="2343056"/>
            <a:ext cx="3398520" cy="2637790"/>
          </a:xfrm>
          <a:prstGeom prst="rect">
            <a:avLst/>
          </a:prstGeom>
          <a:solidFill>
            <a:schemeClr val="lt1"/>
          </a:solidFill>
          <a:ln w="9525">
            <a:solidFill>
              <a:srgbClr val="5A2454"/>
            </a:solidFill>
          </a:ln>
        </p:spPr>
      </p:pic>
      <p:sp>
        <p:nvSpPr>
          <p:cNvPr id="14" name="错"/>
          <p:cNvSpPr/>
          <p:nvPr/>
        </p:nvSpPr>
        <p:spPr bwMode="auto">
          <a:xfrm>
            <a:off x="3860800" y="1962691"/>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pic>
        <p:nvPicPr>
          <p:cNvPr id="15" name="内容占位符 6" descr="IMG_717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5976620" y="2370361"/>
            <a:ext cx="3398520" cy="2583815"/>
          </a:xfrm>
          <a:prstGeom prst="rect">
            <a:avLst/>
          </a:prstGeom>
          <a:solidFill>
            <a:schemeClr val="lt1"/>
          </a:solidFill>
          <a:ln w="9525">
            <a:solidFill>
              <a:srgbClr val="5A2454"/>
            </a:solid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pic>
        <p:nvPicPr>
          <p:cNvPr id="16" name="图片 15" descr="IMG_593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916474" y="2343309"/>
            <a:ext cx="4053840" cy="2791460"/>
          </a:xfrm>
          <a:prstGeom prst="rect">
            <a:avLst/>
          </a:prstGeom>
          <a:solidFill>
            <a:schemeClr val="lt1"/>
          </a:solidFill>
          <a:ln>
            <a:solidFill>
              <a:srgbClr val="5A2454"/>
            </a:solidFill>
          </a:ln>
        </p:spPr>
      </p:pic>
      <p:sp>
        <p:nvSpPr>
          <p:cNvPr id="17" name="文本框 2"/>
          <p:cNvSpPr txBox="1"/>
          <p:nvPr/>
        </p:nvSpPr>
        <p:spPr>
          <a:xfrm>
            <a:off x="626110" y="1124744"/>
            <a:ext cx="488696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施工塔吊附臂处封闭</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sp>
        <p:nvSpPr>
          <p:cNvPr id="18" name="文本框 14"/>
          <p:cNvSpPr txBox="1"/>
          <p:nvPr/>
        </p:nvSpPr>
        <p:spPr>
          <a:xfrm>
            <a:off x="814705" y="5877272"/>
            <a:ext cx="8169275" cy="506730"/>
          </a:xfrm>
          <a:prstGeom prst="rect">
            <a:avLst/>
          </a:prstGeom>
          <a:noFill/>
        </p:spPr>
        <p:txBody>
          <a:bodyPr wrap="square" rtlCol="0" anchor="t">
            <a:spAutoFit/>
          </a:bodyPr>
          <a:lstStyle/>
          <a:p>
            <a:pPr algn="l">
              <a:lnSpc>
                <a:spcPct val="150000"/>
              </a:lnSpc>
              <a:buFont typeface="Wingdings" panose="05000000000000000000" charset="0"/>
            </a:pPr>
            <a:r>
              <a:rPr lang="zh-CN" altLang="en-US" dirty="0">
                <a:latin typeface="黑体" panose="02010609060101010101" pitchFamily="49" charset="-122"/>
                <a:ea typeface="黑体" panose="02010609060101010101" pitchFamily="49" charset="-122"/>
                <a:sym typeface="+mn-ea"/>
              </a:rPr>
              <a:t>分析：施工塔吊附臂处封闭不严实，有高空坠物至地面的风险。</a:t>
            </a:r>
            <a:endParaRPr lang="zh-CN" altLang="en-US" dirty="0"/>
          </a:p>
        </p:txBody>
      </p:sp>
      <p:sp>
        <p:nvSpPr>
          <p:cNvPr id="19" name="错"/>
          <p:cNvSpPr/>
          <p:nvPr/>
        </p:nvSpPr>
        <p:spPr bwMode="auto">
          <a:xfrm>
            <a:off x="1851194" y="5057934"/>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pic>
        <p:nvPicPr>
          <p:cNvPr id="20" name="图片 19" descr="IMG_995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069205" y="1783239"/>
            <a:ext cx="2823210" cy="398272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pic>
        <p:nvPicPr>
          <p:cNvPr id="9" name="图片 8" descr="WQMRS[UU(}DL_WN}YUN`~KK"/>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902886" y="2342674"/>
            <a:ext cx="3982720" cy="2837180"/>
          </a:xfrm>
          <a:prstGeom prst="rect">
            <a:avLst/>
          </a:prstGeom>
          <a:ln>
            <a:solidFill>
              <a:schemeClr val="tx1"/>
            </a:solidFill>
          </a:ln>
        </p:spPr>
      </p:pic>
      <p:sp>
        <p:nvSpPr>
          <p:cNvPr id="10" name="文本框 2"/>
          <p:cNvSpPr txBox="1"/>
          <p:nvPr/>
        </p:nvSpPr>
        <p:spPr>
          <a:xfrm>
            <a:off x="626110" y="1124744"/>
            <a:ext cx="488696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a:solidFill>
                  <a:schemeClr val="tx1"/>
                </a:solidFill>
                <a:uFillTx/>
              </a:rPr>
              <a:t>附墙装置安装不规范</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sp>
        <p:nvSpPr>
          <p:cNvPr id="11" name="文本框 14"/>
          <p:cNvSpPr txBox="1"/>
          <p:nvPr/>
        </p:nvSpPr>
        <p:spPr>
          <a:xfrm>
            <a:off x="814705" y="5877272"/>
            <a:ext cx="8169275" cy="506730"/>
          </a:xfrm>
          <a:prstGeom prst="rect">
            <a:avLst/>
          </a:prstGeom>
          <a:noFill/>
        </p:spPr>
        <p:txBody>
          <a:bodyPr wrap="square" rtlCol="0" anchor="t">
            <a:spAutoFit/>
          </a:bodyPr>
          <a:lstStyle/>
          <a:p>
            <a:pPr algn="l">
              <a:lnSpc>
                <a:spcPct val="150000"/>
              </a:lnSpc>
              <a:buFont typeface="Wingdings" panose="05000000000000000000" charset="0"/>
            </a:pPr>
            <a:r>
              <a:rPr lang="zh-CN" altLang="en-US" dirty="0">
                <a:latin typeface="黑体" panose="02010609060101010101" pitchFamily="49" charset="-122"/>
                <a:ea typeface="黑体" panose="02010609060101010101" pitchFamily="49" charset="-122"/>
                <a:sym typeface="+mn-ea"/>
              </a:rPr>
              <a:t>分析：附墙装置安装不规范，不能正常防坠、防倾。</a:t>
            </a:r>
            <a:endParaRPr lang="zh-CN" altLang="en-US"/>
          </a:p>
        </p:txBody>
      </p:sp>
      <p:sp>
        <p:nvSpPr>
          <p:cNvPr id="12" name="错"/>
          <p:cNvSpPr/>
          <p:nvPr/>
        </p:nvSpPr>
        <p:spPr bwMode="auto">
          <a:xfrm>
            <a:off x="2185670" y="5057934"/>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pic>
        <p:nvPicPr>
          <p:cNvPr id="13" name="图片 6" descr="IMG_965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4523105" y="2364264"/>
            <a:ext cx="3982085" cy="2793365"/>
          </a:xfrm>
          <a:prstGeom prst="rect">
            <a:avLst/>
          </a:prstGeom>
          <a:noFill/>
          <a:ln w="9525" cap="flat" cmpd="sng">
            <a:solidFill>
              <a:srgbClr val="5A2454"/>
            </a:solidFill>
            <a:prstDash val="solid"/>
            <a:round/>
            <a:headEnd type="none" w="med" len="med"/>
            <a:tailEnd type="none" w="med" len="me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pic>
        <p:nvPicPr>
          <p:cNvPr id="14" name="图片 13" descr="IMG_743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01327" y="2334494"/>
            <a:ext cx="3692655" cy="2816841"/>
          </a:xfrm>
          <a:prstGeom prst="rect">
            <a:avLst/>
          </a:prstGeom>
          <a:ln>
            <a:solidFill>
              <a:schemeClr val="tx1"/>
            </a:solidFill>
          </a:ln>
        </p:spPr>
      </p:pic>
      <p:sp>
        <p:nvSpPr>
          <p:cNvPr id="15" name="文本框 4"/>
          <p:cNvSpPr txBox="1"/>
          <p:nvPr/>
        </p:nvSpPr>
        <p:spPr>
          <a:xfrm>
            <a:off x="711637" y="5661248"/>
            <a:ext cx="8169275" cy="506730"/>
          </a:xfrm>
          <a:prstGeom prst="rect">
            <a:avLst/>
          </a:prstGeom>
          <a:noFill/>
        </p:spPr>
        <p:txBody>
          <a:bodyPr wrap="square" rtlCol="0" anchor="t">
            <a:spAutoFit/>
          </a:bodyPr>
          <a:lstStyle/>
          <a:p>
            <a:pPr algn="l">
              <a:lnSpc>
                <a:spcPct val="150000"/>
              </a:lnSpc>
              <a:buFont typeface="Wingdings" panose="05000000000000000000" charset="0"/>
            </a:pPr>
            <a:r>
              <a:rPr lang="zh-CN" altLang="en-US" dirty="0">
                <a:latin typeface="黑体" panose="02010609060101010101" pitchFamily="49" charset="-122"/>
                <a:ea typeface="黑体" panose="02010609060101010101" pitchFamily="49" charset="-122"/>
                <a:sym typeface="+mn-ea"/>
              </a:rPr>
              <a:t>分析：附墙装置未保养。</a:t>
            </a:r>
            <a:endParaRPr lang="zh-CN" altLang="en-US"/>
          </a:p>
        </p:txBody>
      </p:sp>
      <p:sp>
        <p:nvSpPr>
          <p:cNvPr id="16" name="文本框 2"/>
          <p:cNvSpPr txBox="1"/>
          <p:nvPr/>
        </p:nvSpPr>
        <p:spPr>
          <a:xfrm>
            <a:off x="539552" y="1124744"/>
            <a:ext cx="488696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附墙装置未保养、防尘</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sp>
        <p:nvSpPr>
          <p:cNvPr id="17" name="错"/>
          <p:cNvSpPr/>
          <p:nvPr/>
        </p:nvSpPr>
        <p:spPr bwMode="auto">
          <a:xfrm>
            <a:off x="539552" y="5085184"/>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pic>
        <p:nvPicPr>
          <p:cNvPr id="18" name="内容占位符 5" descr="IMG_754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5767749" y="2364960"/>
            <a:ext cx="3684717" cy="2763847"/>
          </a:xfrm>
          <a:prstGeom prst="rect">
            <a:avLst/>
          </a:prstGeom>
          <a:noFill/>
          <a:ln w="9525">
            <a:solidFill>
              <a:schemeClr val="tx1"/>
            </a:solidFill>
          </a:ln>
        </p:spPr>
      </p:pic>
      <p:pic>
        <p:nvPicPr>
          <p:cNvPr id="19" name="内容占位符 6" descr="IMG_754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19872" y="1904524"/>
            <a:ext cx="2772965" cy="3698529"/>
          </a:xfrm>
          <a:prstGeom prst="rect">
            <a:avLst/>
          </a:prstGeom>
          <a:noFill/>
          <a:ln w="9525">
            <a:noFill/>
          </a:ln>
        </p:spPr>
      </p:pic>
      <p:sp>
        <p:nvSpPr>
          <p:cNvPr id="20" name="错"/>
          <p:cNvSpPr/>
          <p:nvPr/>
        </p:nvSpPr>
        <p:spPr bwMode="auto">
          <a:xfrm>
            <a:off x="3527227" y="5112544"/>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4" name="文本框 2"/>
          <p:cNvSpPr txBox="1"/>
          <p:nvPr/>
        </p:nvSpPr>
        <p:spPr>
          <a:xfrm>
            <a:off x="495935" y="1124744"/>
            <a:ext cx="488696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a:solidFill>
                  <a:schemeClr val="tx1"/>
                </a:solidFill>
                <a:uFillTx/>
              </a:rPr>
              <a:t>穿墙螺栓安装不规范</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sp>
        <p:nvSpPr>
          <p:cNvPr id="15" name="文本框 14"/>
          <p:cNvSpPr txBox="1"/>
          <p:nvPr/>
        </p:nvSpPr>
        <p:spPr>
          <a:xfrm>
            <a:off x="684530" y="5751989"/>
            <a:ext cx="8169275" cy="506730"/>
          </a:xfrm>
          <a:prstGeom prst="rect">
            <a:avLst/>
          </a:prstGeom>
          <a:noFill/>
        </p:spPr>
        <p:txBody>
          <a:bodyPr wrap="square" rtlCol="0" anchor="t">
            <a:spAutoFit/>
          </a:bodyPr>
          <a:lstStyle/>
          <a:p>
            <a:pPr algn="l">
              <a:lnSpc>
                <a:spcPct val="150000"/>
              </a:lnSpc>
              <a:buFont typeface="Wingdings" panose="05000000000000000000" charset="0"/>
            </a:pPr>
            <a:r>
              <a:rPr lang="zh-CN" altLang="en-US" dirty="0">
                <a:latin typeface="黑体" panose="02010609060101010101" pitchFamily="49" charset="-122"/>
                <a:ea typeface="黑体" panose="02010609060101010101" pitchFamily="49" charset="-122"/>
                <a:sym typeface="+mn-ea"/>
              </a:rPr>
              <a:t>分析：穿墙螺栓安装时无弹簧垫圈或螺母外漏丝不足。。</a:t>
            </a:r>
            <a:endParaRPr lang="zh-CN" altLang="en-US"/>
          </a:p>
        </p:txBody>
      </p:sp>
      <p:pic>
        <p:nvPicPr>
          <p:cNvPr id="16" name="图片 4" descr="IMG_735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19550" y="2357849"/>
            <a:ext cx="3743708" cy="2863094"/>
          </a:xfrm>
          <a:prstGeom prst="rect">
            <a:avLst/>
          </a:prstGeom>
          <a:noFill/>
          <a:ln w="9525" cap="flat" cmpd="sng">
            <a:solidFill>
              <a:srgbClr val="5A2454"/>
            </a:solidFill>
            <a:prstDash val="solid"/>
            <a:round/>
            <a:headEnd type="none" w="med" len="med"/>
            <a:tailEnd type="none" w="med" len="med"/>
          </a:ln>
        </p:spPr>
      </p:pic>
      <p:pic>
        <p:nvPicPr>
          <p:cNvPr id="17" name="图片 16" descr="IMG_753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2957935" y="2476024"/>
            <a:ext cx="3743073" cy="2627380"/>
          </a:xfrm>
          <a:prstGeom prst="rect">
            <a:avLst/>
          </a:prstGeom>
          <a:ln>
            <a:solidFill>
              <a:schemeClr val="tx1"/>
            </a:solidFill>
          </a:ln>
        </p:spPr>
      </p:pic>
      <p:pic>
        <p:nvPicPr>
          <p:cNvPr id="18" name="图片 5" descr="IMG_5804"/>
          <p:cNvPicPr>
            <a:picLocks noChangeAspect="1"/>
          </p:cNvPicPr>
          <p:nvPr/>
        </p:nvPicPr>
        <p:blipFill>
          <a:blip r:embed="rId4" cstate="email">
            <a:extLst>
              <a:ext uri="{28A0092B-C50C-407E-A947-70E740481C1C}">
                <a14:useLocalDpi xmlns:a14="http://schemas.microsoft.com/office/drawing/2010/main"/>
              </a:ext>
            </a:extLst>
          </a:blip>
          <a:srcRect t="-114"/>
          <a:stretch>
            <a:fillRect/>
          </a:stretch>
        </p:blipFill>
        <p:spPr>
          <a:xfrm rot="5400000">
            <a:off x="6705069" y="1439947"/>
            <a:ext cx="1836420" cy="2790190"/>
          </a:xfrm>
          <a:prstGeom prst="rect">
            <a:avLst/>
          </a:prstGeom>
          <a:noFill/>
          <a:ln w="9525" cap="flat" cmpd="sng">
            <a:solidFill>
              <a:schemeClr val="tx1"/>
            </a:solidFill>
            <a:prstDash val="solid"/>
            <a:round/>
            <a:headEnd type="none" w="med" len="med"/>
            <a:tailEnd type="none" w="med" len="med"/>
          </a:ln>
        </p:spPr>
      </p:pic>
      <p:sp>
        <p:nvSpPr>
          <p:cNvPr id="19" name="错"/>
          <p:cNvSpPr/>
          <p:nvPr/>
        </p:nvSpPr>
        <p:spPr bwMode="auto">
          <a:xfrm>
            <a:off x="671934" y="5156994"/>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sp>
        <p:nvSpPr>
          <p:cNvPr id="20" name="错"/>
          <p:cNvSpPr/>
          <p:nvPr/>
        </p:nvSpPr>
        <p:spPr bwMode="auto">
          <a:xfrm>
            <a:off x="5598264" y="5157192"/>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pic>
        <p:nvPicPr>
          <p:cNvPr id="21" name="图片 20" descr="IMG_2557"/>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rot="5400000">
            <a:off x="6686654" y="3366929"/>
            <a:ext cx="1874520" cy="2791460"/>
          </a:xfrm>
          <a:prstGeom prst="rect">
            <a:avLst/>
          </a:prstGeom>
          <a:ln>
            <a:solidFill>
              <a:schemeClr val="tx1"/>
            </a:solid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4" name="文本框 2"/>
          <p:cNvSpPr txBox="1"/>
          <p:nvPr/>
        </p:nvSpPr>
        <p:spPr>
          <a:xfrm>
            <a:off x="467544" y="1124744"/>
            <a:ext cx="488696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钢丝绳安装不规范</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pic>
        <p:nvPicPr>
          <p:cNvPr id="15" name="图片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75656" y="1769904"/>
            <a:ext cx="6503035" cy="4060825"/>
          </a:xfrm>
          <a:prstGeom prst="rect">
            <a:avLst/>
          </a:prstGeom>
        </p:spPr>
      </p:pic>
      <p:sp>
        <p:nvSpPr>
          <p:cNvPr id="16" name="文本框 4"/>
          <p:cNvSpPr txBox="1"/>
          <p:nvPr/>
        </p:nvSpPr>
        <p:spPr>
          <a:xfrm>
            <a:off x="656139" y="5805264"/>
            <a:ext cx="8169275" cy="506730"/>
          </a:xfrm>
          <a:prstGeom prst="rect">
            <a:avLst/>
          </a:prstGeom>
          <a:noFill/>
        </p:spPr>
        <p:txBody>
          <a:bodyPr wrap="square" rtlCol="0" anchor="t">
            <a:spAutoFit/>
          </a:bodyPr>
          <a:lstStyle/>
          <a:p>
            <a:pPr algn="l">
              <a:lnSpc>
                <a:spcPct val="150000"/>
              </a:lnSpc>
              <a:buFont typeface="Wingdings" panose="05000000000000000000" charset="0"/>
            </a:pPr>
            <a:r>
              <a:rPr lang="zh-CN" altLang="en-US" dirty="0">
                <a:latin typeface="黑体" panose="02010609060101010101" pitchFamily="49" charset="-122"/>
                <a:ea typeface="黑体" panose="02010609060101010101" pitchFamily="49" charset="-122"/>
                <a:sym typeface="+mn-ea"/>
              </a:rPr>
              <a:t>分析：钢丝绳安装绳夹时位置设安全弯，受力时有拉脱的风险。</a:t>
            </a:r>
            <a:endParaRPr lang="zh-CN" alt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7" name="文本框 2"/>
          <p:cNvSpPr txBox="1"/>
          <p:nvPr/>
        </p:nvSpPr>
        <p:spPr>
          <a:xfrm>
            <a:off x="626110" y="1124744"/>
            <a:ext cx="488696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电动提升机无保险扣</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pic>
        <p:nvPicPr>
          <p:cNvPr id="8" name="图片 7"/>
          <p:cNvPicPr>
            <a:picLocks noChangeAspect="1"/>
          </p:cNvPicPr>
          <p:nvPr/>
        </p:nvPicPr>
        <p:blipFill>
          <a:blip r:embed="rId2" cstate="print"/>
          <a:stretch>
            <a:fillRect/>
          </a:stretch>
        </p:blipFill>
        <p:spPr>
          <a:xfrm>
            <a:off x="2284730" y="1780699"/>
            <a:ext cx="5333365" cy="3971290"/>
          </a:xfrm>
          <a:prstGeom prst="rect">
            <a:avLst/>
          </a:prstGeom>
        </p:spPr>
      </p:pic>
      <p:sp>
        <p:nvSpPr>
          <p:cNvPr id="9" name="错"/>
          <p:cNvSpPr/>
          <p:nvPr/>
        </p:nvSpPr>
        <p:spPr bwMode="auto">
          <a:xfrm>
            <a:off x="6968490" y="2066449"/>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sp>
        <p:nvSpPr>
          <p:cNvPr id="10" name="文本框 5"/>
          <p:cNvSpPr txBox="1"/>
          <p:nvPr/>
        </p:nvSpPr>
        <p:spPr>
          <a:xfrm>
            <a:off x="814705" y="5751989"/>
            <a:ext cx="8169275" cy="506730"/>
          </a:xfrm>
          <a:prstGeom prst="rect">
            <a:avLst/>
          </a:prstGeom>
          <a:noFill/>
        </p:spPr>
        <p:txBody>
          <a:bodyPr wrap="square" rtlCol="0" anchor="t">
            <a:spAutoFit/>
          </a:bodyPr>
          <a:lstStyle/>
          <a:p>
            <a:pPr algn="l">
              <a:lnSpc>
                <a:spcPct val="150000"/>
              </a:lnSpc>
              <a:buFont typeface="Wingdings" panose="05000000000000000000" charset="0"/>
            </a:pPr>
            <a:r>
              <a:rPr lang="zh-CN" altLang="en-US" dirty="0">
                <a:latin typeface="黑体" panose="02010609060101010101" pitchFamily="49" charset="-122"/>
                <a:ea typeface="黑体" panose="02010609060101010101" pitchFamily="49" charset="-122"/>
                <a:sym typeface="+mn-ea"/>
              </a:rPr>
              <a:t>分析：葫芦挂钩未设置保险扣，导致链条拉脱。</a:t>
            </a:r>
            <a:endParaRPr lang="zh-CN" alt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pic>
        <p:nvPicPr>
          <p:cNvPr id="11" name="图片 10" descr="Q24@ZSR$%{`_QO_7C`6@5AH"/>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014393" y="2159159"/>
            <a:ext cx="3959860" cy="3181350"/>
          </a:xfrm>
          <a:prstGeom prst="rect">
            <a:avLst/>
          </a:prstGeom>
          <a:ln>
            <a:solidFill>
              <a:schemeClr val="tx1"/>
            </a:solidFill>
          </a:ln>
        </p:spPr>
      </p:pic>
      <p:pic>
        <p:nvPicPr>
          <p:cNvPr id="12" name="图片 11" descr="IMG_525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4649018" y="2196625"/>
            <a:ext cx="3960495" cy="3106420"/>
          </a:xfrm>
          <a:prstGeom prst="rect">
            <a:avLst/>
          </a:prstGeom>
          <a:solidFill>
            <a:schemeClr val="lt1"/>
          </a:solidFill>
          <a:ln>
            <a:solidFill>
              <a:schemeClr val="tx1"/>
            </a:solidFill>
          </a:ln>
        </p:spPr>
      </p:pic>
      <p:sp>
        <p:nvSpPr>
          <p:cNvPr id="13" name="文本框 2"/>
          <p:cNvSpPr txBox="1"/>
          <p:nvPr/>
        </p:nvSpPr>
        <p:spPr>
          <a:xfrm>
            <a:off x="626110" y="1124744"/>
            <a:ext cx="488696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a:solidFill>
                  <a:schemeClr val="tx1"/>
                </a:solidFill>
                <a:uFillTx/>
              </a:rPr>
              <a:t>爬架走道板违规堆载</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sp>
        <p:nvSpPr>
          <p:cNvPr id="14" name="错"/>
          <p:cNvSpPr/>
          <p:nvPr/>
        </p:nvSpPr>
        <p:spPr bwMode="auto">
          <a:xfrm>
            <a:off x="7468507" y="2060849"/>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sp>
        <p:nvSpPr>
          <p:cNvPr id="15" name="文本框 5"/>
          <p:cNvSpPr txBox="1"/>
          <p:nvPr/>
        </p:nvSpPr>
        <p:spPr>
          <a:xfrm>
            <a:off x="814705" y="5805264"/>
            <a:ext cx="8169275" cy="506730"/>
          </a:xfrm>
          <a:prstGeom prst="rect">
            <a:avLst/>
          </a:prstGeom>
          <a:noFill/>
        </p:spPr>
        <p:txBody>
          <a:bodyPr wrap="square" rtlCol="0" anchor="t">
            <a:spAutoFit/>
          </a:bodyPr>
          <a:lstStyle/>
          <a:p>
            <a:pPr algn="l">
              <a:lnSpc>
                <a:spcPct val="150000"/>
              </a:lnSpc>
              <a:buFont typeface="Wingdings" panose="05000000000000000000" charset="0"/>
            </a:pPr>
            <a:r>
              <a:rPr lang="zh-CN" altLang="en-US" dirty="0">
                <a:latin typeface="黑体" panose="02010609060101010101" pitchFamily="49" charset="-122"/>
                <a:ea typeface="黑体" panose="02010609060101010101" pitchFamily="49" charset="-122"/>
                <a:sym typeface="+mn-ea"/>
              </a:rPr>
              <a:t>分析：爬架走道板违规堆载，容易失去稳定。</a:t>
            </a:r>
            <a:endParaRPr lang="zh-CN" altLang="en-US"/>
          </a:p>
        </p:txBody>
      </p:sp>
      <p:sp>
        <p:nvSpPr>
          <p:cNvPr id="16" name="错"/>
          <p:cNvSpPr/>
          <p:nvPr/>
        </p:nvSpPr>
        <p:spPr bwMode="auto">
          <a:xfrm>
            <a:off x="3796963" y="2004219"/>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pic>
        <p:nvPicPr>
          <p:cNvPr id="10" name="图片 9" descr="IMG_700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87170" y="1769904"/>
            <a:ext cx="3164840" cy="4034155"/>
          </a:xfrm>
          <a:prstGeom prst="rect">
            <a:avLst/>
          </a:prstGeom>
        </p:spPr>
      </p:pic>
      <p:sp>
        <p:nvSpPr>
          <p:cNvPr id="17" name="文本框 2"/>
          <p:cNvSpPr txBox="1"/>
          <p:nvPr/>
        </p:nvSpPr>
        <p:spPr>
          <a:xfrm>
            <a:off x="626110" y="1124744"/>
            <a:ext cx="488696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uFillTx/>
              </a:rPr>
              <a:t>爬架走道板垃圾未及时清理</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sp>
        <p:nvSpPr>
          <p:cNvPr id="18" name="文本框 5"/>
          <p:cNvSpPr txBox="1"/>
          <p:nvPr/>
        </p:nvSpPr>
        <p:spPr>
          <a:xfrm>
            <a:off x="814705" y="5949280"/>
            <a:ext cx="8169275" cy="506730"/>
          </a:xfrm>
          <a:prstGeom prst="rect">
            <a:avLst/>
          </a:prstGeom>
          <a:noFill/>
        </p:spPr>
        <p:txBody>
          <a:bodyPr wrap="square" rtlCol="0" anchor="t">
            <a:spAutoFit/>
          </a:bodyPr>
          <a:lstStyle/>
          <a:p>
            <a:pPr algn="l">
              <a:lnSpc>
                <a:spcPct val="150000"/>
              </a:lnSpc>
              <a:buFont typeface="Wingdings" panose="05000000000000000000" charset="0"/>
            </a:pPr>
            <a:r>
              <a:rPr lang="zh-CN" altLang="en-US" dirty="0">
                <a:latin typeface="黑体" panose="02010609060101010101" pitchFamily="49" charset="-122"/>
                <a:ea typeface="黑体" panose="02010609060101010101" pitchFamily="49" charset="-122"/>
                <a:sym typeface="+mn-ea"/>
              </a:rPr>
              <a:t>分析：爬架走道板垃圾未及时清理，容易坠落。</a:t>
            </a:r>
            <a:endParaRPr lang="zh-CN" altLang="en-US" dirty="0"/>
          </a:p>
        </p:txBody>
      </p:sp>
      <p:sp>
        <p:nvSpPr>
          <p:cNvPr id="19" name="错"/>
          <p:cNvSpPr/>
          <p:nvPr/>
        </p:nvSpPr>
        <p:spPr bwMode="auto">
          <a:xfrm>
            <a:off x="3892550" y="2004219"/>
            <a:ext cx="518795" cy="494030"/>
          </a:xfrm>
          <a:custGeom>
            <a:avLst/>
            <a:gdLst>
              <a:gd name="T0" fmla="*/ 1272769 w 2321"/>
              <a:gd name="T1" fmla="*/ 899811 h 2321"/>
              <a:gd name="T2" fmla="*/ 1751027 w 2321"/>
              <a:gd name="T3" fmla="*/ 421980 h 2321"/>
              <a:gd name="T4" fmla="*/ 1767305 w 2321"/>
              <a:gd name="T5" fmla="*/ 277700 h 2321"/>
              <a:gd name="T6" fmla="*/ 1521587 w 2321"/>
              <a:gd name="T7" fmla="*/ 31804 h 2321"/>
              <a:gd name="T8" fmla="*/ 1377412 w 2321"/>
              <a:gd name="T9" fmla="*/ 48869 h 2321"/>
              <a:gd name="T10" fmla="*/ 899930 w 2321"/>
              <a:gd name="T11" fmla="*/ 506531 h 2321"/>
              <a:gd name="T12" fmla="*/ 421673 w 2321"/>
              <a:gd name="T13" fmla="*/ 48093 h 2321"/>
              <a:gd name="T14" fmla="*/ 278273 w 2321"/>
              <a:gd name="T15" fmla="*/ 31804 h 2321"/>
              <a:gd name="T16" fmla="*/ 32556 w 2321"/>
              <a:gd name="T17" fmla="*/ 277700 h 2321"/>
              <a:gd name="T18" fmla="*/ 48833 w 2321"/>
              <a:gd name="T19" fmla="*/ 421980 h 2321"/>
              <a:gd name="T20" fmla="*/ 527091 w 2321"/>
              <a:gd name="T21" fmla="*/ 899811 h 2321"/>
              <a:gd name="T22" fmla="*/ 48833 w 2321"/>
              <a:gd name="T23" fmla="*/ 1378417 h 2321"/>
              <a:gd name="T24" fmla="*/ 32556 w 2321"/>
              <a:gd name="T25" fmla="*/ 1521921 h 2321"/>
              <a:gd name="T26" fmla="*/ 278273 w 2321"/>
              <a:gd name="T27" fmla="*/ 1767818 h 2321"/>
              <a:gd name="T28" fmla="*/ 422448 w 2321"/>
              <a:gd name="T29" fmla="*/ 1751528 h 2321"/>
              <a:gd name="T30" fmla="*/ 899930 w 2321"/>
              <a:gd name="T31" fmla="*/ 1272922 h 2321"/>
              <a:gd name="T32" fmla="*/ 1377412 w 2321"/>
              <a:gd name="T33" fmla="*/ 1751528 h 2321"/>
              <a:gd name="T34" fmla="*/ 1521587 w 2321"/>
              <a:gd name="T35" fmla="*/ 1767818 h 2321"/>
              <a:gd name="T36" fmla="*/ 1767305 w 2321"/>
              <a:gd name="T37" fmla="*/ 1521921 h 2321"/>
              <a:gd name="T38" fmla="*/ 1751027 w 2321"/>
              <a:gd name="T39" fmla="*/ 1377641 h 2321"/>
              <a:gd name="T40" fmla="*/ 1272769 w 2321"/>
              <a:gd name="T41" fmla="*/ 899811 h 2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21" h="2321">
                <a:moveTo>
                  <a:pt x="1642" y="1160"/>
                </a:moveTo>
                <a:cubicBezTo>
                  <a:pt x="2259" y="544"/>
                  <a:pt x="2259" y="544"/>
                  <a:pt x="2259" y="544"/>
                </a:cubicBezTo>
                <a:cubicBezTo>
                  <a:pt x="2312" y="490"/>
                  <a:pt x="2321" y="410"/>
                  <a:pt x="2280" y="358"/>
                </a:cubicBezTo>
                <a:cubicBezTo>
                  <a:pt x="2186" y="241"/>
                  <a:pt x="2080" y="135"/>
                  <a:pt x="1963" y="41"/>
                </a:cubicBezTo>
                <a:cubicBezTo>
                  <a:pt x="1911" y="0"/>
                  <a:pt x="1831" y="9"/>
                  <a:pt x="1777" y="63"/>
                </a:cubicBezTo>
                <a:cubicBezTo>
                  <a:pt x="1161" y="653"/>
                  <a:pt x="1161" y="653"/>
                  <a:pt x="1161" y="653"/>
                </a:cubicBezTo>
                <a:cubicBezTo>
                  <a:pt x="544" y="62"/>
                  <a:pt x="544" y="62"/>
                  <a:pt x="544" y="62"/>
                </a:cubicBezTo>
                <a:cubicBezTo>
                  <a:pt x="491" y="9"/>
                  <a:pt x="411" y="0"/>
                  <a:pt x="359" y="41"/>
                </a:cubicBezTo>
                <a:cubicBezTo>
                  <a:pt x="242" y="135"/>
                  <a:pt x="136" y="241"/>
                  <a:pt x="42" y="358"/>
                </a:cubicBezTo>
                <a:cubicBezTo>
                  <a:pt x="0" y="410"/>
                  <a:pt x="10" y="490"/>
                  <a:pt x="63" y="544"/>
                </a:cubicBezTo>
                <a:cubicBezTo>
                  <a:pt x="680" y="1160"/>
                  <a:pt x="680" y="1160"/>
                  <a:pt x="680" y="1160"/>
                </a:cubicBezTo>
                <a:cubicBezTo>
                  <a:pt x="63" y="1777"/>
                  <a:pt x="63" y="1777"/>
                  <a:pt x="63" y="1777"/>
                </a:cubicBezTo>
                <a:cubicBezTo>
                  <a:pt x="10" y="1830"/>
                  <a:pt x="1" y="1910"/>
                  <a:pt x="42" y="1962"/>
                </a:cubicBezTo>
                <a:cubicBezTo>
                  <a:pt x="136" y="2079"/>
                  <a:pt x="242" y="2185"/>
                  <a:pt x="359" y="2279"/>
                </a:cubicBezTo>
                <a:cubicBezTo>
                  <a:pt x="411" y="2321"/>
                  <a:pt x="491" y="2311"/>
                  <a:pt x="545" y="2258"/>
                </a:cubicBezTo>
                <a:cubicBezTo>
                  <a:pt x="1161" y="1641"/>
                  <a:pt x="1161" y="1641"/>
                  <a:pt x="1161" y="1641"/>
                </a:cubicBezTo>
                <a:cubicBezTo>
                  <a:pt x="1777" y="2258"/>
                  <a:pt x="1777" y="2258"/>
                  <a:pt x="1777" y="2258"/>
                </a:cubicBezTo>
                <a:cubicBezTo>
                  <a:pt x="1831" y="2311"/>
                  <a:pt x="1911" y="2320"/>
                  <a:pt x="1963" y="2279"/>
                </a:cubicBezTo>
                <a:cubicBezTo>
                  <a:pt x="2080" y="2185"/>
                  <a:pt x="2186" y="2079"/>
                  <a:pt x="2280" y="1962"/>
                </a:cubicBezTo>
                <a:cubicBezTo>
                  <a:pt x="2321" y="1910"/>
                  <a:pt x="2312" y="1830"/>
                  <a:pt x="2259" y="1776"/>
                </a:cubicBezTo>
                <a:lnTo>
                  <a:pt x="1642" y="1160"/>
                </a:lnTo>
                <a:close/>
              </a:path>
            </a:pathLst>
          </a:custGeom>
          <a:solidFill>
            <a:srgbClr val="FF0000"/>
          </a:solidFill>
          <a:ln w="6350" cmpd="dbl">
            <a:solidFill>
              <a:srgbClr val="FF00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n w="0" cmpd="sng">
                <a:solidFill>
                  <a:srgbClr val="FF0000"/>
                </a:solidFill>
                <a:prstDash val="solid"/>
              </a:ln>
              <a:solidFill>
                <a:schemeClr val="tx1">
                  <a:alpha val="0"/>
                </a:schemeClr>
              </a:solidFill>
            </a:endParaRPr>
          </a:p>
        </p:txBody>
      </p:sp>
      <p:pic>
        <p:nvPicPr>
          <p:cNvPr id="20" name="内容占位符 4" descr="IMG_555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48064" y="1769904"/>
            <a:ext cx="3206115" cy="4066540"/>
          </a:xfrm>
          <a:prstGeom prst="rect">
            <a:avLst/>
          </a:prstGeom>
          <a:solidFill>
            <a:schemeClr val="lt1"/>
          </a:solidFill>
          <a:ln w="9525">
            <a:solidFill>
              <a:srgbClr val="5A2454"/>
            </a:solid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9" name="文本框 2"/>
          <p:cNvSpPr txBox="1"/>
          <p:nvPr/>
        </p:nvSpPr>
        <p:spPr>
          <a:xfrm>
            <a:off x="539552" y="1124744"/>
            <a:ext cx="4886960" cy="55976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dirty="0">
                <a:solidFill>
                  <a:schemeClr val="tx1"/>
                </a:solidFill>
              </a:rPr>
              <a:t>事故</a:t>
            </a:r>
            <a:r>
              <a:rPr lang="zh-CN" altLang="en-US" sz="2400" b="1" dirty="0">
                <a:solidFill>
                  <a:schemeClr val="tx1"/>
                </a:solidFill>
                <a:uFillTx/>
              </a:rPr>
              <a:t>案例</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sp>
        <p:nvSpPr>
          <p:cNvPr id="11" name="文本框 3"/>
          <p:cNvSpPr txBox="1"/>
          <p:nvPr/>
        </p:nvSpPr>
        <p:spPr>
          <a:xfrm>
            <a:off x="661472" y="1690773"/>
            <a:ext cx="4414584" cy="4690515"/>
          </a:xfrm>
          <a:prstGeom prst="rect">
            <a:avLst/>
          </a:prstGeom>
          <a:noFill/>
        </p:spPr>
        <p:txBody>
          <a:bodyPr wrap="square" rtlCol="0" anchor="t">
            <a:spAutoFit/>
          </a:bodyPr>
          <a:lstStyle/>
          <a:p>
            <a:pPr marL="0" indent="0" algn="just"/>
            <a:r>
              <a:rPr lang="zh-CN" altLang="en-US" b="1" dirty="0">
                <a:solidFill>
                  <a:srgbClr val="FF0000"/>
                </a:solidFill>
                <a:latin typeface="宋体" panose="02010600030101010101" pitchFamily="2" charset="-122"/>
                <a:cs typeface="宋体" panose="02010600030101010101" pitchFamily="2" charset="-122"/>
                <a:sym typeface="+mn-ea"/>
              </a:rPr>
              <a:t>事故情况：</a:t>
            </a:r>
          </a:p>
          <a:p>
            <a:pPr indent="457200" algn="just">
              <a:lnSpc>
                <a:spcPct val="130000"/>
              </a:lnSpc>
            </a:pPr>
            <a:r>
              <a:rPr dirty="0">
                <a:latin typeface="黑体" panose="02010609060101010101" pitchFamily="49" charset="-122"/>
                <a:ea typeface="黑体" panose="02010609060101010101" pitchFamily="49" charset="-122"/>
                <a:sym typeface="+mn-ea"/>
              </a:rPr>
              <a:t>2019年</a:t>
            </a:r>
            <a:r>
              <a:rPr lang="en-US" altLang="zh-CN" dirty="0">
                <a:latin typeface="黑体" panose="02010609060101010101" pitchFamily="49" charset="-122"/>
                <a:ea typeface="黑体" panose="02010609060101010101" pitchFamily="49" charset="-122"/>
              </a:rPr>
              <a:t>3</a:t>
            </a:r>
            <a:r>
              <a:rPr lang="zh-CN" altLang="en-US" dirty="0">
                <a:latin typeface="黑体" panose="02010609060101010101" pitchFamily="49" charset="-122"/>
                <a:ea typeface="黑体" panose="02010609060101010101" pitchFamily="49" charset="-122"/>
              </a:rPr>
              <a:t>月</a:t>
            </a:r>
            <a:r>
              <a:rPr lang="en-US" altLang="zh-CN" dirty="0">
                <a:latin typeface="黑体" panose="02010609060101010101" pitchFamily="49" charset="-122"/>
                <a:ea typeface="黑体" panose="02010609060101010101" pitchFamily="49" charset="-122"/>
              </a:rPr>
              <a:t>21</a:t>
            </a:r>
            <a:r>
              <a:rPr lang="zh-CN" altLang="en-US" dirty="0">
                <a:latin typeface="黑体" panose="02010609060101010101" pitchFamily="49" charset="-122"/>
                <a:ea typeface="黑体" panose="02010609060101010101" pitchFamily="49" charset="-122"/>
              </a:rPr>
              <a:t>日上午，扬州</a:t>
            </a:r>
            <a:r>
              <a:rPr lang="en-US" altLang="zh-CN" dirty="0">
                <a:latin typeface="黑体" panose="02010609060101010101" pitchFamily="49" charset="-122"/>
                <a:ea typeface="黑体" panose="02010609060101010101" pitchFamily="49" charset="-122"/>
              </a:rPr>
              <a:t>101a</a:t>
            </a:r>
            <a:r>
              <a:rPr lang="zh-CN" altLang="en-US" dirty="0">
                <a:latin typeface="黑体" panose="02010609060101010101" pitchFamily="49" charset="-122"/>
                <a:ea typeface="黑体" panose="02010609060101010101" pitchFamily="49" charset="-122"/>
              </a:rPr>
              <a:t>号交联立塔项目东北角爬架（架体高约</a:t>
            </a:r>
            <a:r>
              <a:rPr lang="en-US" altLang="zh-CN" dirty="0">
                <a:latin typeface="黑体" panose="02010609060101010101" pitchFamily="49" charset="-122"/>
                <a:ea typeface="黑体" panose="02010609060101010101" pitchFamily="49" charset="-122"/>
              </a:rPr>
              <a:t>22.5m×</a:t>
            </a:r>
            <a:r>
              <a:rPr lang="zh-CN" altLang="en-US" dirty="0">
                <a:latin typeface="黑体" panose="02010609060101010101" pitchFamily="49" charset="-122"/>
                <a:ea typeface="黑体" panose="02010609060101010101" pitchFamily="49" charset="-122"/>
              </a:rPr>
              <a:t>长约</a:t>
            </a:r>
            <a:r>
              <a:rPr lang="en-US" altLang="zh-CN" dirty="0">
                <a:latin typeface="黑体" panose="02010609060101010101" pitchFamily="49" charset="-122"/>
                <a:ea typeface="黑体" panose="02010609060101010101" pitchFamily="49" charset="-122"/>
              </a:rPr>
              <a:t>19m</a:t>
            </a:r>
            <a:r>
              <a:rPr lang="zh-CN" altLang="en-US" dirty="0">
                <a:latin typeface="黑体" panose="02010609060101010101" pitchFamily="49" charset="-122"/>
                <a:ea typeface="黑体" panose="02010609060101010101" pitchFamily="49" charset="-122"/>
              </a:rPr>
              <a:t>，重约</a:t>
            </a:r>
            <a:r>
              <a:rPr lang="en-US" altLang="zh-CN" dirty="0">
                <a:latin typeface="黑体" panose="02010609060101010101" pitchFamily="49" charset="-122"/>
                <a:ea typeface="黑体" panose="02010609060101010101" pitchFamily="49" charset="-122"/>
              </a:rPr>
              <a:t>20</a:t>
            </a:r>
            <a:r>
              <a:rPr lang="zh-CN" altLang="en-US" dirty="0">
                <a:latin typeface="黑体" panose="02010609060101010101" pitchFamily="49" charset="-122"/>
                <a:ea typeface="黑体" panose="02010609060101010101" pitchFamily="49" charset="-122"/>
              </a:rPr>
              <a:t>余吨）在下降过程中发生坠落，架体底部距地面高度约</a:t>
            </a:r>
            <a:r>
              <a:rPr lang="en-US" altLang="zh-CN" dirty="0">
                <a:latin typeface="黑体" panose="02010609060101010101" pitchFamily="49" charset="-122"/>
                <a:ea typeface="黑体" panose="02010609060101010101" pitchFamily="49" charset="-122"/>
              </a:rPr>
              <a:t>92m</a:t>
            </a:r>
            <a:r>
              <a:rPr lang="zh-CN" altLang="en-US" dirty="0">
                <a:latin typeface="黑体" panose="02010609060101010101" pitchFamily="49" charset="-122"/>
                <a:ea typeface="黑体" panose="02010609060101010101" pitchFamily="49" charset="-122"/>
              </a:rPr>
              <a:t>。爬架坠落过程中与底部的落地架相撞（落地架顶端离地面约</a:t>
            </a:r>
            <a:r>
              <a:rPr lang="en-US" altLang="zh-CN" dirty="0">
                <a:latin typeface="黑体" panose="02010609060101010101" pitchFamily="49" charset="-122"/>
                <a:ea typeface="黑体" panose="02010609060101010101" pitchFamily="49" charset="-122"/>
              </a:rPr>
              <a:t>44m</a:t>
            </a:r>
            <a:r>
              <a:rPr lang="zh-CN" altLang="en-US" dirty="0">
                <a:latin typeface="黑体" panose="02010609060101010101" pitchFamily="49" charset="-122"/>
                <a:ea typeface="黑体" panose="02010609060101010101" pitchFamily="49" charset="-122"/>
              </a:rPr>
              <a:t>），导致部分落地架架体损坏。事故发生时，南京特辰共有</a:t>
            </a:r>
            <a:r>
              <a:rPr lang="en-US" altLang="zh-CN" dirty="0">
                <a:latin typeface="黑体" panose="02010609060101010101" pitchFamily="49" charset="-122"/>
                <a:ea typeface="黑体" panose="02010609060101010101" pitchFamily="49" charset="-122"/>
              </a:rPr>
              <a:t>5</a:t>
            </a:r>
            <a:r>
              <a:rPr lang="zh-CN" altLang="en-US" dirty="0">
                <a:latin typeface="黑体" panose="02010609060101010101" pitchFamily="49" charset="-122"/>
                <a:ea typeface="黑体" panose="02010609060101010101" pitchFamily="49" charset="-122"/>
              </a:rPr>
              <a:t>名架子工在爬架上作业；浙蜀公司有</a:t>
            </a:r>
            <a:r>
              <a:rPr lang="en-US" altLang="zh-CN" dirty="0">
                <a:latin typeface="黑体" panose="02010609060101010101" pitchFamily="49" charset="-122"/>
                <a:ea typeface="黑体" panose="02010609060101010101" pitchFamily="49" charset="-122"/>
              </a:rPr>
              <a:t>1</a:t>
            </a:r>
            <a:r>
              <a:rPr lang="zh-CN" altLang="en-US" dirty="0">
                <a:latin typeface="黑体" panose="02010609060101010101" pitchFamily="49" charset="-122"/>
                <a:ea typeface="黑体" panose="02010609060101010101" pitchFamily="49" charset="-122"/>
              </a:rPr>
              <a:t>名员工在爬架上从事补洞作业，有</a:t>
            </a:r>
            <a:r>
              <a:rPr lang="en-US" altLang="zh-CN" dirty="0">
                <a:latin typeface="黑体" panose="02010609060101010101" pitchFamily="49" charset="-122"/>
                <a:ea typeface="黑体" panose="02010609060101010101" pitchFamily="49" charset="-122"/>
              </a:rPr>
              <a:t>7</a:t>
            </a:r>
            <a:r>
              <a:rPr lang="zh-CN" altLang="en-US" dirty="0">
                <a:latin typeface="黑体" panose="02010609060101010101" pitchFamily="49" charset="-122"/>
                <a:ea typeface="黑体" panose="02010609060101010101" pitchFamily="49" charset="-122"/>
              </a:rPr>
              <a:t>名员工在落地架上从事外墙抹灰作业，事故涉险</a:t>
            </a:r>
            <a:r>
              <a:rPr lang="en-US" altLang="zh-CN" dirty="0">
                <a:latin typeface="黑体" panose="02010609060101010101" pitchFamily="49" charset="-122"/>
                <a:ea typeface="黑体" panose="02010609060101010101" pitchFamily="49" charset="-122"/>
              </a:rPr>
              <a:t>11</a:t>
            </a:r>
            <a:r>
              <a:rPr lang="zh-CN" altLang="en-US" dirty="0">
                <a:latin typeface="黑体" panose="02010609060101010101" pitchFamily="49" charset="-122"/>
                <a:ea typeface="黑体" panose="02010609060101010101" pitchFamily="49" charset="-122"/>
              </a:rPr>
              <a:t>人，</a:t>
            </a:r>
            <a:r>
              <a:rPr lang="en-US" altLang="zh-CN" dirty="0">
                <a:latin typeface="黑体" panose="02010609060101010101" pitchFamily="49" charset="-122"/>
                <a:ea typeface="黑体" panose="02010609060101010101" pitchFamily="49" charset="-122"/>
              </a:rPr>
              <a:t>7</a:t>
            </a:r>
            <a:r>
              <a:rPr lang="zh-CN" altLang="en-US" dirty="0">
                <a:latin typeface="黑体" panose="02010609060101010101" pitchFamily="49" charset="-122"/>
                <a:ea typeface="黑体" panose="02010609060101010101" pitchFamily="49" charset="-122"/>
              </a:rPr>
              <a:t>人死亡，</a:t>
            </a:r>
            <a:r>
              <a:rPr lang="en-US" altLang="zh-CN" dirty="0">
                <a:latin typeface="黑体" panose="02010609060101010101" pitchFamily="49" charset="-122"/>
                <a:ea typeface="黑体" panose="02010609060101010101" pitchFamily="49" charset="-122"/>
              </a:rPr>
              <a:t>4</a:t>
            </a:r>
            <a:r>
              <a:rPr lang="zh-CN" altLang="en-US" dirty="0">
                <a:latin typeface="黑体" panose="02010609060101010101" pitchFamily="49" charset="-122"/>
                <a:ea typeface="黑体" panose="02010609060101010101" pitchFamily="49" charset="-122"/>
              </a:rPr>
              <a:t>名受伤人员先后出院，事故造成直接经济损失约</a:t>
            </a:r>
            <a:r>
              <a:rPr lang="en-US" altLang="zh-CN" dirty="0">
                <a:latin typeface="黑体" panose="02010609060101010101" pitchFamily="49" charset="-122"/>
                <a:ea typeface="黑体" panose="02010609060101010101" pitchFamily="49" charset="-122"/>
              </a:rPr>
              <a:t>1038</a:t>
            </a:r>
            <a:r>
              <a:rPr lang="zh-CN" altLang="en-US" dirty="0">
                <a:latin typeface="黑体" panose="02010609060101010101" pitchFamily="49" charset="-122"/>
                <a:ea typeface="黑体" panose="02010609060101010101" pitchFamily="49" charset="-122"/>
              </a:rPr>
              <a:t>万元。</a:t>
            </a:r>
            <a:endParaRPr lang="en-US" dirty="0">
              <a:latin typeface="黑体" panose="02010609060101010101" pitchFamily="49" charset="-122"/>
              <a:ea typeface="黑体" panose="02010609060101010101" pitchFamily="49" charset="-122"/>
              <a:sym typeface="+mn-ea"/>
            </a:endParaRPr>
          </a:p>
        </p:txBody>
      </p:sp>
      <p:pic>
        <p:nvPicPr>
          <p:cNvPr id="12" name="Picture 2" descr="http://5b0988e595225.cdn.sohucs.com/images/20190329/c3b30926f3da496fbee59ab0b959bee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436096" y="1988840"/>
            <a:ext cx="3127686" cy="4176464"/>
          </a:xfrm>
          <a:prstGeom prst="rect">
            <a:avLst/>
          </a:prstGeo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1520" y="0"/>
            <a:ext cx="8229600" cy="980728"/>
          </a:xfrm>
        </p:spPr>
        <p:txBody>
          <a:bodyPr/>
          <a:lstStyle/>
          <a:p>
            <a:pPr algn="l" eaLnBrk="1" hangingPunct="1"/>
            <a:r>
              <a:rPr lang="zh-CN" altLang="en-US" sz="2400" b="1" dirty="0">
                <a:effectLst>
                  <a:outerShdw blurRad="38100" dist="38100" dir="2700000" algn="tl">
                    <a:srgbClr val="000000">
                      <a:alpha val="43137"/>
                    </a:srgbClr>
                  </a:outerShdw>
                </a:effectLst>
                <a:ea typeface="黑体" panose="02010609060101010101" pitchFamily="49" charset="-122"/>
                <a:sym typeface="+mn-ea"/>
              </a:rPr>
              <a:t>危险源及事故案例分析</a:t>
            </a:r>
            <a:endParaRPr lang="zh-CN" altLang="en-US" sz="2400" b="1" dirty="0">
              <a:effectLst>
                <a:outerShdw blurRad="38100" dist="38100" dir="2700000" algn="tl">
                  <a:srgbClr val="000000">
                    <a:alpha val="43137"/>
                  </a:srgbClr>
                </a:outerShdw>
              </a:effectLst>
              <a:ea typeface="黑体" panose="02010609060101010101" pitchFamily="49" charset="-122"/>
            </a:endParaRPr>
          </a:p>
        </p:txBody>
      </p:sp>
      <p:sp>
        <p:nvSpPr>
          <p:cNvPr id="6149"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7" name="文本框 2"/>
          <p:cNvSpPr txBox="1"/>
          <p:nvPr/>
        </p:nvSpPr>
        <p:spPr>
          <a:xfrm>
            <a:off x="539552" y="1052736"/>
            <a:ext cx="4886960" cy="645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just">
              <a:lnSpc>
                <a:spcPct val="150000"/>
              </a:lnSpc>
              <a:buFont typeface="Wingdings" panose="05000000000000000000" charset="0"/>
              <a:buChar char=""/>
            </a:pPr>
            <a:r>
              <a:rPr lang="zh-CN" altLang="en-US" sz="2400" b="1">
                <a:solidFill>
                  <a:schemeClr val="tx1"/>
                </a:solidFill>
                <a:uFillTx/>
              </a:rPr>
              <a:t>案例一</a:t>
            </a:r>
            <a:endParaRPr lang="zh-CN" altLang="en-US" sz="2000" dirty="0">
              <a:solidFill>
                <a:schemeClr val="tx1"/>
              </a:solidFill>
              <a:latin typeface="黑体" panose="02010609060101010101" pitchFamily="49" charset="-122"/>
              <a:ea typeface="黑体" panose="02010609060101010101" pitchFamily="49" charset="-122"/>
              <a:sym typeface="+mn-ea"/>
            </a:endParaRPr>
          </a:p>
        </p:txBody>
      </p:sp>
      <p:sp>
        <p:nvSpPr>
          <p:cNvPr id="8" name="文本框 6"/>
          <p:cNvSpPr txBox="1"/>
          <p:nvPr/>
        </p:nvSpPr>
        <p:spPr>
          <a:xfrm>
            <a:off x="740700" y="1631516"/>
            <a:ext cx="8307950" cy="2496068"/>
          </a:xfrm>
          <a:prstGeom prst="rect">
            <a:avLst/>
          </a:prstGeom>
          <a:noFill/>
        </p:spPr>
        <p:txBody>
          <a:bodyPr wrap="square" rtlCol="0" anchor="t">
            <a:spAutoFit/>
          </a:bodyPr>
          <a:lstStyle/>
          <a:p>
            <a:pPr marL="0" indent="0" algn="l">
              <a:lnSpc>
                <a:spcPct val="130000"/>
              </a:lnSpc>
            </a:pPr>
            <a:r>
              <a:rPr lang="zh-CN" altLang="en-US" b="1" dirty="0">
                <a:solidFill>
                  <a:srgbClr val="FF0000"/>
                </a:solidFill>
                <a:latin typeface="宋体" panose="02010600030101010101" pitchFamily="2" charset="-122"/>
                <a:cs typeface="宋体" panose="02010600030101010101" pitchFamily="2" charset="-122"/>
                <a:sym typeface="+mn-ea"/>
              </a:rPr>
              <a:t>事故原因：</a:t>
            </a:r>
            <a:endParaRPr lang="en-US" altLang="zh-CN" b="1" dirty="0">
              <a:solidFill>
                <a:srgbClr val="FF0000"/>
              </a:solidFill>
              <a:latin typeface="宋体" panose="02010600030101010101" pitchFamily="2" charset="-122"/>
              <a:cs typeface="宋体" panose="02010600030101010101" pitchFamily="2" charset="-122"/>
              <a:sym typeface="+mn-ea"/>
            </a:endParaRPr>
          </a:p>
          <a:p>
            <a:pPr marL="400050" indent="-400050" algn="l">
              <a:lnSpc>
                <a:spcPct val="130000"/>
              </a:lnSpc>
              <a:buFont typeface="+mj-ea"/>
              <a:buAutoNum type="ea1JpnChsDbPeriod"/>
            </a:pPr>
            <a:r>
              <a:rPr lang="zh-CN" altLang="en-US" sz="1600" dirty="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直接原因：</a:t>
            </a:r>
            <a:endParaRPr lang="en-US" altLang="zh-CN" sz="1600" dirty="0">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p>
            <a:pPr marL="0" indent="457200" algn="just">
              <a:lnSpc>
                <a:spcPct val="140000"/>
              </a:lnSpc>
            </a:pPr>
            <a:r>
              <a:rPr lang="en-US" sz="1600" dirty="0">
                <a:latin typeface="黑体" panose="02010609060101010101" pitchFamily="49" charset="-122"/>
                <a:ea typeface="黑体" panose="02010609060101010101" pitchFamily="49" charset="-122"/>
                <a:cs typeface="宋体" panose="02010600030101010101" pitchFamily="2" charset="-122"/>
                <a:sym typeface="+mn-ea"/>
              </a:rPr>
              <a:t>1.</a:t>
            </a:r>
            <a:r>
              <a:rPr sz="1600" dirty="0">
                <a:latin typeface="黑体" panose="02010609060101010101" pitchFamily="49" charset="-122"/>
                <a:ea typeface="黑体" panose="02010609060101010101" pitchFamily="49" charset="-122"/>
                <a:cs typeface="宋体" panose="02010600030101010101" pitchFamily="2" charset="-122"/>
                <a:sym typeface="+mn-ea"/>
              </a:rPr>
              <a:t>违规采用钢丝绳替代爬架提升支座，人为拆除爬架所有防坠器防倾覆装置，并拔掉同步控制装置信号线，在架体邻近吊点荷载增大，引起局部损坏时，架体失去超载保护和停机功能，产生连锁反映，造成架体整体坠落。</a:t>
            </a:r>
          </a:p>
          <a:p>
            <a:pPr marL="0" indent="457200" algn="just">
              <a:lnSpc>
                <a:spcPct val="140000"/>
              </a:lnSpc>
            </a:pPr>
            <a:r>
              <a:rPr lang="en-US" altLang="zh-CN" sz="1600" dirty="0">
                <a:latin typeface="黑体" panose="02010609060101010101" pitchFamily="49" charset="-122"/>
                <a:ea typeface="黑体" panose="02010609060101010101" pitchFamily="49" charset="-122"/>
                <a:cs typeface="宋体" panose="02010600030101010101" pitchFamily="2" charset="-122"/>
                <a:sym typeface="+mn-ea"/>
              </a:rPr>
              <a:t>2.</a:t>
            </a:r>
            <a:r>
              <a:rPr sz="1600" dirty="0">
                <a:latin typeface="黑体" panose="02010609060101010101" pitchFamily="49" charset="-122"/>
                <a:ea typeface="黑体" panose="02010609060101010101" pitchFamily="49" charset="-122"/>
                <a:cs typeface="宋体" panose="02010600030101010101" pitchFamily="2" charset="-122"/>
                <a:sym typeface="+mn-ea"/>
              </a:rPr>
              <a:t>作业人员违规在下降的架体上作业和在落地架上交叉作业是导致事故后果扩大的直接原因。</a:t>
            </a:r>
            <a:endParaRPr lang="en-US" altLang="zh-CN" sz="1600" dirty="0">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p:txBody>
      </p:sp>
      <p:pic>
        <p:nvPicPr>
          <p:cNvPr id="10" name="Picture 4" descr="http://5b0988e595225.cdn.sohucs.com/q_70,c_zoom,w_640/images/20190325/9cfe421c60614210a341df8cd398ade6.jpe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96136" y="4221088"/>
            <a:ext cx="3241939" cy="2256104"/>
          </a:xfrm>
          <a:prstGeom prst="rect">
            <a:avLst/>
          </a:prstGeom>
          <a:noFill/>
        </p:spPr>
      </p:pic>
      <p:sp>
        <p:nvSpPr>
          <p:cNvPr id="13" name="文本框 6"/>
          <p:cNvSpPr txBox="1"/>
          <p:nvPr/>
        </p:nvSpPr>
        <p:spPr>
          <a:xfrm>
            <a:off x="770008" y="4043539"/>
            <a:ext cx="5025488" cy="2653034"/>
          </a:xfrm>
          <a:prstGeom prst="rect">
            <a:avLst/>
          </a:prstGeom>
          <a:noFill/>
        </p:spPr>
        <p:txBody>
          <a:bodyPr wrap="square" rtlCol="0" anchor="t">
            <a:spAutoFit/>
          </a:bodyPr>
          <a:lstStyle/>
          <a:p>
            <a:pPr marL="400050" indent="-400050">
              <a:lnSpc>
                <a:spcPct val="130000"/>
              </a:lnSpc>
              <a:buFont typeface="+mj-ea"/>
              <a:buAutoNum type="ea1JpnChsDbPeriod" startAt="2"/>
            </a:pPr>
            <a:r>
              <a:rPr lang="zh-CN" altLang="en-US" sz="1600" dirty="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间接原因：</a:t>
            </a:r>
          </a:p>
          <a:p>
            <a:pPr indent="457200" algn="just">
              <a:lnSpc>
                <a:spcPct val="130000"/>
              </a:lnSpc>
            </a:pPr>
            <a:r>
              <a:rPr lang="en-US" altLang="zh-CN" sz="1600" dirty="0">
                <a:latin typeface="黑体" panose="02010609060101010101" pitchFamily="49" charset="-122"/>
                <a:ea typeface="黑体" panose="02010609060101010101" pitchFamily="49" charset="-122"/>
                <a:cs typeface="宋体" panose="02010600030101010101" pitchFamily="2" charset="-122"/>
                <a:sym typeface="+mn-ea"/>
              </a:rPr>
              <a:t>1.</a:t>
            </a:r>
            <a:r>
              <a:rPr lang="zh-CN" altLang="en-US" sz="1600" dirty="0">
                <a:latin typeface="黑体" panose="02010609060101010101" pitchFamily="49" charset="-122"/>
                <a:ea typeface="黑体" panose="02010609060101010101" pitchFamily="49" charset="-122"/>
                <a:cs typeface="宋体" panose="02010600030101010101" pitchFamily="2" charset="-122"/>
                <a:sym typeface="+mn-ea"/>
              </a:rPr>
              <a:t>项目管理混乱，分包作业人员缺乏有效监督。</a:t>
            </a:r>
          </a:p>
          <a:p>
            <a:pPr indent="457200" algn="just">
              <a:lnSpc>
                <a:spcPct val="130000"/>
              </a:lnSpc>
            </a:pPr>
            <a:r>
              <a:rPr lang="en-US" altLang="zh-CN" sz="1600" dirty="0">
                <a:latin typeface="黑体" panose="02010609060101010101" pitchFamily="49" charset="-122"/>
                <a:ea typeface="黑体" panose="02010609060101010101" pitchFamily="49" charset="-122"/>
                <a:cs typeface="宋体" panose="02010600030101010101" pitchFamily="2" charset="-122"/>
                <a:sym typeface="+mn-ea"/>
              </a:rPr>
              <a:t>2.</a:t>
            </a:r>
            <a:r>
              <a:rPr lang="zh-CN" altLang="en-US" sz="1600" dirty="0">
                <a:latin typeface="黑体" panose="02010609060101010101" pitchFamily="49" charset="-122"/>
                <a:ea typeface="黑体" panose="02010609060101010101" pitchFamily="49" charset="-122"/>
                <a:cs typeface="宋体" panose="02010600030101010101" pitchFamily="2" charset="-122"/>
                <a:sym typeface="+mn-ea"/>
              </a:rPr>
              <a:t>违章指挥，违章指挥分包人员在</a:t>
            </a:r>
            <a:r>
              <a:rPr lang="zh-CN" altLang="en-US" sz="1600" dirty="0">
                <a:latin typeface="黑体" panose="02010609060101010101" pitchFamily="49" charset="-122"/>
                <a:ea typeface="黑体" panose="02010609060101010101" pitchFamily="49" charset="-122"/>
              </a:rPr>
              <a:t>爬架和落地架上同时作业。</a:t>
            </a:r>
            <a:endParaRPr lang="zh-CN" altLang="en-US" sz="1600" dirty="0">
              <a:latin typeface="黑体" panose="02010609060101010101" pitchFamily="49" charset="-122"/>
              <a:ea typeface="黑体" panose="02010609060101010101" pitchFamily="49" charset="-122"/>
              <a:cs typeface="宋体" panose="02010600030101010101" pitchFamily="2" charset="-122"/>
              <a:sym typeface="+mn-ea"/>
            </a:endParaRPr>
          </a:p>
          <a:p>
            <a:pPr indent="457200" algn="just">
              <a:lnSpc>
                <a:spcPct val="130000"/>
              </a:lnSpc>
            </a:pPr>
            <a:r>
              <a:rPr lang="en-US" altLang="zh-CN" sz="1600" dirty="0">
                <a:latin typeface="黑体" panose="02010609060101010101" pitchFamily="49" charset="-122"/>
                <a:ea typeface="黑体" panose="02010609060101010101" pitchFamily="49" charset="-122"/>
                <a:cs typeface="宋体" panose="02010600030101010101" pitchFamily="2" charset="-122"/>
                <a:sym typeface="+mn-ea"/>
              </a:rPr>
              <a:t>3.</a:t>
            </a:r>
            <a:r>
              <a:rPr lang="zh-CN" altLang="en-US" sz="1600" dirty="0">
                <a:latin typeface="黑体" panose="02010609060101010101" pitchFamily="49" charset="-122"/>
                <a:ea typeface="黑体" panose="02010609060101010101" pitchFamily="49" charset="-122"/>
                <a:cs typeface="宋体" panose="02010600030101010101" pitchFamily="2" charset="-122"/>
                <a:sym typeface="+mn-ea"/>
              </a:rPr>
              <a:t> 工程项目存在挂靠、违法分包和架子工持假证等问题。</a:t>
            </a:r>
          </a:p>
          <a:p>
            <a:pPr indent="457200" algn="just">
              <a:lnSpc>
                <a:spcPct val="130000"/>
              </a:lnSpc>
            </a:pPr>
            <a:r>
              <a:rPr lang="en-US" altLang="zh-CN" sz="1600" dirty="0">
                <a:latin typeface="黑体" panose="02010609060101010101" pitchFamily="49" charset="-122"/>
                <a:ea typeface="黑体" panose="02010609060101010101" pitchFamily="49" charset="-122"/>
                <a:cs typeface="宋体" panose="02010600030101010101" pitchFamily="2" charset="-122"/>
                <a:sym typeface="+mn-ea"/>
              </a:rPr>
              <a:t>4.</a:t>
            </a:r>
            <a:r>
              <a:rPr lang="zh-CN" altLang="en-US" sz="1600" dirty="0">
                <a:latin typeface="黑体" panose="02010609060101010101" pitchFamily="49" charset="-122"/>
                <a:ea typeface="黑体" panose="02010609060101010101" pitchFamily="49" charset="-122"/>
                <a:cs typeface="宋体" panose="02010600030101010101" pitchFamily="2" charset="-122"/>
                <a:sym typeface="+mn-ea"/>
              </a:rPr>
              <a:t>工程监理不到位，</a:t>
            </a:r>
            <a:r>
              <a:rPr lang="zh-CN" altLang="en-US" sz="1600" dirty="0">
                <a:latin typeface="黑体" panose="02010609060101010101" pitchFamily="49" charset="-122"/>
                <a:ea typeface="黑体" panose="02010609060101010101" pitchFamily="49" charset="-122"/>
              </a:rPr>
              <a:t>发现爬架在下降作业存在隐患的情况下，未采取有效措施予以制止。</a:t>
            </a:r>
            <a:endParaRPr lang="zh-CN" altLang="en-US" sz="1600" dirty="0">
              <a:latin typeface="黑体" panose="02010609060101010101" pitchFamily="49" charset="-122"/>
              <a:ea typeface="黑体" panose="02010609060101010101" pitchFamily="49" charset="-122"/>
              <a:cs typeface="宋体" panose="02010600030101010101" pitchFamily="2" charset="-122"/>
              <a:sym typeface="+mn-ea"/>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4"/>
          <p:cNvSpPr>
            <a:spLocks noChangeShapeType="1"/>
          </p:cNvSpPr>
          <p:nvPr/>
        </p:nvSpPr>
        <p:spPr bwMode="auto">
          <a:xfrm flipV="1">
            <a:off x="0" y="981075"/>
            <a:ext cx="7885113" cy="7938"/>
          </a:xfrm>
          <a:prstGeom prst="line">
            <a:avLst/>
          </a:prstGeom>
          <a:noFill/>
          <a:ln w="635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任意多边形: 形状 410"/>
          <p:cNvSpPr/>
          <p:nvPr/>
        </p:nvSpPr>
        <p:spPr>
          <a:xfrm>
            <a:off x="7893155" y="1556792"/>
            <a:ext cx="1250845" cy="2501691"/>
          </a:xfrm>
          <a:custGeom>
            <a:avLst/>
            <a:gdLst>
              <a:gd name="connsiteX0" fmla="*/ 1540086 w 1540086"/>
              <a:gd name="connsiteY0" fmla="*/ 0 h 3080171"/>
              <a:gd name="connsiteX1" fmla="*/ 1540086 w 1540086"/>
              <a:gd name="connsiteY1" fmla="*/ 3080171 h 3080171"/>
              <a:gd name="connsiteX2" fmla="*/ 0 w 1540086"/>
              <a:gd name="connsiteY2" fmla="*/ 1540086 h 3080171"/>
            </a:gdLst>
            <a:ahLst/>
            <a:cxnLst>
              <a:cxn ang="0">
                <a:pos x="connsiteX0" y="connsiteY0"/>
              </a:cxn>
              <a:cxn ang="0">
                <a:pos x="connsiteX1" y="connsiteY1"/>
              </a:cxn>
              <a:cxn ang="0">
                <a:pos x="connsiteX2" y="connsiteY2"/>
              </a:cxn>
            </a:cxnLst>
            <a:rect l="l" t="t" r="r" b="b"/>
            <a:pathLst>
              <a:path w="1540086" h="3080171">
                <a:moveTo>
                  <a:pt x="1540086" y="0"/>
                </a:moveTo>
                <a:lnTo>
                  <a:pt x="1540086" y="3080171"/>
                </a:lnTo>
                <a:lnTo>
                  <a:pt x="0" y="1540086"/>
                </a:lnTo>
                <a:close/>
              </a:path>
            </a:pathLst>
          </a:cu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60" b="0" i="0" u="none" strike="noStrike" kern="1200" cap="none" spc="0" normalizeH="0" baseline="0" noProof="0">
              <a:ln>
                <a:noFill/>
              </a:ln>
              <a:solidFill>
                <a:schemeClr val="lt1"/>
              </a:solidFill>
              <a:effectLst/>
              <a:uLnTx/>
              <a:uFillTx/>
              <a:latin typeface="+mn-lt"/>
              <a:ea typeface="+mn-ea"/>
              <a:cs typeface="+mn-cs"/>
            </a:endParaRPr>
          </a:p>
        </p:txBody>
      </p:sp>
      <p:sp>
        <p:nvSpPr>
          <p:cNvPr id="9" name="任意多边形: 形状 416"/>
          <p:cNvSpPr/>
          <p:nvPr/>
        </p:nvSpPr>
        <p:spPr>
          <a:xfrm>
            <a:off x="8255" y="5395451"/>
            <a:ext cx="1453302" cy="1453302"/>
          </a:xfrm>
          <a:custGeom>
            <a:avLst/>
            <a:gdLst>
              <a:gd name="connsiteX0" fmla="*/ 0 w 1789793"/>
              <a:gd name="connsiteY0" fmla="*/ 0 h 1789793"/>
              <a:gd name="connsiteX1" fmla="*/ 1789793 w 1789793"/>
              <a:gd name="connsiteY1" fmla="*/ 1789793 h 1789793"/>
              <a:gd name="connsiteX2" fmla="*/ 0 w 1789793"/>
              <a:gd name="connsiteY2" fmla="*/ 1789793 h 1789793"/>
            </a:gdLst>
            <a:ahLst/>
            <a:cxnLst>
              <a:cxn ang="0">
                <a:pos x="connsiteX0" y="connsiteY0"/>
              </a:cxn>
              <a:cxn ang="0">
                <a:pos x="connsiteX1" y="connsiteY1"/>
              </a:cxn>
              <a:cxn ang="0">
                <a:pos x="connsiteX2" y="connsiteY2"/>
              </a:cxn>
            </a:cxnLst>
            <a:rect l="l" t="t" r="r" b="b"/>
            <a:pathLst>
              <a:path w="1789793" h="1789793">
                <a:moveTo>
                  <a:pt x="0" y="0"/>
                </a:moveTo>
                <a:lnTo>
                  <a:pt x="1789793" y="1789793"/>
                </a:lnTo>
                <a:lnTo>
                  <a:pt x="0" y="1789793"/>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60" b="0" i="0" u="none" strike="noStrike" kern="1200" cap="none" spc="0" normalizeH="0" baseline="0" noProof="0">
              <a:ln>
                <a:noFill/>
              </a:ln>
              <a:solidFill>
                <a:schemeClr val="lt1"/>
              </a:solidFill>
              <a:effectLst/>
              <a:uLnTx/>
              <a:uFillTx/>
              <a:latin typeface="+mn-lt"/>
              <a:ea typeface="+mn-ea"/>
              <a:cs typeface="+mn-cs"/>
            </a:endParaRPr>
          </a:p>
        </p:txBody>
      </p:sp>
      <p:sp>
        <p:nvSpPr>
          <p:cNvPr id="10" name="文本框 441"/>
          <p:cNvSpPr txBox="1"/>
          <p:nvPr/>
        </p:nvSpPr>
        <p:spPr>
          <a:xfrm>
            <a:off x="2771800" y="2492896"/>
            <a:ext cx="3810659" cy="830997"/>
          </a:xfrm>
          <a:prstGeom prst="rect">
            <a:avLst/>
          </a:prstGeom>
          <a:noFill/>
        </p:spPr>
        <p:txBody>
          <a:bodyPr wrap="none" rtlCol="0">
            <a:spAutoFit/>
            <a:scene3d>
              <a:camera prst="orthographicFront"/>
              <a:lightRig rig="threePt" dir="t"/>
            </a:scene3d>
            <a:sp3d contourW="12700"/>
          </a:bodyPr>
          <a:lstStyle/>
          <a:p>
            <a:pPr marR="0" defTabSz="914400" fontAlgn="auto">
              <a:spcBef>
                <a:spcPts val="0"/>
              </a:spcBef>
              <a:spcAft>
                <a:spcPts val="0"/>
              </a:spcAft>
              <a:buClrTx/>
              <a:buSzTx/>
              <a:buFontTx/>
              <a:buNone/>
              <a:defRPr/>
            </a:pPr>
            <a:r>
              <a:rPr kumimoji="0" lang="zh-CN" altLang="en-US" sz="4800" b="1" kern="1200" cap="none" spc="0" normalizeH="0" baseline="0" noProof="0" dirty="0">
                <a:solidFill>
                  <a:srgbClr val="152E52"/>
                </a:solidFill>
                <a:effectLst>
                  <a:reflection blurRad="6350" stA="31000" endPos="50000" dist="76200" dir="5400000" sy="-100000" algn="bl" rotWithShape="0"/>
                </a:effectLst>
                <a:latin typeface="+mn-ea"/>
                <a:ea typeface="+mn-ea"/>
                <a:cs typeface="+mn-cs"/>
              </a:rPr>
              <a:t>感 谢 聆 听！</a:t>
            </a:r>
          </a:p>
        </p:txBody>
      </p:sp>
      <p:sp>
        <p:nvSpPr>
          <p:cNvPr id="11" name="矩形 10"/>
          <p:cNvSpPr/>
          <p:nvPr/>
        </p:nvSpPr>
        <p:spPr>
          <a:xfrm>
            <a:off x="1331640" y="4509120"/>
            <a:ext cx="7545705" cy="193802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宋体" panose="02010600030101010101" pitchFamily="2" charset="-122"/>
                <a:cs typeface="+mn-cs"/>
              </a:rPr>
              <a:t>广州达蒙安防科技有限公司</a:t>
            </a:r>
            <a:endParaRPr kumimoji="0" lang="en-US" altLang="zh-CN" sz="2000" b="1" i="0" u="none" strike="noStrike" kern="1200" cap="none" spc="0" normalizeH="0" baseline="0" noProof="0" dirty="0">
              <a:ln>
                <a:noFill/>
              </a:ln>
              <a:solidFill>
                <a:schemeClr val="tx1">
                  <a:lumMod val="65000"/>
                  <a:lumOff val="35000"/>
                </a:schemeClr>
              </a:solidFill>
              <a:effectLst/>
              <a:uLnTx/>
              <a:uFillTx/>
              <a:latin typeface="宋体" panose="02010600030101010101" pitchFamily="2" charset="-122"/>
              <a:cs typeface="+mn-cs"/>
            </a:endParaRPr>
          </a:p>
          <a:p>
            <a:pPr marL="0" marR="0" lvl="0" indent="0" algn="r" defTabSz="914400" rtl="0" eaLnBrk="1" fontAlgn="auto" latinLnBrk="0" hangingPunct="1">
              <a:lnSpc>
                <a:spcPct val="120000"/>
              </a:lnSpc>
              <a:spcBef>
                <a:spcPts val="0"/>
              </a:spcBef>
              <a:spcAft>
                <a:spcPts val="0"/>
              </a:spcAft>
              <a:buClrTx/>
              <a:buSzTx/>
              <a:buFontTx/>
              <a:buNone/>
              <a:defRPr/>
            </a:pPr>
            <a:r>
              <a:rPr lang="zh-CN" altLang="en-US" sz="2000" b="1" noProof="0" dirty="0">
                <a:ln>
                  <a:noFill/>
                </a:ln>
                <a:solidFill>
                  <a:schemeClr val="tx1">
                    <a:lumMod val="65000"/>
                    <a:lumOff val="35000"/>
                  </a:schemeClr>
                </a:solidFill>
                <a:effectLst/>
                <a:uLnTx/>
                <a:uFillTx/>
                <a:latin typeface="宋体" panose="02010600030101010101" pitchFamily="2" charset="-122"/>
                <a:sym typeface="+mn-ea"/>
              </a:rPr>
              <a:t>电话：020-38269077 </a:t>
            </a:r>
          </a:p>
          <a:p>
            <a:pPr marL="0" marR="0" lvl="0" indent="0" algn="r" defTabSz="914400" rtl="0" eaLnBrk="1" fontAlgn="auto" latinLnBrk="0" hangingPunct="1">
              <a:lnSpc>
                <a:spcPct val="120000"/>
              </a:lnSpc>
              <a:spcBef>
                <a:spcPts val="0"/>
              </a:spcBef>
              <a:spcAft>
                <a:spcPts val="0"/>
              </a:spcAft>
              <a:buClrTx/>
              <a:buSzTx/>
              <a:buFontTx/>
              <a:buNone/>
              <a:defRPr/>
            </a:pPr>
            <a:r>
              <a:rPr lang="zh-CN" altLang="en-US" sz="2000" b="1" noProof="0" dirty="0">
                <a:ln>
                  <a:noFill/>
                </a:ln>
                <a:solidFill>
                  <a:schemeClr val="tx1">
                    <a:lumMod val="65000"/>
                    <a:lumOff val="35000"/>
                  </a:schemeClr>
                </a:solidFill>
                <a:effectLst/>
                <a:uLnTx/>
                <a:uFillTx/>
                <a:latin typeface="宋体" panose="02010600030101010101" pitchFamily="2" charset="-122"/>
                <a:sym typeface="+mn-ea"/>
              </a:rPr>
              <a:t>020-38269076</a:t>
            </a:r>
            <a:endParaRPr kumimoji="0" lang="zh-CN" altLang="en-US" sz="2000" b="1" i="0" u="none" strike="noStrike" kern="1200" cap="none" spc="0" normalizeH="0" baseline="0" noProof="0" dirty="0">
              <a:ln>
                <a:noFill/>
              </a:ln>
              <a:solidFill>
                <a:schemeClr val="tx1">
                  <a:lumMod val="65000"/>
                  <a:lumOff val="35000"/>
                </a:schemeClr>
              </a:solidFill>
              <a:effectLst/>
              <a:uLnTx/>
              <a:uFillTx/>
              <a:latin typeface="宋体" panose="02010600030101010101" pitchFamily="2" charset="-122"/>
              <a:cs typeface="+mn-cs"/>
            </a:endParaRPr>
          </a:p>
          <a:p>
            <a:pPr marL="0" marR="0" lvl="0" indent="0" algn="r" defTabSz="914400" rtl="0" eaLnBrk="1" fontAlgn="auto" latinLnBrk="0" hangingPunct="1">
              <a:lnSpc>
                <a:spcPct val="120000"/>
              </a:lnSpc>
              <a:spcBef>
                <a:spcPts val="0"/>
              </a:spcBef>
              <a:spcAft>
                <a:spcPts val="0"/>
              </a:spcAft>
              <a:buClrTx/>
              <a:buSzTx/>
              <a:buFontTx/>
              <a:buNone/>
              <a:defRPr/>
            </a:pPr>
            <a:r>
              <a:rPr lang="zh-CN" altLang="en-US" sz="2000" b="1" noProof="0" dirty="0">
                <a:ln>
                  <a:noFill/>
                </a:ln>
                <a:solidFill>
                  <a:schemeClr val="tx1">
                    <a:lumMod val="65000"/>
                    <a:lumOff val="35000"/>
                  </a:schemeClr>
                </a:solidFill>
                <a:effectLst/>
                <a:uLnTx/>
                <a:uFillTx/>
                <a:latin typeface="宋体" panose="02010600030101010101" pitchFamily="2" charset="-122"/>
                <a:sym typeface="+mn-ea"/>
              </a:rPr>
              <a:t>E-mail:</a:t>
            </a:r>
            <a:r>
              <a:rPr lang="zh-CN" altLang="en-US" sz="2000" b="1" noProof="0" dirty="0">
                <a:ln>
                  <a:noFill/>
                </a:ln>
                <a:solidFill>
                  <a:schemeClr val="tx1">
                    <a:lumMod val="65000"/>
                    <a:lumOff val="35000"/>
                  </a:schemeClr>
                </a:solidFill>
                <a:effectLst/>
                <a:uLnTx/>
                <a:uFillTx/>
                <a:latin typeface="黑体" panose="02010609060101010101" pitchFamily="49" charset="-122"/>
                <a:ea typeface="黑体" panose="02010609060101010101" pitchFamily="49" charset="-122"/>
                <a:sym typeface="+mn-ea"/>
              </a:rPr>
              <a:t>damengjj</a:t>
            </a:r>
            <a:r>
              <a:rPr lang="zh-CN" altLang="en-US" sz="2000" b="1" noProof="0" dirty="0">
                <a:ln>
                  <a:noFill/>
                </a:ln>
                <a:solidFill>
                  <a:schemeClr val="tx1">
                    <a:lumMod val="65000"/>
                    <a:lumOff val="35000"/>
                  </a:schemeClr>
                </a:solidFill>
                <a:effectLst/>
                <a:uLnTx/>
                <a:uFillTx/>
                <a:latin typeface="宋体" panose="02010600030101010101" pitchFamily="2" charset="-122"/>
                <a:sym typeface="+mn-ea"/>
              </a:rPr>
              <a:t>@163.com</a:t>
            </a:r>
          </a:p>
          <a:p>
            <a:pPr marL="0" marR="0" lvl="0" indent="0" algn="r" defTabSz="914400" rtl="0" eaLnBrk="1" fontAlgn="auto" latinLnBrk="0" hangingPunct="1">
              <a:lnSpc>
                <a:spcPct val="120000"/>
              </a:lnSpc>
              <a:spcBef>
                <a:spcPts val="0"/>
              </a:spcBef>
              <a:spcAft>
                <a:spcPts val="0"/>
              </a:spcAft>
              <a:buClrTx/>
              <a:buSzTx/>
              <a:buFontTx/>
              <a:buNone/>
              <a:defRPr/>
            </a:pPr>
            <a:r>
              <a:rPr lang="zh-CN" altLang="en-US" sz="2000" b="1" noProof="0" dirty="0">
                <a:ln>
                  <a:noFill/>
                </a:ln>
                <a:solidFill>
                  <a:schemeClr val="tx1">
                    <a:lumMod val="65000"/>
                    <a:lumOff val="35000"/>
                  </a:schemeClr>
                </a:solidFill>
                <a:effectLst/>
                <a:uLnTx/>
                <a:uFillTx/>
                <a:latin typeface="宋体" panose="02010600030101010101" pitchFamily="2" charset="-122"/>
                <a:sym typeface="+mn-ea"/>
              </a:rPr>
              <a:t>Http：//www.damengjj.com</a:t>
            </a:r>
            <a:endParaRPr kumimoji="0" lang="zh-CN" altLang="en-US" sz="2000" b="1" i="0" u="none" strike="noStrike" kern="1200" cap="none" spc="0" normalizeH="0" baseline="0" noProof="0" dirty="0">
              <a:ln>
                <a:noFill/>
              </a:ln>
              <a:solidFill>
                <a:schemeClr val="tx1">
                  <a:lumMod val="65000"/>
                  <a:lumOff val="35000"/>
                </a:schemeClr>
              </a:solidFill>
              <a:effectLst/>
              <a:uLnTx/>
              <a:uFillTx/>
              <a:latin typeface="宋体" panose="02010600030101010101" pitchFamily="2" charset="-122"/>
              <a:cs typeface="+mn-cs"/>
            </a:endParaRPr>
          </a:p>
        </p:txBody>
      </p:sp>
      <p:sp>
        <p:nvSpPr>
          <p:cNvPr id="12" name="纸飞机"/>
          <p:cNvSpPr/>
          <p:nvPr/>
        </p:nvSpPr>
        <p:spPr bwMode="auto">
          <a:xfrm>
            <a:off x="1619672" y="2060848"/>
            <a:ext cx="1296035" cy="655955"/>
          </a:xfrm>
          <a:custGeom>
            <a:avLst/>
            <a:gdLst>
              <a:gd name="T0" fmla="*/ 1281616 w 634"/>
              <a:gd name="T1" fmla="*/ 39819 h 633"/>
              <a:gd name="T2" fmla="*/ 1281616 w 634"/>
              <a:gd name="T3" fmla="*/ 39819 h 633"/>
              <a:gd name="T4" fmla="*/ 0 w 634"/>
              <a:gd name="T5" fmla="*/ 878867 h 633"/>
              <a:gd name="T6" fmla="*/ 405951 w 634"/>
              <a:gd name="T7" fmla="*/ 1214486 h 633"/>
              <a:gd name="T8" fmla="*/ 656748 w 634"/>
              <a:gd name="T9" fmla="*/ 1797553 h 633"/>
              <a:gd name="T10" fmla="*/ 1313497 w 634"/>
              <a:gd name="T11" fmla="*/ 82483 h 633"/>
              <a:gd name="T12" fmla="*/ 1281616 w 634"/>
              <a:gd name="T13" fmla="*/ 39819 h 633"/>
              <a:gd name="T14" fmla="*/ 157280 w 634"/>
              <a:gd name="T15" fmla="*/ 878867 h 633"/>
              <a:gd name="T16" fmla="*/ 157280 w 634"/>
              <a:gd name="T17" fmla="*/ 878867 h 633"/>
              <a:gd name="T18" fmla="*/ 1126461 w 634"/>
              <a:gd name="T19" fmla="*/ 250292 h 633"/>
              <a:gd name="T20" fmla="*/ 437832 w 634"/>
              <a:gd name="T21" fmla="*/ 1086496 h 633"/>
              <a:gd name="T22" fmla="*/ 157280 w 634"/>
              <a:gd name="T23" fmla="*/ 878867 h 633"/>
              <a:gd name="T24" fmla="*/ 656748 w 634"/>
              <a:gd name="T25" fmla="*/ 1589924 h 633"/>
              <a:gd name="T26" fmla="*/ 656748 w 634"/>
              <a:gd name="T27" fmla="*/ 1589924 h 633"/>
              <a:gd name="T28" fmla="*/ 501594 w 634"/>
              <a:gd name="T29" fmla="*/ 1129159 h 633"/>
              <a:gd name="T30" fmla="*/ 1158342 w 634"/>
              <a:gd name="T31" fmla="*/ 290111 h 633"/>
              <a:gd name="T32" fmla="*/ 656748 w 634"/>
              <a:gd name="T33" fmla="*/ 1589924 h 63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34" h="633">
                <a:moveTo>
                  <a:pt x="603" y="14"/>
                </a:moveTo>
                <a:lnTo>
                  <a:pt x="603" y="14"/>
                </a:lnTo>
                <a:cubicBezTo>
                  <a:pt x="574" y="14"/>
                  <a:pt x="0" y="309"/>
                  <a:pt x="0" y="309"/>
                </a:cubicBezTo>
                <a:lnTo>
                  <a:pt x="191" y="427"/>
                </a:lnTo>
                <a:lnTo>
                  <a:pt x="309" y="632"/>
                </a:lnTo>
                <a:cubicBezTo>
                  <a:pt x="309" y="632"/>
                  <a:pt x="618" y="44"/>
                  <a:pt x="618" y="29"/>
                </a:cubicBezTo>
                <a:cubicBezTo>
                  <a:pt x="633" y="14"/>
                  <a:pt x="618" y="0"/>
                  <a:pt x="603" y="14"/>
                </a:cubicBezTo>
                <a:close/>
                <a:moveTo>
                  <a:pt x="74" y="309"/>
                </a:moveTo>
                <a:lnTo>
                  <a:pt x="74" y="309"/>
                </a:lnTo>
                <a:cubicBezTo>
                  <a:pt x="530" y="88"/>
                  <a:pt x="530" y="88"/>
                  <a:pt x="530" y="88"/>
                </a:cubicBezTo>
                <a:cubicBezTo>
                  <a:pt x="206" y="382"/>
                  <a:pt x="206" y="382"/>
                  <a:pt x="206" y="382"/>
                </a:cubicBezTo>
                <a:lnTo>
                  <a:pt x="74" y="309"/>
                </a:lnTo>
                <a:close/>
                <a:moveTo>
                  <a:pt x="309" y="559"/>
                </a:moveTo>
                <a:lnTo>
                  <a:pt x="309" y="559"/>
                </a:lnTo>
                <a:cubicBezTo>
                  <a:pt x="309" y="559"/>
                  <a:pt x="250" y="441"/>
                  <a:pt x="236" y="397"/>
                </a:cubicBezTo>
                <a:cubicBezTo>
                  <a:pt x="545" y="102"/>
                  <a:pt x="545" y="102"/>
                  <a:pt x="545" y="102"/>
                </a:cubicBezTo>
                <a:lnTo>
                  <a:pt x="309" y="559"/>
                </a:lnTo>
                <a:close/>
              </a:path>
            </a:pathLst>
          </a:custGeom>
          <a:solidFill>
            <a:schemeClr val="accent2">
              <a:lumMod val="40000"/>
              <a:lumOff val="60000"/>
            </a:schemeClr>
          </a:solidFill>
          <a:ln>
            <a:noFill/>
          </a:ln>
          <a:effectLst>
            <a:glow rad="228600">
              <a:schemeClr val="tx2">
                <a:lumMod val="40000"/>
                <a:lumOff val="60000"/>
                <a:alpha val="40000"/>
              </a:schemeClr>
            </a:glow>
          </a:effectLst>
          <a:extLst>
            <a:ext uri="{91240B29-F687-4F45-9708-019B960494DF}">
              <a14:hiddenLine xmlns:a14="http://schemas.microsoft.com/office/drawing/2010/main" w="9525">
                <a:solidFill>
                  <a:srgbClr val="000000"/>
                </a:solidFill>
                <a:round/>
              </a14:hiddenLine>
            </a:ext>
          </a:extLst>
        </p:spPr>
        <p:txBody>
          <a:bodyPr wrap="none" lIns="121908" tIns="60955" rIns="121908" bIns="60955"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283,&quot;width&quot;:5443}"/>
</p:tagLst>
</file>

<file path=ppt/tags/tag2.xml><?xml version="1.0" encoding="utf-8"?>
<p:tagLst xmlns:a="http://schemas.openxmlformats.org/drawingml/2006/main" xmlns:r="http://schemas.openxmlformats.org/officeDocument/2006/relationships" xmlns:p="http://schemas.openxmlformats.org/presentationml/2006/main">
  <p:tag name="REFSHAPE" val="646609356"/>
  <p:tag name="KSO_WM_UNIT_PLACING_PICTURE_USER_VIEWPORT" val="{&quot;height&quot;:12735,&quot;width&quot;:9030}"/>
</p:tagLst>
</file>

<file path=ppt/tags/tag3.xml><?xml version="1.0" encoding="utf-8"?>
<p:tagLst xmlns:a="http://schemas.openxmlformats.org/drawingml/2006/main" xmlns:r="http://schemas.openxmlformats.org/officeDocument/2006/relationships" xmlns:p="http://schemas.openxmlformats.org/presentationml/2006/main">
  <p:tag name="REFSHAPE" val="646735332"/>
  <p:tag name="KSO_WM_UNIT_PLACING_PICTURE_USER_VIEWPORT" val="{&quot;height&quot;:7973,&quot;width&quot;:5979}"/>
</p:tagLst>
</file>

<file path=ppt/tags/tag4.xml><?xml version="1.0" encoding="utf-8"?>
<p:tagLst xmlns:a="http://schemas.openxmlformats.org/drawingml/2006/main" xmlns:r="http://schemas.openxmlformats.org/officeDocument/2006/relationships" xmlns:p="http://schemas.openxmlformats.org/presentationml/2006/main">
  <p:tag name="REFSHAPE" val="573244468"/>
  <p:tag name="KSO_WM_UNIT_PLACING_PICTURE_USER_VIEWPORT" val="{&quot;height&quot;:6017,&quot;width&quot;:4512}"/>
</p:tagLst>
</file>

<file path=ppt/tags/tag5.xml><?xml version="1.0" encoding="utf-8"?>
<p:tagLst xmlns:a="http://schemas.openxmlformats.org/drawingml/2006/main" xmlns:r="http://schemas.openxmlformats.org/officeDocument/2006/relationships" xmlns:p="http://schemas.openxmlformats.org/presentationml/2006/main">
  <p:tag name="REFSHAPE" val="484333972"/>
  <p:tag name="KSO_WM_UNIT_PLACING_PICTURE_USER_VIEWPORT" val="{&quot;height&quot;:5400,&quot;width&quot;:9600}"/>
</p:tagLst>
</file>

<file path=ppt/tags/tag6.xml><?xml version="1.0" encoding="utf-8"?>
<p:tagLst xmlns:a="http://schemas.openxmlformats.org/drawingml/2006/main" xmlns:r="http://schemas.openxmlformats.org/officeDocument/2006/relationships" xmlns:p="http://schemas.openxmlformats.org/presentationml/2006/main">
  <p:tag name="REFSHAPE" val="191458668"/>
</p:tagLst>
</file>

<file path=ppt/tags/tag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017,&quot;width&quot;:711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5462</Words>
  <Application>Microsoft Office PowerPoint</Application>
  <PresentationFormat>全屏显示(4:3)</PresentationFormat>
  <Paragraphs>484</Paragraphs>
  <Slides>84</Slides>
  <Notes>27</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84</vt:i4>
      </vt:variant>
    </vt:vector>
  </HeadingPairs>
  <TitlesOfParts>
    <vt:vector size="93" baseType="lpstr">
      <vt:lpstr>方正综艺简体</vt:lpstr>
      <vt:lpstr>黑体</vt:lpstr>
      <vt:lpstr>宋体</vt:lpstr>
      <vt:lpstr>微软雅黑</vt:lpstr>
      <vt:lpstr>Arial</vt:lpstr>
      <vt:lpstr>Calibri</vt:lpstr>
      <vt:lpstr>Impact</vt:lpstr>
      <vt:lpstr>Wingdings</vt:lpstr>
      <vt:lpstr>Office 主题</vt:lpstr>
      <vt:lpstr>PowerPoint 演示文稿</vt:lpstr>
      <vt:lpstr>建筑施工用附着式升降作业安全防护平台</vt:lpstr>
      <vt:lpstr>防护平台施工发展趋势</vt:lpstr>
      <vt:lpstr>防护平台施工发展趋势</vt:lpstr>
      <vt:lpstr>防护平台施工发展趋势</vt:lpstr>
      <vt:lpstr>防护平台施工发展趋势</vt:lpstr>
      <vt:lpstr>防护平台施工发展趋势</vt:lpstr>
      <vt:lpstr>防护平台施工发展趋势</vt:lpstr>
      <vt:lpstr>防护平台施工发展趋势</vt:lpstr>
      <vt:lpstr>建筑施工用附着式升降作业安全防护平台</vt:lpstr>
      <vt:lpstr>技术规范</vt:lpstr>
      <vt:lpstr>技术规范</vt:lpstr>
      <vt:lpstr>技术规范</vt:lpstr>
      <vt:lpstr>技术规范</vt:lpstr>
      <vt:lpstr>技术规范</vt:lpstr>
      <vt:lpstr>技术规范</vt:lpstr>
      <vt:lpstr>技术规范</vt:lpstr>
      <vt:lpstr>技术规范</vt:lpstr>
      <vt:lpstr>技术规范</vt:lpstr>
      <vt:lpstr>技术规范</vt:lpstr>
      <vt:lpstr>技术规范</vt:lpstr>
      <vt:lpstr>技术规范</vt:lpstr>
      <vt:lpstr>技术规范</vt:lpstr>
      <vt:lpstr>技术规范</vt:lpstr>
      <vt:lpstr>技术规范</vt:lpstr>
      <vt:lpstr>技术规范</vt:lpstr>
      <vt:lpstr>技术规范</vt:lpstr>
      <vt:lpstr>技术规范</vt:lpstr>
      <vt:lpstr>技术规范</vt:lpstr>
      <vt:lpstr>技术规范</vt:lpstr>
      <vt:lpstr>技术规范</vt:lpstr>
      <vt:lpstr>建筑施工用附着式升降作业安全防护平台</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DM300型防护平台施工工艺</vt:lpstr>
      <vt:lpstr>建筑施工用附着式升降作业安全防护平台</vt:lpstr>
      <vt:lpstr>危险源及事故案例分析</vt:lpstr>
      <vt:lpstr>危险源及事故案例分析</vt:lpstr>
      <vt:lpstr>危险源及事故案例分析</vt:lpstr>
      <vt:lpstr>危险源及事故案例分析</vt:lpstr>
      <vt:lpstr>危险源及事故案例分析</vt:lpstr>
      <vt:lpstr>危险源及事故案例分析</vt:lpstr>
      <vt:lpstr>危险源及事故案例分析</vt:lpstr>
      <vt:lpstr>危险源及事故案例分析</vt:lpstr>
      <vt:lpstr>危险源及事故案例分析</vt:lpstr>
      <vt:lpstr>危险源及事故案例分析</vt:lpstr>
      <vt:lpstr>危险源及事故案例分析</vt:lpstr>
      <vt:lpstr>危险源及事故案例分析</vt:lpstr>
      <vt:lpstr>危险源及事故案例分析</vt:lpstr>
      <vt:lpstr>危险源及事故案例分析</vt:lpstr>
      <vt:lpstr>危险源及事故案例分析</vt:lpstr>
      <vt:lpstr>PowerPoint 演示文稿</vt:lpstr>
    </vt:vector>
  </TitlesOfParts>
  <Company>SSMS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建工设计研究院</dc:creator>
  <cp:lastModifiedBy> </cp:lastModifiedBy>
  <cp:revision>419</cp:revision>
  <dcterms:created xsi:type="dcterms:W3CDTF">2013-12-16T02:59:00Z</dcterms:created>
  <dcterms:modified xsi:type="dcterms:W3CDTF">2021-07-17T07:41:05Z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070E53E9C59A4C1DB5AE2F984B186FA5</vt:lpwstr>
  </property>
  <property fmtid="{D5CDD505-2E9C-101B-9397-08002B2CF9AE}" pid="3" name="KSOProductBuildVer">
    <vt:lpwstr>2052-11.1.0.10667</vt:lpwstr>
  </property>
</Properties>
</file>