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038" r:id="rId1"/>
    <p:sldMasterId id="2147501075" r:id="rId2"/>
  </p:sldMasterIdLst>
  <p:notesMasterIdLst>
    <p:notesMasterId r:id="rId3"/>
  </p:notesMasterIdLst>
  <p:sldIdLst>
    <p:sldId id="8558" r:id="rId4"/>
    <p:sldId id="8563" r:id="rId5"/>
    <p:sldId id="8567" r:id="rId6"/>
    <p:sldId id="8570" r:id="rId7"/>
    <p:sldId id="8576" r:id="rId9"/>
    <p:sldId id="8579" r:id="rId10"/>
    <p:sldId id="8582" r:id="rId11"/>
    <p:sldId id="8588" r:id="rId13"/>
    <p:sldId id="8591" r:id="rId14"/>
    <p:sldId id="8594" r:id="rId15"/>
    <p:sldId id="8597" r:id="rId16"/>
    <p:sldId id="8600" r:id="rId17"/>
    <p:sldId id="8606" r:id="rId19"/>
    <p:sldId id="8609" r:id="rId20"/>
    <p:sldId id="8612" r:id="rId21"/>
    <p:sldId id="8615" r:id="rId22"/>
    <p:sldId id="8621" r:id="rId24"/>
    <p:sldId id="8624" r:id="rId25"/>
    <p:sldId id="8627" r:id="rId26"/>
    <p:sldId id="8630" r:id="rId27"/>
    <p:sldId id="8636" r:id="rId29"/>
    <p:sldId id="8639" r:id="rId30"/>
    <p:sldId id="864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039" r:id="rId1"/>
    <p:sldLayoutId id="2147501040" r:id="rId2"/>
    <p:sldLayoutId id="2147501041" r:id="rId3"/>
    <p:sldLayoutId id="2147501042" r:id="rId4"/>
    <p:sldLayoutId id="2147501043" r:id="rId5"/>
    <p:sldLayoutId id="2147501044" r:id="rId6"/>
    <p:sldLayoutId id="2147501045" r:id="rId7"/>
    <p:sldLayoutId id="2147501046" r:id="rId8"/>
    <p:sldLayoutId id="2147501047" r:id="rId9"/>
    <p:sldLayoutId id="2147501048" r:id="rId10"/>
    <p:sldLayoutId id="21475010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076" r:id="rId1"/>
    <p:sldLayoutId id="2147501077" r:id="rId2"/>
    <p:sldLayoutId id="2147501078" r:id="rId3"/>
    <p:sldLayoutId id="2147501079" r:id="rId4"/>
    <p:sldLayoutId id="2147501080" r:id="rId5"/>
    <p:sldLayoutId id="2147501081" r:id="rId6"/>
    <p:sldLayoutId id="2147501082" r:id="rId7"/>
    <p:sldLayoutId id="2147501083" r:id="rId8"/>
    <p:sldLayoutId id="2147501084" r:id="rId9"/>
    <p:sldLayoutId id="2147501085" r:id="rId10"/>
    <p:sldLayoutId id="21475010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tags" Target="../tags/tag175.xml"/><Relationship Id="rId22" Type="http://schemas.openxmlformats.org/officeDocument/2006/relationships/tags" Target="../tags/tag176.xml"/><Relationship Id="rId23" Type="http://schemas.openxmlformats.org/officeDocument/2006/relationships/tags" Target="../tags/tag177.xml"/><Relationship Id="rId24" Type="http://schemas.openxmlformats.org/officeDocument/2006/relationships/tags" Target="../tags/tag178.xml"/><Relationship Id="rId2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tags" Target="../tags/tag295.xml"/><Relationship Id="rId22" Type="http://schemas.openxmlformats.org/officeDocument/2006/relationships/tags" Target="../tags/tag296.xml"/><Relationship Id="rId23" Type="http://schemas.openxmlformats.org/officeDocument/2006/relationships/tags" Target="../tags/tag297.xml"/><Relationship Id="rId24" Type="http://schemas.openxmlformats.org/officeDocument/2006/relationships/tags" Target="../tags/tag298.xml"/><Relationship Id="rId25" Type="http://schemas.openxmlformats.org/officeDocument/2006/relationships/tags" Target="../tags/tag299.xml"/><Relationship Id="rId26" Type="http://schemas.openxmlformats.org/officeDocument/2006/relationships/tags" Target="../tags/tag300.xml"/><Relationship Id="rId27" Type="http://schemas.openxmlformats.org/officeDocument/2006/relationships/tags" Target="../tags/tag301.xml"/><Relationship Id="rId28" Type="http://schemas.openxmlformats.org/officeDocument/2006/relationships/tags" Target="../tags/tag302.xml"/><Relationship Id="rId29" Type="http://schemas.openxmlformats.org/officeDocument/2006/relationships/tags" Target="../tags/tag303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企业管理中的决策模型与决策图实用技巧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常见的决策模型与决策图类型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决策模型与决策图的实用技巧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案例分析与应用实践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总结与展望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决策模型与决策图概述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决策模型与决策图概述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决策模型的定义与作用</a:t>
            </a:r>
            <a:endParaRPr altLang="en-US" lang="zh-CN"/>
          </a:p>
        </p:txBody>
      </p:sp>
      <p:sp>
        <p:nvSpPr>
          <p:cNvPr id="104893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0000"/>
          </a:bodyPr>
          <a:p>
            <a:r>
              <a:rPr altLang="en-US" lang="zh-CN"/>
              <a:t>决策模型的定义：决策模型是对决策过程、决策方法、决策结果的抽象描述，用于指导实际决策过程。</a:t>
            </a:r>
            <a:endParaRPr altLang="en-US" lang="zh-CN"/>
          </a:p>
          <a:p>
            <a:r>
              <a:rPr altLang="en-US" lang="zh-CN"/>
              <a:t>决策模型的作用：帮助决策者明确决策目标、分析决策因素、评估决策风险、制定决策方案，提高决策的科学性和准确性。  以下是用户提供的信息和标题： 我正在写一份主题为“企业管理中的决策模型与决策图实用技巧”的PPT,现在准备介绍“决策模型与决策图概述”,请帮我生成“决策模型与决策图的分类”为标题的内容 决策模型与决策图的分类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我正在写一份主题为“企业管理中的决策模型与决策图实用技巧”的PPT,现在准备介绍“决策模型与决策图概述”,请帮我生成“决策模型与决策图的分类”为标题的内容</a:t>
            </a:r>
            <a:endParaRPr altLang="en-US" lang="zh-CN"/>
          </a:p>
          <a:p>
            <a:pPr lvl="1"/>
            <a:r>
              <a:rPr altLang="en-US" lang="zh-CN"/>
              <a:t>决策模型与决策图的分类</a:t>
            </a:r>
            <a:endParaRPr altLang="en-US" lang="zh-CN"/>
          </a:p>
          <a:p>
            <a:r>
              <a:rPr altLang="en-US" lang="zh-CN"/>
              <a:t>决策模型分类：结构化决策模型、半结构化决策模型和非结构化决策模型。</a:t>
            </a:r>
            <a:endParaRPr altLang="en-US" lang="zh-CN"/>
          </a:p>
          <a:p>
            <a:r>
              <a:rPr altLang="en-US" lang="zh-CN"/>
              <a:t>决策图分类：流程图、数据流图、状态图、活动图等。  以下是用户提供的信息和标题： 我正在写一份主题为“企业管理中的决策模型与决策图实用技巧”的PPT,现在准备介绍“决策模型与决策图概述”,请帮我生成“决策模型与决策图的应用场景”为标题的内容 决策模型与决策图的应用场景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我正在写一份主题为“企业管理中的决策模型与决策图实用技巧”的PPT,现在准备介绍“决策模型与决策图概述”,请帮我生成“决策模型与决策图的应用场景”为标题的内容</a:t>
            </a:r>
            <a:endParaRPr altLang="en-US" lang="zh-CN"/>
          </a:p>
          <a:p>
            <a:pPr lvl="1"/>
            <a:r>
              <a:rPr altLang="en-US" lang="zh-CN"/>
              <a:t>决策模型与决策图的应用场景</a:t>
            </a:r>
            <a:endParaRPr altLang="en-US" lang="zh-CN"/>
          </a:p>
          <a:p>
            <a:r>
              <a:rPr altLang="en-US" lang="zh-CN"/>
              <a:t>企业战略规划：通过决策模型与决策图，明确企业战略目标，分析市场环境，制定战略方案。</a:t>
            </a:r>
            <a:endParaRPr altLang="en-US" lang="zh-CN"/>
          </a:p>
          <a:p>
            <a:r>
              <a:rPr altLang="en-US" lang="zh-CN"/>
              <a:t>项目管理：利用决策模型与决策图，对项目进行分解，明确项目目标，制定项目计划，评估项目风险。</a:t>
            </a:r>
            <a:endParaRPr altLang="en-US" lang="zh-CN"/>
          </a:p>
          <a:p>
            <a:r>
              <a:rPr altLang="en-US" lang="zh-CN"/>
              <a:t>生产管理：通过决策模型与决策图，优化生产流程，提高生产效率，降低生产成本。</a:t>
            </a:r>
            <a:endParaRPr altLang="en-US" lang="zh-CN"/>
          </a:p>
          <a:p>
            <a:r>
              <a:rPr altLang="en-US" lang="zh-CN"/>
              <a:t>市场营销：利用决策模型与决策图，分析市场需求，制定营销策略，评估营销效果。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决策图的定义与构成</a:t>
            </a:r>
            <a:endParaRPr altLang="en-US" lang="zh-CN"/>
          </a:p>
        </p:txBody>
      </p:sp>
      <p:sp>
        <p:nvSpPr>
          <p:cNvPr id="1048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决策图定义：决策图是一种图形化工具，用于描述决策问题的逻辑和结构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构成要素：条件、结果、决策节点、分支和叶子节点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作用：帮助决策者清晰地理解问题，制定合理的决策方案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适用场景：多分支、多条件的决策问题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常见的决策模型与决策图类型</a:t>
            </a:r>
            <a:endParaRPr altLang="en-US" dirty="0" lang="zh-CN"/>
          </a:p>
        </p:txBody>
      </p:sp>
      <p:sp>
        <p:nvSpPr>
          <p:cNvPr id="10490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决策树</a:t>
            </a:r>
            <a:endParaRPr altLang="en-US" lang="zh-CN"/>
          </a:p>
        </p:txBody>
      </p:sp>
      <p:sp>
        <p:nvSpPr>
          <p:cNvPr id="1049092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94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特点：直观易懂，易于理解和解释，能够处理大量输入变量，对数据缺失和非线性关系具有较强的适应性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98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定义：决策树是一种常用的决策模型，通过树状图的形式表示决策过程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02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构建过程：从根节点开始，根据某个判断条件将数据分成不同的分支，每个分支对应一个决策结果，然后继续向下递归，直到达到叶子节点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06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应用场景：广泛应用于分类和回归问题中，如信用评分、欺诈检测、医疗诊断等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决策表格</a:t>
            </a:r>
            <a:endParaRPr altLang="en-US" lang="zh-CN"/>
          </a:p>
        </p:txBody>
      </p:sp>
      <p:sp>
        <p:nvSpPr>
          <p:cNvPr id="10491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决策模型：决策树、决策表、决策矩阵等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决策图类型：流程图、因果图、关联图等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决策表格：列出各种可能的方案、结果和概率，进行比较和评估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实用技巧：如何根据实际情况选择合适的决策模型和图类型，以及如何制定有效的决策方案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决策矩阵</a:t>
            </a:r>
            <a:endParaRPr altLang="en-US" lang="zh-CN"/>
          </a:p>
        </p:txBody>
      </p:sp>
      <p:sp>
        <p:nvSpPr>
          <p:cNvPr id="10492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定义：决策矩阵是一种用于描述决策问题的表格形式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构成：行表示决策变量，列表示状态变量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作用：帮助决策者明确问题的结构，分析不同决策方案在不同状态下的优劣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应用：适用于多目标、多准则、多约束条件下的复杂决策问题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贝叶斯网络</a:t>
            </a:r>
            <a:endParaRPr altLang="en-US" lang="zh-CN"/>
          </a:p>
        </p:txBody>
      </p:sp>
      <p:sp>
        <p:nvSpPr>
          <p:cNvPr id="10492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定义：贝叶斯网络是一种概率图模型，用于表示随机变量之间的条件独立关系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特点：能够处理不确定性和概率性信息，适用于决策分析和风险评估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应用领域：金融风险管理、医疗诊断、自然语言处理等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优势：能够直观地展示变量之间的依赖关系，方便理解和解释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决策模型与决策图的实用技巧</a:t>
            </a:r>
            <a:endParaRPr altLang="en-US" dirty="0" lang="zh-CN"/>
          </a:p>
        </p:txBody>
      </p:sp>
      <p:sp>
        <p:nvSpPr>
          <p:cNvPr id="10493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如何选择合适的决策模型与决策图</a:t>
            </a:r>
            <a:endParaRPr altLang="en-US" lang="zh-CN"/>
          </a:p>
        </p:txBody>
      </p:sp>
      <p:sp>
        <p:nvSpPr>
          <p:cNvPr id="1049380" name="矩形: 圆角 44"/>
          <p:cNvSpPr/>
          <p:nvPr>
            <p:custDataLst>
              <p:tags r:id="rId1"/>
            </p:custDataLst>
          </p:nvPr>
        </p:nvSpPr>
        <p:spPr>
          <a:xfrm>
            <a:off x="838200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82" name="标题"/>
          <p:cNvSpPr txBox="1"/>
          <p:nvPr>
            <p:custDataLst>
              <p:tags r:id="rId3"/>
            </p:custDataLst>
          </p:nvPr>
        </p:nvSpPr>
        <p:spPr>
          <a:xfrm>
            <a:off x="963096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84" name="正文"/>
          <p:cNvSpPr txBox="1"/>
          <p:nvPr>
            <p:custDataLst>
              <p:tags r:id="rId4"/>
            </p:custDataLst>
          </p:nvPr>
        </p:nvSpPr>
        <p:spPr>
          <a:xfrm>
            <a:off x="2077408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了解问题的性质和特点：根据问题的类型、复杂性和不确定性，选择合适的决策模型和决策图。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6" name="矩形: 圆角 48"/>
          <p:cNvSpPr/>
          <p:nvPr>
            <p:custDataLst>
              <p:tags r:id="rId5"/>
            </p:custDataLst>
          </p:nvPr>
        </p:nvSpPr>
        <p:spPr>
          <a:xfrm>
            <a:off x="6234908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88" name="标题"/>
          <p:cNvSpPr txBox="1"/>
          <p:nvPr>
            <p:custDataLst>
              <p:tags r:id="rId7"/>
            </p:custDataLst>
          </p:nvPr>
        </p:nvSpPr>
        <p:spPr>
          <a:xfrm>
            <a:off x="6359804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90" name="正文"/>
          <p:cNvSpPr txBox="1"/>
          <p:nvPr>
            <p:custDataLst>
              <p:tags r:id="rId8"/>
            </p:custDataLst>
          </p:nvPr>
        </p:nvSpPr>
        <p:spPr>
          <a:xfrm>
            <a:off x="7473507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确定决策目标：明确决策的目标和范围，以及需要解决的问题和约束条件。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2" name="矩形: 圆角 53"/>
          <p:cNvSpPr/>
          <p:nvPr>
            <p:custDataLst>
              <p:tags r:id="rId9"/>
            </p:custDataLst>
          </p:nvPr>
        </p:nvSpPr>
        <p:spPr>
          <a:xfrm>
            <a:off x="838200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94" name="标题"/>
          <p:cNvSpPr txBox="1"/>
          <p:nvPr>
            <p:custDataLst>
              <p:tags r:id="rId11"/>
            </p:custDataLst>
          </p:nvPr>
        </p:nvSpPr>
        <p:spPr>
          <a:xfrm>
            <a:off x="963096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96" name="正文"/>
          <p:cNvSpPr txBox="1"/>
          <p:nvPr>
            <p:custDataLst>
              <p:tags r:id="rId12"/>
            </p:custDataLst>
          </p:nvPr>
        </p:nvSpPr>
        <p:spPr>
          <a:xfrm>
            <a:off x="2077408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收集和分析数据：收集与决策相关的数据和信息，并进行整理和分析，为选择合适的决策模型和决策图提供依据。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8" name="矩形: 圆角 57"/>
          <p:cNvSpPr/>
          <p:nvPr>
            <p:custDataLst>
              <p:tags r:id="rId13"/>
            </p:custDataLst>
          </p:nvPr>
        </p:nvSpPr>
        <p:spPr>
          <a:xfrm>
            <a:off x="6234908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00" name="标题"/>
          <p:cNvSpPr txBox="1"/>
          <p:nvPr>
            <p:custDataLst>
              <p:tags r:id="rId15"/>
            </p:custDataLst>
          </p:nvPr>
        </p:nvSpPr>
        <p:spPr>
          <a:xfrm>
            <a:off x="6359804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02" name="正文"/>
          <p:cNvSpPr txBox="1"/>
          <p:nvPr>
            <p:custDataLst>
              <p:tags r:id="rId16"/>
            </p:custDataLst>
          </p:nvPr>
        </p:nvSpPr>
        <p:spPr>
          <a:xfrm>
            <a:off x="7473507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评估和比较不同模型：对不同的决策模型和决策图进行评估和比较，选择最适合的模型和图。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04" name="矩形: 圆角 62"/>
          <p:cNvSpPr/>
          <p:nvPr>
            <p:custDataLst>
              <p:tags r:id="rId17"/>
            </p:custDataLst>
          </p:nvPr>
        </p:nvSpPr>
        <p:spPr>
          <a:xfrm>
            <a:off x="838200" y="466324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1" name="直接连接符 6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00034" y="4958727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06" name="标题"/>
          <p:cNvSpPr txBox="1"/>
          <p:nvPr>
            <p:custDataLst>
              <p:tags r:id="rId19"/>
            </p:custDataLst>
          </p:nvPr>
        </p:nvSpPr>
        <p:spPr>
          <a:xfrm>
            <a:off x="963096" y="4778999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08" name="正文"/>
          <p:cNvSpPr txBox="1"/>
          <p:nvPr>
            <p:custDataLst>
              <p:tags r:id="rId20"/>
            </p:custDataLst>
          </p:nvPr>
        </p:nvSpPr>
        <p:spPr>
          <a:xfrm>
            <a:off x="2077408" y="476803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考虑模型的适用性和局限性：在使用决策模型和决策图时，需要考虑其适用性和局限性，并根据实际情况进行调整和改进。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10" name="矩形: 圆角 66"/>
          <p:cNvSpPr/>
          <p:nvPr>
            <p:custDataLst>
              <p:tags r:id="rId21"/>
            </p:custDataLst>
          </p:nvPr>
        </p:nvSpPr>
        <p:spPr>
          <a:xfrm>
            <a:off x="6234908" y="466324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3" name="直接连接符 67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7396742" y="4958727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12" name="标题"/>
          <p:cNvSpPr txBox="1"/>
          <p:nvPr>
            <p:custDataLst>
              <p:tags r:id="rId23"/>
            </p:custDataLst>
          </p:nvPr>
        </p:nvSpPr>
        <p:spPr>
          <a:xfrm>
            <a:off x="6359804" y="4778999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14" name="正文"/>
          <p:cNvSpPr txBox="1"/>
          <p:nvPr>
            <p:custDataLst>
              <p:tags r:id="rId24"/>
            </p:custDataLst>
          </p:nvPr>
        </p:nvSpPr>
        <p:spPr>
          <a:xfrm>
            <a:off x="7473507" y="476803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不断学习和实践：不断学习和实践，提高对决策模型和决策图的认识和应用能力，为企业管理和决策提供更好的支持。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如何构建有效的决策模型与决策图</a:t>
            </a:r>
            <a:endParaRPr altLang="en-US" lang="zh-CN"/>
          </a:p>
        </p:txBody>
      </p:sp>
      <p:sp>
        <p:nvSpPr>
          <p:cNvPr id="10494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明确决策目标：首先需要明确决策的目标和范围，以便为后续的模型和图提供清晰的方向。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556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收集数据：收集与决策相关的数据，包括历史数据、市场数据、竞争对手数据等，以便为模型和图提供准确的信息。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556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选择合适的模型：根据决策目标和数据特点，选择合适的决策模型和图，如风险决策图、期望值决策图等。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556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构建决策模型：根据选择的模型，构建相应的决策模型，包括确定决策变量、建立决策规则等。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绘制决策图：根据构建的决策模型，绘制相应的决策图，以便直观地展示决策过程和结果。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556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评估和调整：对构建的决策模型和图进行评估，根据评估结果进行调整和优化，以提高决策的有效性和准确性。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如何解读和使用决策模型与决策图的结果</a:t>
            </a:r>
            <a:endParaRPr altLang="en-US" lang="zh-CN"/>
          </a:p>
        </p:txBody>
      </p:sp>
      <p:sp>
        <p:nvSpPr>
          <p:cNvPr id="10495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决策模型与决策图的定义和作用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解读决策模型与决策图的方法和步骤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如何根据决策模型与决策图的结果做出正确的决策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决策模型与决策图在企业管理中的应用和价值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案例分析与应用实践</a:t>
            </a:r>
            <a:endParaRPr altLang="en-US" dirty="0" lang="zh-CN"/>
          </a:p>
        </p:txBody>
      </p:sp>
      <p:sp>
        <p:nvSpPr>
          <p:cNvPr id="10495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案例一：基于决策树的信用评分模型</a:t>
            </a:r>
            <a:endParaRPr altLang="en-US" lang="zh-CN"/>
          </a:p>
        </p:txBody>
      </p:sp>
      <p:sp>
        <p:nvSpPr>
          <p:cNvPr id="1049642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6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背景介绍：信用评分模型在金融领域的应用，以及决策树算法的原理和优势。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数据准备：数据来源、数据预处理、特征选择等步骤的详细说明。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8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模型构建：基于决策树的信用评分模型的构建过程，包括决策树参数设置、训练和测试等步骤。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2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4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模型评估：模型性能的评估指标，如准确率、召回率等，以及与其他模型的比较。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8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0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应用实践：基于决策树的信用评分模型在实际业务中的应用，如信贷审批、风险控制等。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4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6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结论与展望：总结基于决策树的信用评分模型的优势和局限性，以及未来研究方向和应用前景。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案例二：基于决策表格的库存管理优化</a:t>
            </a:r>
            <a:endParaRPr altLang="en-US" lang="zh-CN"/>
          </a:p>
        </p:txBody>
      </p:sp>
      <p:sp>
        <p:nvSpPr>
          <p:cNvPr id="1049712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8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总结与展望：总结基于决策表格的库存管理优化的方法和成果，提出未来改进方向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34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库存优化实践：根据决策表格，调整库存策略，降低库存成本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36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效果评估：对比优化前后的库存成本和缺货率等指标，评估优化效果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38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背景介绍：企业库存管理现状及问题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40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决策表格的应用：建立库存管理决策表格，明确各项指标和参数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案例三：基于贝叶斯网络的疾病预测</a:t>
            </a:r>
            <a:endParaRPr altLang="en-US" lang="zh-CN"/>
          </a:p>
        </p:txBody>
      </p:sp>
      <p:sp>
        <p:nvSpPr>
          <p:cNvPr id="104977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8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应用实践：如何将贝叶斯网络应用于实际疾病预测中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4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结论与展望：总结案例成果及未来研究方向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0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背景介绍：贝叶斯网络在疾病预测中的应用背景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6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模型构建：贝叶斯网络的构建过程及关键技术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2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案例分析：具体案例展示及预测结果解读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4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498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总结本次研究的主要内容和成果</a:t>
            </a:r>
            <a:endParaRPr altLang="en-US" lang="zh-CN"/>
          </a:p>
        </p:txBody>
      </p:sp>
      <p:sp>
        <p:nvSpPr>
          <p:cNvPr id="1049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决策模型与决策图的基本概念和特点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决策模型与决策图的实用技巧和方法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决策模型与决策图在企业管理中的应用案例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本次研究的主要内容和成果总结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对未来研究方向的展望和建议</a:t>
            </a:r>
            <a:endParaRPr altLang="en-US" lang="zh-CN"/>
          </a:p>
        </p:txBody>
      </p:sp>
      <p:sp>
        <p:nvSpPr>
          <p:cNvPr id="10499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深入研究决策模型与决策图在企业管理中的应用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推广决策模型与决策图在企业管理中的普及和应用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结合人工智能技术提升决策模型与决策图的智能化水平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探索决策模型与决策图在不同行业的应用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4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4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0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5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5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5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5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5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5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5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5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5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5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5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5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5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5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5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5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8_5*l_h_i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8_5*l_h_i*1_5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8_5*l_h_a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8_5*l_h_f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38_5*l_h_i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38_5*l_h_i*1_6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38_5*l_h_a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38_5*l_h_f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0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2023-12-19T11:20:13Z</dcterms:created>
  <dcterms:modified xsi:type="dcterms:W3CDTF">2023-12-19T11:20:13Z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9b07730a6d9742d7a1f57f91f670f3da_21</vt:lpwstr>
  </property>
</Properties>
</file>