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983" r:id="rId1"/>
    <p:sldMasterId id="2147502020" r:id="rId2"/>
  </p:sldMasterIdLst>
  <p:notesMasterIdLst>
    <p:notesMasterId r:id="rId3"/>
  </p:notesMasterIdLst>
  <p:sldIdLst>
    <p:sldId id="8752" r:id="rId4"/>
    <p:sldId id="8757" r:id="rId5"/>
    <p:sldId id="8762" r:id="rId6"/>
    <p:sldId id="8767" r:id="rId7"/>
    <p:sldId id="8774" r:id="rId9"/>
    <p:sldId id="8777" r:id="rId10"/>
    <p:sldId id="8780" r:id="rId11"/>
    <p:sldId id="8783" r:id="rId12"/>
    <p:sldId id="8787" r:id="rId13"/>
    <p:sldId id="8794" r:id="rId15"/>
    <p:sldId id="8797" r:id="rId16"/>
    <p:sldId id="8800" r:id="rId17"/>
    <p:sldId id="8803" r:id="rId18"/>
    <p:sldId id="8807" r:id="rId19"/>
    <p:sldId id="8814" r:id="rId21"/>
    <p:sldId id="8817" r:id="rId22"/>
    <p:sldId id="8820" r:id="rId23"/>
    <p:sldId id="8824" r:id="rId24"/>
    <p:sldId id="8831" r:id="rId26"/>
    <p:sldId id="8834" r:id="rId27"/>
    <p:sldId id="8837" r:id="rId28"/>
    <p:sldId id="8840" r:id="rId29"/>
    <p:sldId id="884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84" r:id="rId1"/>
    <p:sldLayoutId id="2147501985" r:id="rId2"/>
    <p:sldLayoutId id="2147501986" r:id="rId3"/>
    <p:sldLayoutId id="2147501987" r:id="rId4"/>
    <p:sldLayoutId id="2147501988" r:id="rId5"/>
    <p:sldLayoutId id="2147501989" r:id="rId6"/>
    <p:sldLayoutId id="2147501990" r:id="rId7"/>
    <p:sldLayoutId id="2147501991" r:id="rId8"/>
    <p:sldLayoutId id="2147501992" r:id="rId9"/>
    <p:sldLayoutId id="2147501993" r:id="rId10"/>
    <p:sldLayoutId id="21475019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021" r:id="rId1"/>
    <p:sldLayoutId id="2147502022" r:id="rId2"/>
    <p:sldLayoutId id="2147502023" r:id="rId3"/>
    <p:sldLayoutId id="2147502024" r:id="rId4"/>
    <p:sldLayoutId id="2147502025" r:id="rId5"/>
    <p:sldLayoutId id="2147502026" r:id="rId6"/>
    <p:sldLayoutId id="2147502027" r:id="rId7"/>
    <p:sldLayoutId id="2147502028" r:id="rId8"/>
    <p:sldLayoutId id="2147502029" r:id="rId9"/>
    <p:sldLayoutId id="2147502030" r:id="rId10"/>
    <p:sldLayoutId id="21475020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tags" Target="../tags/tag174.xml"/><Relationship Id="rId22" Type="http://schemas.openxmlformats.org/officeDocument/2006/relationships/tags" Target="../tags/tag175.xml"/><Relationship Id="rId23" Type="http://schemas.openxmlformats.org/officeDocument/2006/relationships/tags" Target="../tags/tag176.xml"/><Relationship Id="rId24" Type="http://schemas.openxmlformats.org/officeDocument/2006/relationships/tags" Target="../tags/tag177.xml"/><Relationship Id="rId25" Type="http://schemas.openxmlformats.org/officeDocument/2006/relationships/tags" Target="../tags/tag178.xml"/><Relationship Id="rId26" Type="http://schemas.openxmlformats.org/officeDocument/2006/relationships/tags" Target="../tags/tag179.xml"/><Relationship Id="rId27" Type="http://schemas.openxmlformats.org/officeDocument/2006/relationships/tags" Target="../tags/tag180.xml"/><Relationship Id="rId28" Type="http://schemas.openxmlformats.org/officeDocument/2006/relationships/tags" Target="../tags/tag181.xml"/><Relationship Id="rId29" Type="http://schemas.openxmlformats.org/officeDocument/2006/relationships/tags" Target="../tags/tag182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2024年零售物流行业工作总结与展望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2024年零售物流行业工作总结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零售物流行业展望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零售物流行业未来挑战与机遇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零售物流行业未来重点工作方向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2024年零售物流行业工作总结</a:t>
            </a:r>
            <a:endParaRPr altLang="en-US" lang="zh-CN"/>
          </a:p>
        </p:txBody>
      </p:sp>
      <p:sp>
        <p:nvSpPr>
          <p:cNvPr id="10488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895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2024年零售物流行业规模：市场规模、企业数量、从业人员等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行业增长趋势：增长率、增长速度、增长动力等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行业结构特点：竞争格局、市场份额、集中度等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行业发展趋势：未来发展方向、新业态、新模式等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行业主要成就</a:t>
            </a:r>
            <a:endParaRPr altLang="en-US" lang="zh-CN"/>
          </a:p>
        </p:txBody>
      </p:sp>
      <p:sp>
        <p:nvSpPr>
          <p:cNvPr id="104899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数字化、智能化水平不断提升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零售物流行业规模持续扩大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供应链协同效率显著提高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绿色、可持续发展成为行业共识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行业面临挑战</a:t>
            </a:r>
            <a:endParaRPr altLang="en-US" lang="zh-CN"/>
          </a:p>
        </p:txBody>
      </p:sp>
      <p:sp>
        <p:nvSpPr>
          <p:cNvPr id="104904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成本压力：随着人力、租金等成本的上涨，零售物流行业需要寻找更高效、更经济的运营方式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市场竞争激烈：零售物流行业面临着来自其他行业的竞争，需要不断提高服务质量和效率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技术变革：随着互联网技术的发展，零售物流行业需要不断适应新技术带来的变化，提高运营效率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消费者需求多样化：消费者对零售物流服务的需求越来越多样化，需要不断提高服务质量和个性化程度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9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零售物流行业规模持续扩大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数字化、智能化成为行业发展趋势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绿色、环保成为行业新要求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多元化、个性化服务成为行业新需求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零售物流行业展望</a:t>
            </a:r>
            <a:endParaRPr altLang="en-US" lang="zh-CN"/>
          </a:p>
        </p:txBody>
      </p:sp>
      <p:sp>
        <p:nvSpPr>
          <p:cNvPr id="10491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未来市场规模预测</a:t>
            </a:r>
            <a:endParaRPr altLang="en-US" lang="zh-CN"/>
          </a:p>
        </p:txBody>
      </p:sp>
      <p:sp>
        <p:nvSpPr>
          <p:cNvPr id="104920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零售物流行业市场规模将持续增长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数字化、智能化、绿色化将成为行业发展的新趋势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未来几年内，行业将迎来更多的创新和变革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市场规模预测：根据市场调查和数据分析，预计未来几年内零售物流行业市场规模将持续增长，具体增长幅度将取决于多种因素，包括但不限于经济发展、政策环境、技术进步等。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26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数字化转型：利用大数据、人工智能等技术提升物流效率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绿色环保：推广环保物流，降低碳排放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智能化升级：应用无人驾驶、无人机配送等技术提升配送效率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多元化服务：拓展增值服务，满足消费者多样化需求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未来技术应用预测</a:t>
            </a:r>
            <a:endParaRPr altLang="en-US" lang="zh-CN"/>
          </a:p>
        </p:txBody>
      </p:sp>
      <p:sp>
        <p:nvSpPr>
          <p:cNvPr id="104930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人工智能与自动化技术：提高物流效率，减少人工错误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绿色物流技术：降低能源消耗，减少环境污染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无人配送技术：扩大配送范围，提高配送效率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物联网与区块链技术：实现物流信息的实时共享与追溯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未来政策环境预测</a:t>
            </a:r>
            <a:endParaRPr altLang="en-US" lang="zh-CN"/>
          </a:p>
        </p:txBody>
      </p:sp>
      <p:sp>
        <p:nvSpPr>
          <p:cNvPr id="10493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政策支持：政府将继续加大对零售物流行业的支持力度，推动行业创新发展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法规完善：相关法规将不断完善，为零售物流行业提供更加规范、有序的市场环境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技术应用：新技术将在零售物流行业中得到广泛应用，提高行业运营效率和服务质量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绿色环保：绿色环保理念将更加深入人心，推动零售物流行业向绿色、低碳方向发展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零售物流行业未来挑战与机遇</a:t>
            </a:r>
            <a:endParaRPr altLang="en-US" lang="zh-CN"/>
          </a:p>
        </p:txBody>
      </p:sp>
      <p:sp>
        <p:nvSpPr>
          <p:cNvPr id="10494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未来挑战分析</a:t>
            </a:r>
            <a:endParaRPr altLang="en-US" lang="zh-CN"/>
          </a:p>
        </p:txBody>
      </p:sp>
      <p:sp>
        <p:nvSpPr>
          <p:cNvPr id="104950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消费者需求变化：个性化、多样化、便捷化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竞争压力：电商、传统零售、物流企业之间的竞争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技术变革：人工智能、大数据、物联网等新技术对零售物流行业的影响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政策法规：政策法规对零售物流行业的影响和挑战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未来机遇分析</a:t>
            </a:r>
            <a:endParaRPr altLang="en-US" lang="zh-CN"/>
          </a:p>
        </p:txBody>
      </p:sp>
      <p:sp>
        <p:nvSpPr>
          <p:cNvPr id="10495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数字化转型：随着互联网技术的发展，零售物流行业将迎来数字化转型的机遇，提高物流效率和客户体验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智能化升级：人工智能、大数据等技术的应用将为零售物流行业带来智能化升级的机遇，实现自动化、智能化的物流运作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绿色环保趋势：随着社会对环保意识的提高，零售物流行业将迎来绿色环保趋势的机遇，推动可持续发展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新兴市场拓展：随着全球化的加速和新兴市场的崛起，零售物流行业将迎来拓展新兴市场的机遇，开拓更广阔的市场空间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未来发展策略建议</a:t>
            </a:r>
            <a:endParaRPr altLang="en-US" lang="zh-CN"/>
          </a:p>
        </p:txBody>
      </p:sp>
      <p:sp>
        <p:nvSpPr>
          <p:cNvPr id="10496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提升物流效率：通过技术创新和优化流程，提高物流效率，降低成本。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拓展市场份额：通过扩大销售渠道和加强品牌建设，提高市场占有率。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加强人才培养：通过培训和引进人才，提高员工素质和技能水平，为行业发展提供人才保障。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推动绿色发展：通过推广环保理念和采用绿色技术，减少对环境的影响，提高可持续发展能力。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零售物流行业未来重点工作方向</a:t>
            </a:r>
            <a:endParaRPr altLang="en-US" lang="zh-CN"/>
          </a:p>
        </p:txBody>
      </p:sp>
      <p:sp>
        <p:nvSpPr>
          <p:cNvPr id="10496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提高物流效率与服务质量</a:t>
            </a:r>
            <a:endParaRPr altLang="en-US" lang="zh-CN"/>
          </a:p>
        </p:txBody>
      </p:sp>
      <p:sp>
        <p:nvSpPr>
          <p:cNvPr id="104972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70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6" name="矩形 4"/>
          <p:cNvSpPr/>
          <p:nvPr>
            <p:custDataLst>
              <p:tags r:id="rId2"/>
            </p:custDataLst>
          </p:nvPr>
        </p:nvSpPr>
        <p:spPr>
          <a:xfrm>
            <a:off x="2463165" y="4337050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5"/>
          <p:cNvSpPr txBox="1"/>
          <p:nvPr>
            <p:custDataLst>
              <p:tags r:id="rId3"/>
            </p:custDataLst>
          </p:nvPr>
        </p:nvSpPr>
        <p:spPr>
          <a:xfrm>
            <a:off x="276161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10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加强供应链协同：与供应商、分销商等合作伙伴建立紧密的合作关系，实现信息共享和协同作业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64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2" name="矩形 57"/>
          <p:cNvSpPr/>
          <p:nvPr>
            <p:custDataLst>
              <p:tags r:id="rId5"/>
            </p:custDataLst>
          </p:nvPr>
        </p:nvSpPr>
        <p:spPr>
          <a:xfrm>
            <a:off x="6174105" y="4337050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58"/>
          <p:cNvSpPr txBox="1"/>
          <p:nvPr>
            <p:custDataLst>
              <p:tags r:id="rId6"/>
            </p:custDataLst>
          </p:nvPr>
        </p:nvSpPr>
        <p:spPr>
          <a:xfrm>
            <a:off x="647255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关注客户体验：以客户需求为导向，提供个性化、便捷的物流服务，提高客户满意度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8" name="矩形 65"/>
          <p:cNvSpPr/>
          <p:nvPr>
            <p:custDataLst>
              <p:tags r:id="rId8"/>
            </p:custDataLst>
          </p:nvPr>
        </p:nvSpPr>
        <p:spPr>
          <a:xfrm>
            <a:off x="608330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66"/>
          <p:cNvSpPr txBox="1"/>
          <p:nvPr>
            <p:custDataLst>
              <p:tags r:id="rId9"/>
            </p:custDataLst>
          </p:nvPr>
        </p:nvSpPr>
        <p:spPr>
          <a:xfrm>
            <a:off x="906780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优化物流网络布局：通过合理规划物流节点和线路，提高物流运输效率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17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4" name="矩形 69"/>
          <p:cNvSpPr/>
          <p:nvPr>
            <p:custDataLst>
              <p:tags r:id="rId11"/>
            </p:custDataLst>
          </p:nvPr>
        </p:nvSpPr>
        <p:spPr>
          <a:xfrm>
            <a:off x="4318635" y="1833245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70"/>
          <p:cNvSpPr txBox="1"/>
          <p:nvPr>
            <p:custDataLst>
              <p:tags r:id="rId12"/>
            </p:custDataLst>
          </p:nvPr>
        </p:nvSpPr>
        <p:spPr>
          <a:xfrm>
            <a:off x="461708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推广智能化技术：应用人工智能、大数据等先进技术，实现物流自动化和智能化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11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0" name="文本框 74"/>
          <p:cNvSpPr txBox="1"/>
          <p:nvPr>
            <p:custDataLst>
              <p:tags r:id="rId14"/>
            </p:custDataLst>
          </p:nvPr>
        </p:nvSpPr>
        <p:spPr>
          <a:xfrm>
            <a:off x="832802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提升仓储管理水平：采用先进的仓储管理系统，提高仓储空间利用率和货物周转率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2" name="矩形 73"/>
          <p:cNvSpPr/>
          <p:nvPr>
            <p:custDataLst>
              <p:tags r:id="rId15"/>
            </p:custDataLst>
          </p:nvPr>
        </p:nvSpPr>
        <p:spPr>
          <a:xfrm>
            <a:off x="8029575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加强供应链协同与整合</a:t>
            </a:r>
            <a:endParaRPr altLang="en-US" lang="zh-CN"/>
          </a:p>
        </p:txBody>
      </p:sp>
      <p:sp>
        <p:nvSpPr>
          <p:cNvPr id="104978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供应链协同与整合的实践案例：京东物流、菜鸟网络等企业的成功经验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供应链协同的重要性：提高效率、降低成本、增强供应链稳定性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供应链整合的策略：优化供应商选择、建立长期合作关系、实现信息共享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未来发展趋势：数字化、智能化、绿色化等方向的应用前景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推动数字化转型与创新发展</a:t>
            </a:r>
            <a:endParaRPr altLang="en-US" lang="zh-CN"/>
          </a:p>
        </p:txBody>
      </p:sp>
      <p:sp>
        <p:nvSpPr>
          <p:cNvPr id="10498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数字化转型：利用大数据、人工智能等先进技术提升零售物流行业的运营效率和服务质量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创新发展：探索新的商业模式和运营模式，推动零售物流行业的创新发展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智能化升级：通过智能化技术提高零售物流行业的自动化和智能化水平，降低成本和提高效率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绿色环保：加强环保意识，推广绿色物流理念，促进零售物流行业的可持续发展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加强人才培养与团队建设</a:t>
            </a:r>
            <a:endParaRPr altLang="en-US" lang="zh-CN"/>
          </a:p>
        </p:txBody>
      </p:sp>
      <p:sp>
        <p:nvSpPr>
          <p:cNvPr id="1049912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4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1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培养专业人才：通过培训、学习等方式提高员工的专业技能和素质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0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建立激励机制：通过奖励、晋升等方式激发员工的工作积极性和创造力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6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强化团队意识：通过团队活动、交流等方式增强员工的团队意识和协作精神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2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推动人才流动：通过招聘、选拔等方式促进人才的流动和优化配置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97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3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9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2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8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2023-12-17T13:40:40Z</dcterms:created>
  <dcterms:modified xsi:type="dcterms:W3CDTF">2023-12-17T13:40:40Z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5df28f8d9a824a7fa0d6b4367fcc0e99_21</vt:lpwstr>
  </property>
</Properties>
</file>