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329" r:id="rId1"/>
    <p:sldMasterId id="2147495366" r:id="rId2"/>
  </p:sldMasterIdLst>
  <p:notesMasterIdLst>
    <p:notesMasterId r:id="rId3"/>
  </p:notesMasterIdLst>
  <p:sldIdLst>
    <p:sldId id="5474" r:id="rId4"/>
    <p:sldId id="5479" r:id="rId5"/>
    <p:sldId id="5484" r:id="rId6"/>
    <p:sldId id="5488" r:id="rId7"/>
    <p:sldId id="5491" r:id="rId8"/>
    <p:sldId id="5494" r:id="rId9"/>
    <p:sldId id="5498" r:id="rId10"/>
    <p:sldId id="5502" r:id="rId11"/>
    <p:sldId id="5505" r:id="rId12"/>
    <p:sldId id="5508" r:id="rId13"/>
    <p:sldId id="5511" r:id="rId14"/>
    <p:sldId id="5515" r:id="rId15"/>
    <p:sldId id="5519" r:id="rId16"/>
    <p:sldId id="5522" r:id="rId17"/>
    <p:sldId id="5525" r:id="rId18"/>
    <p:sldId id="5528" r:id="rId19"/>
    <p:sldId id="5532" r:id="rId20"/>
    <p:sldId id="5536" r:id="rId21"/>
    <p:sldId id="5539" r:id="rId22"/>
    <p:sldId id="5542" r:id="rId23"/>
    <p:sldId id="5545" r:id="rId24"/>
    <p:sldId id="5549" r:id="rId25"/>
    <p:sldId id="5553" r:id="rId26"/>
    <p:sldId id="5556" r:id="rId27"/>
    <p:sldId id="5559" r:id="rId28"/>
    <p:sldId id="5563"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330" r:id="rId1"/>
    <p:sldLayoutId id="2147495331" r:id="rId2"/>
    <p:sldLayoutId id="2147495332" r:id="rId3"/>
    <p:sldLayoutId id="2147495333" r:id="rId4"/>
    <p:sldLayoutId id="2147495334" r:id="rId5"/>
    <p:sldLayoutId id="2147495335" r:id="rId6"/>
    <p:sldLayoutId id="2147495336" r:id="rId7"/>
    <p:sldLayoutId id="2147495337" r:id="rId8"/>
    <p:sldLayoutId id="2147495338" r:id="rId9"/>
    <p:sldLayoutId id="2147495339" r:id="rId10"/>
    <p:sldLayoutId id="214749534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367" r:id="rId1"/>
    <p:sldLayoutId id="2147495368" r:id="rId2"/>
    <p:sldLayoutId id="2147495369" r:id="rId3"/>
    <p:sldLayoutId id="2147495370" r:id="rId4"/>
    <p:sldLayoutId id="2147495371" r:id="rId5"/>
    <p:sldLayoutId id="2147495372" r:id="rId6"/>
    <p:sldLayoutId id="2147495373" r:id="rId7"/>
    <p:sldLayoutId id="2147495374" r:id="rId8"/>
    <p:sldLayoutId id="2147495375" r:id="rId9"/>
    <p:sldLayoutId id="2147495376" r:id="rId10"/>
    <p:sldLayoutId id="2147495377"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tags" Target="../tags/tag292.xml"/><Relationship Id="rId14" Type="http://schemas.openxmlformats.org/officeDocument/2006/relationships/tags" Target="../tags/tag293.xml"/><Relationship Id="rId15" Type="http://schemas.openxmlformats.org/officeDocument/2006/relationships/tags" Target="../tags/tag294.xml"/><Relationship Id="rId16" Type="http://schemas.openxmlformats.org/officeDocument/2006/relationships/tags" Target="../tags/tag295.xml"/><Relationship Id="rId17" Type="http://schemas.openxmlformats.org/officeDocument/2006/relationships/tags" Target="../tags/tag296.xml"/><Relationship Id="rId18" Type="http://schemas.openxmlformats.org/officeDocument/2006/relationships/tags" Target="../tags/tag297.xml"/><Relationship Id="rId19" Type="http://schemas.openxmlformats.org/officeDocument/2006/relationships/tags" Target="../tags/tag298.xml"/><Relationship Id="rId20" Type="http://schemas.openxmlformats.org/officeDocument/2006/relationships/tags" Target="../tags/tag299.xml"/><Relationship Id="rId21" Type="http://schemas.openxmlformats.org/officeDocument/2006/relationships/tags" Target="../tags/tag300.xml"/><Relationship Id="rId22" Type="http://schemas.openxmlformats.org/officeDocument/2006/relationships/tags" Target="../tags/tag301.xml"/><Relationship Id="rId23" Type="http://schemas.openxmlformats.org/officeDocument/2006/relationships/tags" Target="../tags/tag302.xml"/><Relationship Id="rId24" Type="http://schemas.openxmlformats.org/officeDocument/2006/relationships/tags" Target="../tags/tag303.xml"/><Relationship Id="rId2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制定科学的初中学生选课指导政策与实践</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初中学生选课指导政策的重要性</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当前初中学生选课指导存在的问题</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fontScale="91667" lnSpcReduction="10000"/>
          </a:bodyPr>
          <a:p>
            <a:r>
              <a:rPr altLang="en-US" dirty="0" sz="2400" lang="zh-CN">
                <a:effectLst/>
                <a:latin typeface="+mj-ea"/>
                <a:ea typeface="+mj-ea"/>
                <a:cs typeface="MiSans" panose="00000500000000000000" charset="-122"/>
              </a:rPr>
              <a:t>制定科学的初中学生选课指导政策与实践的建议</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fontScale="91667" lnSpcReduction="10000"/>
          </a:bodyPr>
          <a:p>
            <a:r>
              <a:rPr altLang="en-US" dirty="0" sz="2400" lang="zh-CN">
                <a:effectLst/>
                <a:latin typeface="+mj-ea"/>
                <a:ea typeface="+mj-ea"/>
                <a:cs typeface="MiSans" panose="00000500000000000000" charset="-122"/>
              </a:rPr>
              <a:t>实施科学的初中学生选课指导政策与实践的保障措施</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总结与展望</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初中学生选课指导政策的重要性</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提升学生综合素质</a:t>
            </a:r>
            <a:endParaRPr altLang="en-US" lang="zh-CN"/>
          </a:p>
        </p:txBody>
      </p:sp>
      <p:sp>
        <p:nvSpPr>
          <p:cNvPr id="1048890"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2"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94"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6"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98"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0"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2"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4"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06"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通过选课指导，学生可以更好地了解自己的兴趣和能力，培养自主选择和决策的能力，增强自我管理和自我发展的意识。</a:t>
            </a:r>
            <a:endParaRPr altLang="en-US" dirty="0" sz="2400" lang="zh-CN">
              <a:latin typeface="+mn-ea"/>
              <a:ea typeface="+mn-ea"/>
            </a:endParaRPr>
          </a:p>
        </p:txBody>
      </p:sp>
      <p:sp>
        <p:nvSpPr>
          <p:cNvPr id="1048908"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科学的选课指导政策还有助于实现教育公平，减少教育资源浪费现象，提高教育质量和效益。</a:t>
            </a:r>
            <a:endParaRPr altLang="en-US" dirty="0" sz="2400" lang="zh-CN">
              <a:latin typeface="+mn-ea"/>
              <a:ea typeface="+mn-ea"/>
            </a:endParaRPr>
          </a:p>
        </p:txBody>
      </p:sp>
      <p:sp>
        <p:nvSpPr>
          <p:cNvPr id="1048910"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初中学生选课指导政策能够帮助学生了解不同学科的特点和要求，从而更好地选择适合自己的课程，促进个人兴趣和特长的发挥。</a:t>
            </a:r>
            <a:endParaRPr altLang="en-US" dirty="0" sz="2400" lang="zh-CN">
              <a:latin typeface="+mn-ea"/>
              <a:ea typeface="+mn-ea"/>
            </a:endParaRPr>
          </a:p>
        </p:txBody>
      </p:sp>
      <p:sp>
        <p:nvSpPr>
          <p:cNvPr id="1048912"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科学的选课指导政策能够引导学生全面发展，提高综合素质，避免偏科现象，为未来的学习和职业发展打下坚实基础。</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6" name="标题 2"/>
          <p:cNvSpPr>
            <a:spLocks noGrp="1"/>
          </p:cNvSpPr>
          <p:nvPr>
            <p:ph type="title" idx="2"/>
          </p:nvPr>
        </p:nvSpPr>
        <p:spPr/>
        <p:txBody>
          <a:bodyPr>
            <a:normAutofit fontScale="90000"/>
          </a:bodyPr>
          <a:p>
            <a:r>
              <a:rPr altLang="en-US" lang="zh-CN"/>
              <a:t>促进学生个性化发展</a:t>
            </a:r>
            <a:endParaRPr altLang="en-US" lang="zh-CN"/>
          </a:p>
        </p:txBody>
      </p:sp>
      <p:sp>
        <p:nvSpPr>
          <p:cNvPr id="104894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初中学生处于个性形成的关键期，选课指导政策有助于引导学生发掘兴趣和优势，培养个性化发展。</a:t>
            </a:r>
            <a:endParaRPr altLang="en-US" dirty="0" sz="2000" lang="zh-CN" spc="150">
              <a:solidFill>
                <a:schemeClr val="tx1">
                  <a:lumMod val="85000"/>
                  <a:lumOff val="15000"/>
                </a:schemeClr>
              </a:solidFill>
              <a:latin typeface="+mn-ea"/>
              <a:sym typeface="+mn-ea"/>
            </a:endParaRPr>
          </a:p>
        </p:txBody>
      </p:sp>
      <p:sp>
        <p:nvSpPr>
          <p:cNvPr id="104895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科学的选课指导政策能够避免学生盲目选择，提高课程匹配度，降低学业压力和挫败感。</a:t>
            </a:r>
            <a:endParaRPr altLang="en-US" dirty="0" sz="2000" lang="zh-CN" spc="150">
              <a:solidFill>
                <a:schemeClr val="tx1">
                  <a:lumMod val="85000"/>
                  <a:lumOff val="15000"/>
                </a:schemeClr>
              </a:solidFill>
              <a:latin typeface="+mn-ea"/>
              <a:sym typeface="+mn-ea"/>
            </a:endParaRPr>
          </a:p>
        </p:txBody>
      </p:sp>
      <p:sp>
        <p:nvSpPr>
          <p:cNvPr id="104896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个性化发展有助于激发学生创新精神和实践能力，为未来的职业发展和社会贡献奠定基础。</a:t>
            </a:r>
            <a:endParaRPr altLang="en-US" dirty="0" sz="2000" lang="zh-CN" spc="150">
              <a:solidFill>
                <a:schemeClr val="tx1">
                  <a:lumMod val="85000"/>
                  <a:lumOff val="15000"/>
                </a:schemeClr>
              </a:solidFill>
              <a:latin typeface="+mn-ea"/>
              <a:sym typeface="+mn-ea"/>
            </a:endParaRPr>
          </a:p>
        </p:txBody>
      </p:sp>
      <p:sp>
        <p:nvSpPr>
          <p:cNvPr id="104896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在选课指导政策的实践中，应关注学生个体差异，提供多元化、个性化的课程选择和指导服务。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4" name="标题 2"/>
          <p:cNvSpPr>
            <a:spLocks noGrp="1"/>
          </p:cNvSpPr>
          <p:nvPr>
            <p:ph type="title" idx="2"/>
          </p:nvPr>
        </p:nvSpPr>
        <p:spPr/>
        <p:txBody>
          <a:bodyPr>
            <a:normAutofit fontScale="90000"/>
          </a:bodyPr>
          <a:p>
            <a:r>
              <a:rPr altLang="en-US" lang="zh-CN"/>
              <a:t>培养未来社会所需人才</a:t>
            </a:r>
            <a:endParaRPr altLang="en-US" lang="zh-CN"/>
          </a:p>
        </p:txBody>
      </p:sp>
      <p:sp>
        <p:nvSpPr>
          <p:cNvPr id="104900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初中学生选课指导政策能够引导学生选择适合自己的课程，提高综合素质和能力，为未来社会培养多样化的人才。</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科学的选课指导政策能够帮助学生发掘自己的兴趣和优势，培养创新精神和创造力，为未来社会的创新发展提供动力。</a:t>
            </a:r>
            <a:endParaRPr altLang="en-US" dirty="0" sz="1200" lang="zh-CN" spc="150">
              <a:solidFill>
                <a:schemeClr val="tx1">
                  <a:lumMod val="65000"/>
                  <a:lumOff val="35000"/>
                </a:schemeClr>
              </a:solidFill>
              <a:latin typeface="+mn-ea"/>
              <a:sym typeface="+mn-ea"/>
            </a:endParaRPr>
          </a:p>
        </p:txBody>
      </p:sp>
      <p:sp>
        <p:nvSpPr>
          <p:cNvPr id="104901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通过选课指导，学生可以更好地了解不同学科的特点和就业前景，为未来的职业规划和发展奠定基础。</a:t>
            </a:r>
            <a:endParaRPr altLang="en-US" dirty="0" sz="1200" lang="zh-CN" spc="150">
              <a:solidFill>
                <a:schemeClr val="tx1">
                  <a:lumMod val="65000"/>
                  <a:lumOff val="35000"/>
                </a:schemeClr>
              </a:solidFill>
              <a:latin typeface="+mn-ea"/>
              <a:sym typeface="+mn-ea"/>
            </a:endParaRPr>
          </a:p>
        </p:txBody>
      </p:sp>
      <p:sp>
        <p:nvSpPr>
          <p:cNvPr id="104901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初中学生处于个性发展和价值观形成的关键时期，科学的选课指导政策有助于培养学生的自主意识和责任感，促进个人成长和社会进步。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1"/>
          <p:cNvSpPr>
            <a:spLocks noGrp="1"/>
          </p:cNvSpPr>
          <p:nvPr>
            <p:ph type="title" idx="2"/>
            <p:custDataLst>
              <p:tags r:id="rId1"/>
            </p:custDataLst>
          </p:nvPr>
        </p:nvSpPr>
        <p:spPr>
          <a:xfrm>
            <a:off x="1336040" y="1631315"/>
            <a:ext cx="5967095" cy="3479165"/>
          </a:xfrm>
        </p:spPr>
        <p:txBody>
          <a:bodyPr/>
          <a:p>
            <a:r>
              <a:rPr altLang="en-US" lang="zh-CN"/>
              <a:t>当前初中学生选课指导存在的问题</a:t>
            </a:r>
            <a:endParaRPr altLang="en-US" lang="zh-CN"/>
          </a:p>
        </p:txBody>
      </p:sp>
      <p:sp>
        <p:nvSpPr>
          <p:cNvPr id="1049048"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2" name="标题 2"/>
          <p:cNvSpPr>
            <a:spLocks noGrp="1"/>
          </p:cNvSpPr>
          <p:nvPr>
            <p:ph type="title" idx="2"/>
          </p:nvPr>
        </p:nvSpPr>
        <p:spPr/>
        <p:txBody>
          <a:bodyPr>
            <a:normAutofit fontScale="90000"/>
          </a:bodyPr>
          <a:p>
            <a:r>
              <a:rPr altLang="en-US" lang="zh-CN"/>
              <a:t>缺乏科学合理的选课指导体系</a:t>
            </a:r>
            <a:endParaRPr altLang="en-US" lang="zh-CN"/>
          </a:p>
        </p:txBody>
      </p:sp>
      <p:sp>
        <p:nvSpPr>
          <p:cNvPr id="104908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缺乏专业的选课指导教师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缺乏有效的选课指导方法</a:t>
            </a:r>
            <a:endParaRPr dirty="0" sz="2000" err="1">
              <a:solidFill>
                <a:schemeClr val="tx1">
                  <a:lumMod val="75000"/>
                  <a:lumOff val="25000"/>
                </a:schemeClr>
              </a:solidFill>
              <a:latin typeface="+mn-ea"/>
              <a:ea typeface="+mn-ea"/>
              <a:cs typeface="+mn-ea"/>
              <a:sym typeface="+mn-lt"/>
            </a:endParaRPr>
          </a:p>
        </p:txBody>
      </p:sp>
      <p:sp>
        <p:nvSpPr>
          <p:cNvPr id="104910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1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缺乏完善的选课指导制度</a:t>
            </a:r>
            <a:endParaRPr dirty="0" sz="2000" err="1">
              <a:solidFill>
                <a:schemeClr val="tx1">
                  <a:lumMod val="75000"/>
                  <a:lumOff val="25000"/>
                </a:schemeClr>
              </a:solidFill>
              <a:latin typeface="+mn-ea"/>
              <a:ea typeface="+mn-ea"/>
              <a:cs typeface="+mn-ea"/>
              <a:sym typeface="+mn-lt"/>
            </a:endParaRPr>
          </a:p>
        </p:txBody>
      </p:sp>
      <p:sp>
        <p:nvSpPr>
          <p:cNvPr id="1049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缺乏科学的选课指导课程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6" name="标题 2"/>
          <p:cNvSpPr>
            <a:spLocks noGrp="1"/>
          </p:cNvSpPr>
          <p:nvPr>
            <p:ph type="title" idx="2"/>
          </p:nvPr>
        </p:nvSpPr>
        <p:spPr/>
        <p:txBody>
          <a:bodyPr>
            <a:normAutofit fontScale="90000"/>
          </a:bodyPr>
          <a:p>
            <a:r>
              <a:rPr altLang="en-US" lang="zh-CN"/>
              <a:t>缺乏专业化的选课指导教师</a:t>
            </a:r>
            <a:endParaRPr altLang="en-US" lang="zh-CN"/>
          </a:p>
        </p:txBody>
      </p:sp>
      <p:sp>
        <p:nvSpPr>
          <p:cNvPr id="104915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当前初中学生选课指导教师缺乏专业知识和经验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选课指导教师队伍不稳定，流动性较大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选课指导教师对课程设置和学科特点了解不足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缺乏对选课指导教师的培训和考核机制</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4" name="标题 2"/>
          <p:cNvSpPr>
            <a:spLocks noGrp="1"/>
          </p:cNvSpPr>
          <p:nvPr>
            <p:ph type="title" idx="2"/>
          </p:nvPr>
        </p:nvSpPr>
        <p:spPr/>
        <p:txBody>
          <a:bodyPr>
            <a:normAutofit fontScale="90000"/>
          </a:bodyPr>
          <a:p>
            <a:r>
              <a:rPr altLang="en-US" lang="zh-CN"/>
              <a:t>缺乏有效的选课指导方法</a:t>
            </a:r>
            <a:endParaRPr altLang="en-US" lang="zh-CN"/>
          </a:p>
        </p:txBody>
      </p:sp>
      <p:sp>
        <p:nvSpPr>
          <p:cNvPr id="104921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缺乏有效的选课指导方法导致学生难以做出适合自己的选择，甚至出现盲目选课的情况。</a:t>
            </a:r>
            <a:endParaRPr altLang="en-US" dirty="0" sz="2400" lang="zh-CN">
              <a:latin typeface="+mn-ea"/>
              <a:ea typeface="+mn-ea"/>
            </a:endParaRPr>
          </a:p>
        </p:txBody>
      </p:sp>
      <p:sp>
        <p:nvSpPr>
          <p:cNvPr id="104923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制定科学的初中学生选课指导政策与实践需要关注选课指导方法的创新和改进，提高指导的有效性和针对性。</a:t>
            </a:r>
            <a:endParaRPr altLang="en-US" dirty="0" sz="2400" lang="zh-CN">
              <a:latin typeface="+mn-ea"/>
              <a:ea typeface="+mn-ea"/>
            </a:endParaRPr>
          </a:p>
        </p:txBody>
      </p:sp>
      <p:sp>
        <p:nvSpPr>
          <p:cNvPr id="104923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当前初中学生选课指导存在的主要问题是缺乏有效的选课指导方法。</a:t>
            </a:r>
            <a:endParaRPr altLang="en-US" dirty="0" sz="2400" lang="zh-CN">
              <a:latin typeface="+mn-ea"/>
              <a:ea typeface="+mn-ea"/>
            </a:endParaRPr>
          </a:p>
        </p:txBody>
      </p:sp>
      <p:sp>
        <p:nvSpPr>
          <p:cNvPr id="104923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许多学校仍然采用传统的选课指导方式，如简单地向学生提供课程简介和教师联系方式等，缺乏个性化的指导和建议。</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2" name="标题 2"/>
          <p:cNvSpPr>
            <a:spLocks noGrp="1"/>
          </p:cNvSpPr>
          <p:nvPr>
            <p:ph type="title" idx="2"/>
          </p:nvPr>
        </p:nvSpPr>
        <p:spPr/>
        <p:txBody>
          <a:bodyPr>
            <a:normAutofit fontScale="90000"/>
          </a:bodyPr>
          <a:p>
            <a:r>
              <a:rPr altLang="en-US" lang="zh-CN"/>
              <a:t>缺乏对选课指导工作的监督与评估</a:t>
            </a:r>
            <a:endParaRPr altLang="en-US" lang="zh-CN"/>
          </a:p>
        </p:txBody>
      </p:sp>
      <p:sp>
        <p:nvSpPr>
          <p:cNvPr id="104927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由于缺乏监督与评估，选课指导工作容易出现形式主义、走过场等问题，无法真正发挥其作用。</a:t>
            </a:r>
            <a:endParaRPr altLang="zh-CN" dirty="0" lang="en-US">
              <a:solidFill>
                <a:schemeClr val="dk1">
                  <a:lumMod val="80000"/>
                  <a:lumOff val="20000"/>
                </a:schemeClr>
              </a:solidFill>
              <a:latin typeface="+mn-ea"/>
              <a:sym typeface="+mn-ea"/>
            </a:endParaRPr>
          </a:p>
        </p:txBody>
      </p:sp>
      <p:sp>
        <p:nvSpPr>
          <p:cNvPr id="104928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当前初中学生选课指导工作缺乏有效的监督机制，无法确保指导工作的质量和效果。</a:t>
            </a:r>
            <a:endParaRPr altLang="en-US" dirty="0" lang="zh-CN">
              <a:solidFill>
                <a:schemeClr val="dk1">
                  <a:lumMod val="80000"/>
                  <a:lumOff val="20000"/>
                </a:schemeClr>
              </a:solidFill>
              <a:latin typeface="+mn-ea"/>
              <a:sym typeface="+mn-ea"/>
            </a:endParaRPr>
          </a:p>
        </p:txBody>
      </p:sp>
      <p:sp>
        <p:nvSpPr>
          <p:cNvPr id="104929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缺乏对选课指导工作的评估机制，无法对指导工作进行科学合理的评价和反馈。</a:t>
            </a:r>
            <a:endParaRPr altLang="en-US" dirty="0" sz="1600" lang="zh-CN">
              <a:solidFill>
                <a:schemeClr val="dk1">
                  <a:lumMod val="80000"/>
                  <a:lumOff val="20000"/>
                </a:schemeClr>
              </a:solidFill>
              <a:latin typeface="+mn-ea"/>
              <a:sym typeface="+mn-ea"/>
            </a:endParaRPr>
          </a:p>
        </p:txBody>
      </p:sp>
      <p:sp>
        <p:nvSpPr>
          <p:cNvPr id="104929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监督与评估的缺失也容易导致选课指导工作与实际需求脱节，无法满足学生的个性化需求。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8" name="标题 1"/>
          <p:cNvSpPr>
            <a:spLocks noGrp="1"/>
          </p:cNvSpPr>
          <p:nvPr>
            <p:ph type="title" idx="2"/>
            <p:custDataLst>
              <p:tags r:id="rId1"/>
            </p:custDataLst>
          </p:nvPr>
        </p:nvSpPr>
        <p:spPr>
          <a:xfrm>
            <a:off x="1336040" y="1631315"/>
            <a:ext cx="5967095" cy="3479165"/>
          </a:xfrm>
        </p:spPr>
        <p:txBody>
          <a:bodyPr/>
          <a:p>
            <a:r>
              <a:rPr altLang="en-US" lang="zh-CN"/>
              <a:t>制定科学的初中学生选课指导政策与实践的建议</a:t>
            </a:r>
            <a:endParaRPr altLang="en-US" lang="zh-CN"/>
          </a:p>
        </p:txBody>
      </p:sp>
      <p:sp>
        <p:nvSpPr>
          <p:cNvPr id="104934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4" name="标题 1"/>
          <p:cNvSpPr>
            <a:spLocks noGrp="1"/>
          </p:cNvSpPr>
          <p:nvPr>
            <p:ph type="title" idx="1"/>
          </p:nvPr>
        </p:nvSpPr>
        <p:spPr/>
        <p:txBody>
          <a:bodyPr>
            <a:normAutofit fontScale="90000"/>
          </a:bodyPr>
          <a:p>
            <a:r>
              <a:rPr altLang="en-US" lang="zh-CN"/>
              <a:t>建立科学合理的选课指导体系</a:t>
            </a: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4" name="标题 2"/>
          <p:cNvSpPr>
            <a:spLocks noGrp="1"/>
          </p:cNvSpPr>
          <p:nvPr>
            <p:ph type="title" idx="2"/>
          </p:nvPr>
        </p:nvSpPr>
        <p:spPr/>
        <p:txBody>
          <a:bodyPr>
            <a:normAutofit fontScale="90000"/>
          </a:bodyPr>
          <a:p>
            <a:r>
              <a:rPr altLang="en-US" lang="zh-CN"/>
              <a:t>加强选课指导教师的专业化培训</a:t>
            </a:r>
            <a:endParaRPr altLang="en-US" lang="zh-CN"/>
          </a:p>
        </p:txBody>
      </p:sp>
      <p:sp>
        <p:nvSpPr>
          <p:cNvPr id="104940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培训内容：针对选课指导的理论与实践进行专业培训，提高教师的指导能力。</a:t>
            </a:r>
            <a:endParaRPr altLang="en-US" dirty="0" sz="1200" lang="zh-CN" spc="150">
              <a:solidFill>
                <a:schemeClr val="tx1">
                  <a:lumMod val="65000"/>
                  <a:lumOff val="35000"/>
                </a:schemeClr>
              </a:solidFill>
              <a:latin typeface="+mn-ea"/>
              <a:sym typeface="+mn-ea"/>
            </a:endParaRPr>
          </a:p>
        </p:txBody>
      </p:sp>
      <p:sp>
        <p:nvSpPr>
          <p:cNvPr id="104940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培训方式：采用线上与线下相结合的方式，邀请专家进行授课，同时组织教师进行实践操作。</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培训周期：每年至少进行一次培训，确保教师能够及时更新知识和技能。</a:t>
            </a:r>
            <a:endParaRPr altLang="en-US" dirty="0" sz="1200" lang="zh-CN" spc="150">
              <a:solidFill>
                <a:schemeClr val="tx1">
                  <a:lumMod val="65000"/>
                  <a:lumOff val="35000"/>
                </a:schemeClr>
              </a:solidFill>
              <a:latin typeface="+mn-ea"/>
              <a:sym typeface="+mn-ea"/>
            </a:endParaRPr>
          </a:p>
        </p:txBody>
      </p:sp>
      <p:sp>
        <p:nvSpPr>
          <p:cNvPr id="104941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培训评估：对教师的培训成果进行评估，确保培训效果得到有效提升。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6" name="标题 2"/>
          <p:cNvSpPr>
            <a:spLocks noGrp="1"/>
          </p:cNvSpPr>
          <p:nvPr>
            <p:ph type="title" idx="2"/>
          </p:nvPr>
        </p:nvSpPr>
        <p:spPr/>
        <p:txBody>
          <a:bodyPr>
            <a:normAutofit fontScale="90000"/>
          </a:bodyPr>
          <a:p>
            <a:r>
              <a:rPr altLang="en-US" lang="zh-CN"/>
              <a:t>创新有效的选课指导方法与手段</a:t>
            </a:r>
            <a:endParaRPr altLang="en-US" lang="zh-CN"/>
          </a:p>
        </p:txBody>
      </p:sp>
      <p:sp>
        <p:nvSpPr>
          <p:cNvPr id="104944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利用信息技术手段，建立选课指导平台，提供个性化推荐和咨询服务。</a:t>
            </a:r>
            <a:endParaRPr altLang="en-US" dirty="0" sz="2000" lang="zh-CN" spc="150">
              <a:solidFill>
                <a:schemeClr val="tx1">
                  <a:lumMod val="85000"/>
                  <a:lumOff val="15000"/>
                </a:schemeClr>
              </a:solidFill>
              <a:latin typeface="+mn-ea"/>
              <a:sym typeface="+mn-ea"/>
            </a:endParaRPr>
          </a:p>
        </p:txBody>
      </p:sp>
      <p:sp>
        <p:nvSpPr>
          <p:cNvPr id="104945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引入职业导向教育，结合学生兴趣和未来职业规划，提供有针对性的课程选择建议。</a:t>
            </a:r>
            <a:endParaRPr altLang="en-US" dirty="0" sz="2000" lang="zh-CN" spc="150">
              <a:solidFill>
                <a:schemeClr val="tx1">
                  <a:lumMod val="85000"/>
                  <a:lumOff val="15000"/>
                </a:schemeClr>
              </a:solidFill>
              <a:latin typeface="+mn-ea"/>
              <a:sym typeface="+mn-ea"/>
            </a:endParaRPr>
          </a:p>
        </p:txBody>
      </p:sp>
      <p:sp>
        <p:nvSpPr>
          <p:cNvPr id="104946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强化学校与家庭、社会的联动，共同参与学生选课指导，提高指导的针对性和有效性。</a:t>
            </a:r>
            <a:endParaRPr altLang="en-US" dirty="0" sz="2000" lang="zh-CN" spc="150">
              <a:solidFill>
                <a:schemeClr val="tx1">
                  <a:lumMod val="85000"/>
                  <a:lumOff val="15000"/>
                </a:schemeClr>
              </a:solidFill>
              <a:latin typeface="+mn-ea"/>
              <a:sym typeface="+mn-ea"/>
            </a:endParaRPr>
          </a:p>
        </p:txBody>
      </p:sp>
      <p:sp>
        <p:nvSpPr>
          <p:cNvPr id="104946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定期开展选课指导培训，提高教师对学生选课指导的能力和水平，发挥教师在选课指导中的重要作用。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4" name="标题 2"/>
          <p:cNvSpPr>
            <a:spLocks noGrp="1"/>
          </p:cNvSpPr>
          <p:nvPr>
            <p:ph type="title" idx="2"/>
          </p:nvPr>
        </p:nvSpPr>
        <p:spPr/>
        <p:txBody>
          <a:bodyPr>
            <a:normAutofit fontScale="90000"/>
          </a:bodyPr>
          <a:p>
            <a:r>
              <a:rPr altLang="en-US" lang="zh-CN"/>
              <a:t>完善对选课指导工作的监督与评估机制</a:t>
            </a:r>
            <a:endParaRPr altLang="en-US" lang="zh-CN"/>
          </a:p>
        </p:txBody>
      </p:sp>
      <p:sp>
        <p:nvSpPr>
          <p:cNvPr id="1049506"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8"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0" name="TextBox 2"/>
          <p:cNvSpPr txBox="1"/>
          <p:nvPr>
            <p:custDataLst>
              <p:tags r:id="rId3"/>
            </p:custDataLst>
          </p:nvPr>
        </p:nvSpPr>
        <p:spPr>
          <a:xfrm>
            <a:off x="763308"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建立完善的监督机制，确保选课指导政策的执行和实施。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2"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4"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6" name="TextBox 2"/>
          <p:cNvSpPr txBox="1"/>
          <p:nvPr>
            <p:custDataLst>
              <p:tags r:id="rId6"/>
            </p:custDataLst>
          </p:nvPr>
        </p:nvSpPr>
        <p:spPr>
          <a:xfrm>
            <a:off x="356120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定期对选课指导工作进行评估，及时发现问题并改进。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8"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2" name="TextBox 2"/>
          <p:cNvSpPr txBox="1"/>
          <p:nvPr>
            <p:custDataLst>
              <p:tags r:id="rId9"/>
            </p:custDataLst>
          </p:nvPr>
        </p:nvSpPr>
        <p:spPr>
          <a:xfrm>
            <a:off x="6355905"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鼓励家长、学生和社会参与监督和评估，提高透明度和公信力。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4"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8" name="TextBox 2"/>
          <p:cNvSpPr txBox="1"/>
          <p:nvPr>
            <p:custDataLst>
              <p:tags r:id="rId12"/>
            </p:custDataLst>
          </p:nvPr>
        </p:nvSpPr>
        <p:spPr>
          <a:xfrm>
            <a:off x="9144231" y="3108637"/>
            <a:ext cx="2278909" cy="1840200"/>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将监督与评估结果作为改进选课指导工作的依据，不断完善和优化政策。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2" name="标题 1"/>
          <p:cNvSpPr>
            <a:spLocks noGrp="1"/>
          </p:cNvSpPr>
          <p:nvPr>
            <p:ph type="title" idx="2"/>
            <p:custDataLst>
              <p:tags r:id="rId1"/>
            </p:custDataLst>
          </p:nvPr>
        </p:nvSpPr>
        <p:spPr>
          <a:xfrm>
            <a:off x="1336040" y="1631315"/>
            <a:ext cx="5967095" cy="3479165"/>
          </a:xfrm>
        </p:spPr>
        <p:txBody>
          <a:bodyPr/>
          <a:p>
            <a:r>
              <a:rPr altLang="en-US" lang="zh-CN"/>
              <a:t>实施科学的初中学生选课指导政策与实践的保障措施</a:t>
            </a:r>
            <a:endParaRPr altLang="en-US" lang="zh-CN"/>
          </a:p>
        </p:txBody>
      </p:sp>
      <p:sp>
        <p:nvSpPr>
          <p:cNvPr id="1049564"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8" name="标题 2"/>
          <p:cNvSpPr>
            <a:spLocks noGrp="1"/>
          </p:cNvSpPr>
          <p:nvPr>
            <p:ph type="title" idx="2"/>
          </p:nvPr>
        </p:nvSpPr>
        <p:spPr/>
        <p:txBody>
          <a:bodyPr>
            <a:normAutofit fontScale="90000"/>
          </a:bodyPr>
          <a:p>
            <a:r>
              <a:rPr altLang="en-US" lang="zh-CN"/>
              <a:t>加强政策宣传与引导</a:t>
            </a:r>
            <a:endParaRPr altLang="en-US" lang="zh-CN"/>
          </a:p>
        </p:txBody>
      </p:sp>
      <p:sp>
        <p:nvSpPr>
          <p:cNvPr id="104960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制定宣传计划：通过各种渠道宣传选课指导政策，提高师生政策知晓率。</a:t>
            </a:r>
            <a:endParaRPr altLang="en-US" dirty="0" sz="2000" lang="zh-CN" spc="150">
              <a:solidFill>
                <a:schemeClr val="tx1">
                  <a:lumMod val="75000"/>
                  <a:lumOff val="25000"/>
                </a:schemeClr>
              </a:solidFill>
              <a:latin typeface="+mn-ea"/>
              <a:sym typeface="+mn-ea"/>
            </a:endParaRPr>
          </a:p>
        </p:txBody>
      </p:sp>
      <p:sp>
        <p:nvSpPr>
          <p:cNvPr id="104960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开展政策解读：组织专家学者和政策制定者对政策进行深入解读，帮助师生理解政策内涵。</a:t>
            </a:r>
            <a:endParaRPr altLang="en-US" dirty="0" sz="2000" lang="zh-CN" spc="150">
              <a:solidFill>
                <a:schemeClr val="tx1">
                  <a:lumMod val="75000"/>
                  <a:lumOff val="25000"/>
                </a:schemeClr>
              </a:solidFill>
              <a:latin typeface="+mn-ea"/>
              <a:sym typeface="+mn-ea"/>
            </a:endParaRPr>
          </a:p>
        </p:txBody>
      </p:sp>
      <p:sp>
        <p:nvSpPr>
          <p:cNvPr id="104961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加强舆论引导：及时回应社会关切，引导师生正确看待选课指导政策，避免误解和误导。</a:t>
            </a:r>
            <a:endParaRPr altLang="en-US" dirty="0" sz="2000" lang="zh-CN" spc="150">
              <a:solidFill>
                <a:schemeClr val="tx1">
                  <a:lumMod val="75000"/>
                  <a:lumOff val="25000"/>
                </a:schemeClr>
              </a:solidFill>
              <a:latin typeface="+mn-ea"/>
              <a:sym typeface="+mn-ea"/>
            </a:endParaRPr>
          </a:p>
        </p:txBody>
      </p:sp>
      <p:sp>
        <p:nvSpPr>
          <p:cNvPr id="104961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建立反馈机制：鼓励师生提出政策建议和意见，及时调整和完善政策，提高政策实施效果。</a:t>
            </a:r>
            <a:endParaRPr altLang="en-US" dirty="0" sz="2000" lang="zh-CN" spc="150">
              <a:solidFill>
                <a:schemeClr val="tx1">
                  <a:lumMod val="75000"/>
                  <a:lumOff val="25000"/>
                </a:schemeClr>
              </a:solidFill>
              <a:latin typeface="+mn-ea"/>
              <a:sym typeface="+mn-ea"/>
            </a:endParaRPr>
          </a:p>
        </p:txBody>
      </p:sp>
      <p:sp>
        <p:nvSpPr>
          <p:cNvPr id="104962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6" name="标题 2"/>
          <p:cNvSpPr>
            <a:spLocks noGrp="1"/>
          </p:cNvSpPr>
          <p:nvPr>
            <p:ph type="title" idx="2"/>
          </p:nvPr>
        </p:nvSpPr>
        <p:spPr/>
        <p:txBody>
          <a:bodyPr>
            <a:normAutofit fontScale="90000"/>
          </a:bodyPr>
          <a:p>
            <a:r>
              <a:rPr altLang="en-US" lang="zh-CN"/>
              <a:t>强化学校领导对选课指导工作的重视程度</a:t>
            </a:r>
            <a:endParaRPr altLang="en-US" lang="zh-CN"/>
          </a:p>
        </p:txBody>
      </p:sp>
      <p:sp>
        <p:nvSpPr>
          <p:cNvPr id="104965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制定相关政策，确保选课指导工作的有效实施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6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8"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定期开展选课指导工作培训，提高教师指导能力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4" name="TextBox 2"/>
          <p:cNvSpPr txBox="1"/>
          <p:nvPr>
            <p:custDataLst>
              <p:tags r:id="rId9"/>
            </p:custDataLst>
          </p:nvPr>
        </p:nvSpPr>
        <p:spPr>
          <a:xfrm>
            <a:off x="6355905"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建立选课指导工作评估机制，对工作成果进行量化评价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0" name="TextBox 2"/>
          <p:cNvSpPr txBox="1"/>
          <p:nvPr>
            <p:custDataLst>
              <p:tags r:id="rId12"/>
            </p:custDataLst>
          </p:nvPr>
        </p:nvSpPr>
        <p:spPr>
          <a:xfrm>
            <a:off x="914423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加强与家长的沟通与合作，共同关注学生选课情况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4" name="标题 2"/>
          <p:cNvSpPr>
            <a:spLocks noGrp="1"/>
          </p:cNvSpPr>
          <p:nvPr>
            <p:ph type="title" idx="2"/>
          </p:nvPr>
        </p:nvSpPr>
        <p:spPr/>
        <p:txBody>
          <a:bodyPr>
            <a:normAutofit fontScale="90000"/>
          </a:bodyPr>
          <a:p>
            <a:r>
              <a:rPr altLang="en-US" lang="zh-CN"/>
              <a:t>建立选课指导工作激励机制</a:t>
            </a:r>
            <a:endParaRPr altLang="en-US" lang="zh-CN"/>
          </a:p>
        </p:txBody>
      </p:sp>
      <p:sp>
        <p:nvSpPr>
          <p:cNvPr id="104971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建立职称晋升机制，为选课指导教师提供职业发展空间</a:t>
            </a:r>
            <a:endParaRPr altLang="zh-CN" dirty="0" lang="en-US">
              <a:solidFill>
                <a:schemeClr val="dk1">
                  <a:lumMod val="80000"/>
                  <a:lumOff val="20000"/>
                </a:schemeClr>
              </a:solidFill>
              <a:latin typeface="+mn-ea"/>
              <a:sym typeface="+mn-ea"/>
            </a:endParaRPr>
          </a:p>
        </p:txBody>
      </p:sp>
      <p:sp>
        <p:nvSpPr>
          <p:cNvPr id="104972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设立奖励机制，对表现优秀的选课指导教师进行表彰和奖励</a:t>
            </a:r>
            <a:endParaRPr altLang="en-US" dirty="0" lang="zh-CN">
              <a:solidFill>
                <a:schemeClr val="dk1">
                  <a:lumMod val="80000"/>
                  <a:lumOff val="20000"/>
                </a:schemeClr>
              </a:solidFill>
              <a:latin typeface="+mn-ea"/>
              <a:sym typeface="+mn-ea"/>
            </a:endParaRPr>
          </a:p>
        </p:txBody>
      </p:sp>
      <p:sp>
        <p:nvSpPr>
          <p:cNvPr id="104973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制定绩效考核标准，对选课指导工作进行量化评估和考核</a:t>
            </a:r>
            <a:endParaRPr altLang="en-US" dirty="0" lang="zh-CN">
              <a:solidFill>
                <a:schemeClr val="dk1">
                  <a:lumMod val="80000"/>
                  <a:lumOff val="20000"/>
                </a:schemeClr>
              </a:solidFill>
              <a:latin typeface="+mn-ea"/>
              <a:sym typeface="+mn-ea"/>
            </a:endParaRPr>
          </a:p>
        </p:txBody>
      </p:sp>
      <p:sp>
        <p:nvSpPr>
          <p:cNvPr id="104974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鼓励社会力量参与，吸引更多优秀人才投身于选课指导工作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0" name="标题 2"/>
          <p:cNvSpPr>
            <a:spLocks noGrp="1"/>
          </p:cNvSpPr>
          <p:nvPr>
            <p:ph type="title" idx="2"/>
          </p:nvPr>
        </p:nvSpPr>
        <p:spPr/>
        <p:txBody>
          <a:bodyPr>
            <a:normAutofit fontScale="90000"/>
          </a:bodyPr>
          <a:p>
            <a:r>
              <a:rPr altLang="en-US" lang="zh-CN"/>
              <a:t>加强与家长、社会的沟通与合作</a:t>
            </a:r>
            <a:endParaRPr altLang="en-US" lang="zh-CN"/>
          </a:p>
        </p:txBody>
      </p:sp>
      <p:sp>
        <p:nvSpPr>
          <p:cNvPr id="104978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定期组织家长会，向家长介绍选课指导政策，听取家长的意见和建议。</a:t>
            </a:r>
            <a:endParaRPr altLang="en-US" dirty="0" sz="1200" lang="zh-CN" spc="150">
              <a:solidFill>
                <a:schemeClr val="tx1">
                  <a:lumMod val="65000"/>
                  <a:lumOff val="35000"/>
                </a:schemeClr>
              </a:solidFill>
              <a:latin typeface="+mn-ea"/>
              <a:sym typeface="+mn-ea"/>
            </a:endParaRPr>
          </a:p>
        </p:txBody>
      </p:sp>
      <p:sp>
        <p:nvSpPr>
          <p:cNvPr id="104978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建立家校联系机制，及时沟通学生选课情况，共同关注学生的发展。</a:t>
            </a:r>
            <a:endParaRPr altLang="en-US" dirty="0" sz="1200" lang="zh-CN" spc="150">
              <a:solidFill>
                <a:schemeClr val="tx1">
                  <a:lumMod val="65000"/>
                  <a:lumOff val="35000"/>
                </a:schemeClr>
              </a:solidFill>
              <a:latin typeface="+mn-ea"/>
              <a:sym typeface="+mn-ea"/>
            </a:endParaRPr>
          </a:p>
        </p:txBody>
      </p:sp>
      <p:sp>
        <p:nvSpPr>
          <p:cNvPr id="104978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加强与社会的合作，利用社会资源为学生提供更多的选课指导服务，如邀请专家学者开展讲座等。</a:t>
            </a:r>
            <a:endParaRPr altLang="en-US" dirty="0" sz="1200" lang="zh-CN" spc="150">
              <a:solidFill>
                <a:schemeClr val="tx1">
                  <a:lumMod val="65000"/>
                  <a:lumOff val="35000"/>
                </a:schemeClr>
              </a:solidFill>
              <a:latin typeface="+mn-ea"/>
              <a:sym typeface="+mn-ea"/>
            </a:endParaRPr>
          </a:p>
        </p:txBody>
      </p:sp>
      <p:sp>
        <p:nvSpPr>
          <p:cNvPr id="104978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及时公开选课指导政策的相关信息，接受社会监督，增强政策的透明度和公信力。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2" name="标题 1"/>
          <p:cNvSpPr>
            <a:spLocks noGrp="1"/>
          </p:cNvSpPr>
          <p:nvPr>
            <p:ph type="title" idx="2"/>
            <p:custDataLst>
              <p:tags r:id="rId1"/>
            </p:custDataLst>
          </p:nvPr>
        </p:nvSpPr>
        <p:spPr>
          <a:xfrm>
            <a:off x="1336040" y="1631315"/>
            <a:ext cx="5967095" cy="3479165"/>
          </a:xfrm>
        </p:spPr>
        <p:txBody>
          <a:bodyPr/>
          <a:p>
            <a:r>
              <a:rPr altLang="en-US" lang="zh-CN"/>
              <a:t>总结与展望</a:t>
            </a:r>
            <a:endParaRPr altLang="en-US" lang="zh-CN"/>
          </a:p>
        </p:txBody>
      </p:sp>
      <p:sp>
        <p:nvSpPr>
          <p:cNvPr id="1049824"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8" name="标题 2"/>
          <p:cNvSpPr>
            <a:spLocks noGrp="1"/>
          </p:cNvSpPr>
          <p:nvPr>
            <p:ph type="title" idx="2"/>
          </p:nvPr>
        </p:nvSpPr>
        <p:spPr/>
        <p:txBody>
          <a:bodyPr>
            <a:normAutofit fontScale="90000"/>
          </a:bodyPr>
          <a:p>
            <a:r>
              <a:rPr altLang="en-US" lang="zh-CN"/>
              <a:t>总结当前初中学生选课指导存在的问题及原因</a:t>
            </a:r>
            <a:endParaRPr altLang="en-US" lang="zh-CN"/>
          </a:p>
        </p:txBody>
      </p:sp>
      <p:sp>
        <p:nvSpPr>
          <p:cNvPr id="1049860" name="对角圆角矩形 52"/>
          <p:cNvSpPr/>
          <p:nvPr>
            <p:custDataLst>
              <p:tags r:id="rId1"/>
            </p:custDataLst>
          </p:nvPr>
        </p:nvSpPr>
        <p:spPr>
          <a:xfrm>
            <a:off x="735337" y="1582497"/>
            <a:ext cx="5131656" cy="1249858"/>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53"/>
          <p:cNvSpPr/>
          <p:nvPr>
            <p:custDataLst>
              <p:tags r:id="rId2"/>
            </p:custDataLst>
          </p:nvPr>
        </p:nvSpPr>
        <p:spPr>
          <a:xfrm>
            <a:off x="735337" y="1452880"/>
            <a:ext cx="513607" cy="49009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54"/>
          <p:cNvSpPr/>
          <p:nvPr>
            <p:custDataLst>
              <p:tags r:id="rId3"/>
            </p:custDataLst>
          </p:nvPr>
        </p:nvSpPr>
        <p:spPr>
          <a:xfrm>
            <a:off x="1249290" y="1453525"/>
            <a:ext cx="77383" cy="128972"/>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56"/>
          <p:cNvSpPr txBox="1"/>
          <p:nvPr>
            <p:custDataLst>
              <p:tags r:id="rId4"/>
            </p:custDataLst>
          </p:nvPr>
        </p:nvSpPr>
        <p:spPr>
          <a:xfrm>
            <a:off x="1282822" y="1634730"/>
            <a:ext cx="4383899" cy="113347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问题：缺乏科学有效的选课指导体系</a:t>
            </a:r>
            <a:endParaRPr altLang="en-US" dirty="0" lang="zh-CN">
              <a:solidFill>
                <a:schemeClr val="dk1">
                  <a:lumMod val="80000"/>
                  <a:lumOff val="20000"/>
                </a:schemeClr>
              </a:solidFill>
              <a:latin typeface="+mn-ea"/>
              <a:sym typeface="+mn-ea"/>
            </a:endParaRPr>
          </a:p>
        </p:txBody>
      </p:sp>
      <p:sp>
        <p:nvSpPr>
          <p:cNvPr id="1049868" name="对角圆角矩形 9"/>
          <p:cNvSpPr/>
          <p:nvPr>
            <p:custDataLst>
              <p:tags r:id="rId5"/>
            </p:custDataLst>
          </p:nvPr>
        </p:nvSpPr>
        <p:spPr>
          <a:xfrm>
            <a:off x="6318526" y="1582497"/>
            <a:ext cx="5131656" cy="1249858"/>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10"/>
          <p:cNvSpPr/>
          <p:nvPr>
            <p:custDataLst>
              <p:tags r:id="rId6"/>
            </p:custDataLst>
          </p:nvPr>
        </p:nvSpPr>
        <p:spPr>
          <a:xfrm>
            <a:off x="6318526" y="1452880"/>
            <a:ext cx="513607" cy="49009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11"/>
          <p:cNvSpPr/>
          <p:nvPr>
            <p:custDataLst>
              <p:tags r:id="rId7"/>
            </p:custDataLst>
          </p:nvPr>
        </p:nvSpPr>
        <p:spPr>
          <a:xfrm>
            <a:off x="6831833" y="1453525"/>
            <a:ext cx="77383" cy="128972"/>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12"/>
          <p:cNvSpPr txBox="1"/>
          <p:nvPr>
            <p:custDataLst>
              <p:tags r:id="rId8"/>
            </p:custDataLst>
          </p:nvPr>
        </p:nvSpPr>
        <p:spPr>
          <a:xfrm>
            <a:off x="6865366" y="1641179"/>
            <a:ext cx="4383899" cy="1133470"/>
          </a:xfrm>
          <a:prstGeom prst="rect"/>
          <a:noFill/>
        </p:spPr>
        <p:txBody>
          <a:bodyPr anchor="ctr" anchorCtr="0" bIns="107950" rtlCol="0" tIns="0" wrap="square">
            <a:normAutofit fontScale="94444" lnSpcReduction="10000"/>
          </a:bodyPr>
          <a:p>
            <a:pPr>
              <a:lnSpc>
                <a:spcPct val="150000"/>
              </a:lnSpc>
            </a:pPr>
            <a:r>
              <a:rPr altLang="zh-CN" dirty="0" lang="en-US">
                <a:solidFill>
                  <a:schemeClr val="dk1">
                    <a:lumMod val="80000"/>
                    <a:lumOff val="20000"/>
                  </a:schemeClr>
                </a:solidFill>
                <a:latin typeface="+mn-ea"/>
                <a:sym typeface="+mn-ea"/>
              </a:rPr>
              <a:t>原因：教育部门对选课指导的监管和支持不足</a:t>
            </a:r>
            <a:endParaRPr altLang="zh-CN" dirty="0" lang="en-US">
              <a:solidFill>
                <a:schemeClr val="dk1">
                  <a:lumMod val="80000"/>
                  <a:lumOff val="20000"/>
                </a:schemeClr>
              </a:solidFill>
              <a:latin typeface="+mn-ea"/>
              <a:sym typeface="+mn-ea"/>
            </a:endParaRPr>
          </a:p>
        </p:txBody>
      </p:sp>
      <p:sp>
        <p:nvSpPr>
          <p:cNvPr id="1049876" name="对角圆角矩形 5"/>
          <p:cNvSpPr/>
          <p:nvPr>
            <p:custDataLst>
              <p:tags r:id="rId9"/>
            </p:custDataLst>
          </p:nvPr>
        </p:nvSpPr>
        <p:spPr>
          <a:xfrm>
            <a:off x="735337" y="3281055"/>
            <a:ext cx="5131656" cy="1249858"/>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6"/>
          <p:cNvSpPr/>
          <p:nvPr>
            <p:custDataLst>
              <p:tags r:id="rId10"/>
            </p:custDataLst>
          </p:nvPr>
        </p:nvSpPr>
        <p:spPr>
          <a:xfrm>
            <a:off x="735337" y="3151438"/>
            <a:ext cx="513607" cy="49009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7"/>
          <p:cNvSpPr/>
          <p:nvPr>
            <p:custDataLst>
              <p:tags r:id="rId11"/>
            </p:custDataLst>
          </p:nvPr>
        </p:nvSpPr>
        <p:spPr>
          <a:xfrm>
            <a:off x="1249290" y="3152083"/>
            <a:ext cx="77383" cy="128972"/>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8"/>
          <p:cNvSpPr txBox="1"/>
          <p:nvPr>
            <p:custDataLst>
              <p:tags r:id="rId12"/>
            </p:custDataLst>
          </p:nvPr>
        </p:nvSpPr>
        <p:spPr>
          <a:xfrm>
            <a:off x="1282822" y="3339737"/>
            <a:ext cx="4383899" cy="113347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问题：教师对选课指导的重视程度不够</a:t>
            </a:r>
            <a:endParaRPr altLang="en-US" dirty="0" lang="zh-CN">
              <a:solidFill>
                <a:schemeClr val="dk1">
                  <a:lumMod val="80000"/>
                  <a:lumOff val="20000"/>
                </a:schemeClr>
              </a:solidFill>
              <a:latin typeface="+mn-ea"/>
              <a:sym typeface="+mn-ea"/>
            </a:endParaRPr>
          </a:p>
        </p:txBody>
      </p:sp>
      <p:sp>
        <p:nvSpPr>
          <p:cNvPr id="1049884" name="对角圆角矩形 14"/>
          <p:cNvSpPr/>
          <p:nvPr>
            <p:custDataLst>
              <p:tags r:id="rId13"/>
            </p:custDataLst>
          </p:nvPr>
        </p:nvSpPr>
        <p:spPr>
          <a:xfrm>
            <a:off x="6318526" y="3281055"/>
            <a:ext cx="5131656" cy="1249858"/>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18"/>
          <p:cNvSpPr/>
          <p:nvPr>
            <p:custDataLst>
              <p:tags r:id="rId14"/>
            </p:custDataLst>
          </p:nvPr>
        </p:nvSpPr>
        <p:spPr>
          <a:xfrm>
            <a:off x="6318526" y="3151438"/>
            <a:ext cx="513607" cy="49009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19"/>
          <p:cNvSpPr/>
          <p:nvPr>
            <p:custDataLst>
              <p:tags r:id="rId15"/>
            </p:custDataLst>
          </p:nvPr>
        </p:nvSpPr>
        <p:spPr>
          <a:xfrm>
            <a:off x="6831833" y="3152083"/>
            <a:ext cx="77383" cy="128972"/>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20"/>
          <p:cNvSpPr txBox="1"/>
          <p:nvPr>
            <p:custDataLst>
              <p:tags r:id="rId16"/>
            </p:custDataLst>
          </p:nvPr>
        </p:nvSpPr>
        <p:spPr>
          <a:xfrm>
            <a:off x="6865366" y="3339737"/>
            <a:ext cx="4383899" cy="113347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原因：学校对选课指导的投入和培训不够</a:t>
            </a:r>
            <a:endParaRPr altLang="zh-CN" dirty="0" lang="en-US">
              <a:solidFill>
                <a:schemeClr val="dk1">
                  <a:lumMod val="80000"/>
                  <a:lumOff val="20000"/>
                </a:schemeClr>
              </a:solidFill>
              <a:latin typeface="+mn-ea"/>
              <a:sym typeface="+mn-ea"/>
            </a:endParaRPr>
          </a:p>
        </p:txBody>
      </p:sp>
      <p:sp>
        <p:nvSpPr>
          <p:cNvPr id="1049892" name="对角圆角矩形 15"/>
          <p:cNvSpPr/>
          <p:nvPr>
            <p:custDataLst>
              <p:tags r:id="rId17"/>
            </p:custDataLst>
          </p:nvPr>
        </p:nvSpPr>
        <p:spPr>
          <a:xfrm>
            <a:off x="735337" y="4979613"/>
            <a:ext cx="5131656" cy="1249858"/>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16"/>
          <p:cNvSpPr/>
          <p:nvPr>
            <p:custDataLst>
              <p:tags r:id="rId18"/>
            </p:custDataLst>
          </p:nvPr>
        </p:nvSpPr>
        <p:spPr>
          <a:xfrm>
            <a:off x="735337" y="4849352"/>
            <a:ext cx="513607" cy="49009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17"/>
          <p:cNvSpPr/>
          <p:nvPr>
            <p:custDataLst>
              <p:tags r:id="rId19"/>
            </p:custDataLst>
          </p:nvPr>
        </p:nvSpPr>
        <p:spPr>
          <a:xfrm>
            <a:off x="1249290" y="4845483"/>
            <a:ext cx="77383" cy="128972"/>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27"/>
          <p:cNvSpPr txBox="1"/>
          <p:nvPr>
            <p:custDataLst>
              <p:tags r:id="rId20"/>
            </p:custDataLst>
          </p:nvPr>
        </p:nvSpPr>
        <p:spPr>
          <a:xfrm>
            <a:off x="1282822" y="5038296"/>
            <a:ext cx="4383899" cy="113347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问题：学生缺乏自主选择的能力和意识</a:t>
            </a:r>
            <a:endParaRPr altLang="zh-CN" dirty="0" lang="en-US">
              <a:solidFill>
                <a:schemeClr val="dk1">
                  <a:lumMod val="80000"/>
                  <a:lumOff val="20000"/>
                </a:schemeClr>
              </a:solidFill>
              <a:latin typeface="+mn-ea"/>
              <a:sym typeface="+mn-ea"/>
            </a:endParaRPr>
          </a:p>
        </p:txBody>
      </p:sp>
      <p:sp>
        <p:nvSpPr>
          <p:cNvPr id="1049900" name="对角圆角矩形 22"/>
          <p:cNvSpPr/>
          <p:nvPr>
            <p:custDataLst>
              <p:tags r:id="rId21"/>
            </p:custDataLst>
          </p:nvPr>
        </p:nvSpPr>
        <p:spPr>
          <a:xfrm>
            <a:off x="6318526" y="4979613"/>
            <a:ext cx="5131656" cy="1249858"/>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902" name="对角圆角矩形 23"/>
          <p:cNvSpPr/>
          <p:nvPr>
            <p:custDataLst>
              <p:tags r:id="rId22"/>
            </p:custDataLst>
          </p:nvPr>
        </p:nvSpPr>
        <p:spPr>
          <a:xfrm>
            <a:off x="6318526" y="4849352"/>
            <a:ext cx="513607" cy="490093"/>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直角三角形 24"/>
          <p:cNvSpPr/>
          <p:nvPr>
            <p:custDataLst>
              <p:tags r:id="rId23"/>
            </p:custDataLst>
          </p:nvPr>
        </p:nvSpPr>
        <p:spPr>
          <a:xfrm>
            <a:off x="6831833" y="4845483"/>
            <a:ext cx="77383" cy="128972"/>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文本框 25"/>
          <p:cNvSpPr txBox="1"/>
          <p:nvPr>
            <p:custDataLst>
              <p:tags r:id="rId24"/>
            </p:custDataLst>
          </p:nvPr>
        </p:nvSpPr>
        <p:spPr>
          <a:xfrm>
            <a:off x="6865366" y="5038296"/>
            <a:ext cx="4383899" cy="113347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原因：家庭和社会对选课指导的影响有限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0" name="标题 2"/>
          <p:cNvSpPr>
            <a:spLocks noGrp="1"/>
          </p:cNvSpPr>
          <p:nvPr>
            <p:ph type="title" idx="2"/>
          </p:nvPr>
        </p:nvSpPr>
        <p:spPr/>
        <p:txBody>
          <a:bodyPr>
            <a:normAutofit fontScale="90000"/>
          </a:bodyPr>
          <a:p>
            <a:r>
              <a:rPr altLang="en-US" lang="zh-CN"/>
              <a:t>分析制定科学的初中学生选课指导政策与实践的必要性和紧迫性</a:t>
            </a:r>
            <a:endParaRPr altLang="en-US" lang="zh-CN"/>
          </a:p>
        </p:txBody>
      </p:sp>
      <p:sp>
        <p:nvSpPr>
          <p:cNvPr id="104994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适应教育改革发展的需要，提高初中学生的综合素质和创新能力。</a:t>
            </a:r>
            <a:endParaRPr altLang="en-US" dirty="0" sz="2000" lang="zh-CN" spc="150">
              <a:solidFill>
                <a:schemeClr val="tx1">
                  <a:lumMod val="85000"/>
                  <a:lumOff val="15000"/>
                </a:schemeClr>
              </a:solidFill>
              <a:latin typeface="+mn-ea"/>
              <a:sym typeface="+mn-ea"/>
            </a:endParaRPr>
          </a:p>
        </p:txBody>
      </p:sp>
      <p:sp>
        <p:nvSpPr>
          <p:cNvPr id="104994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解决当前初中学生选课中存在的问题，提高选课的科学性和合理性。</a:t>
            </a:r>
            <a:endParaRPr altLang="en-US" dirty="0" sz="2000" lang="zh-CN" spc="150">
              <a:solidFill>
                <a:schemeClr val="tx1">
                  <a:lumMod val="85000"/>
                  <a:lumOff val="15000"/>
                </a:schemeClr>
              </a:solidFill>
              <a:latin typeface="+mn-ea"/>
              <a:sym typeface="+mn-ea"/>
            </a:endParaRPr>
          </a:p>
        </p:txBody>
      </p:sp>
      <p:sp>
        <p:nvSpPr>
          <p:cNvPr id="104995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促进教育公平和社会公正，为初中学生未来的学习和职业发展打下坚实的基础。</a:t>
            </a:r>
            <a:endParaRPr altLang="en-US" dirty="0" sz="2000" lang="zh-CN" spc="150">
              <a:solidFill>
                <a:schemeClr val="tx1">
                  <a:lumMod val="85000"/>
                  <a:lumOff val="15000"/>
                </a:schemeClr>
              </a:solidFill>
              <a:latin typeface="+mn-ea"/>
              <a:sym typeface="+mn-ea"/>
            </a:endParaRPr>
          </a:p>
        </p:txBody>
      </p:sp>
      <p:sp>
        <p:nvSpPr>
          <p:cNvPr id="104996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应对未来社会发展的挑战，培养具有国际竞争力的优秀人才。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98" name="标题 2"/>
          <p:cNvSpPr>
            <a:spLocks noGrp="1"/>
          </p:cNvSpPr>
          <p:nvPr>
            <p:ph type="title" idx="2"/>
          </p:nvPr>
        </p:nvSpPr>
        <p:spPr/>
        <p:txBody>
          <a:bodyPr>
            <a:normAutofit fontScale="90000"/>
          </a:bodyPr>
          <a:p>
            <a:r>
              <a:rPr altLang="en-US" lang="zh-CN"/>
              <a:t>展望未来初中学生选课指导的发展趋势和方向</a:t>
            </a:r>
            <a:endParaRPr altLang="en-US" lang="zh-CN"/>
          </a:p>
        </p:txBody>
      </p:sp>
      <p:sp>
        <p:nvSpPr>
          <p:cNvPr id="1050000"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个性化选课：根据学生的兴趣和特长，提供个性化的选课方案，充分挖掘学生的潜力。</a:t>
            </a:r>
            <a:endParaRPr altLang="en-US" dirty="0" sz="1200" lang="zh-CN" spc="150">
              <a:solidFill>
                <a:schemeClr val="tx1">
                  <a:lumMod val="85000"/>
                  <a:lumOff val="15000"/>
                </a:schemeClr>
              </a:solidFill>
              <a:latin typeface="+mn-ea"/>
              <a:sym typeface="+mn-ea"/>
            </a:endParaRPr>
          </a:p>
        </p:txBody>
      </p:sp>
      <p:sp>
        <p:nvSpPr>
          <p:cNvPr id="1050002"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4"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智能化辅助：利用大数据和人工智能技术，为学生提供智能化的选课建议和职业规划指导。</a:t>
            </a:r>
            <a:endParaRPr altLang="en-US" dirty="0" sz="1200" lang="zh-CN" spc="150">
              <a:solidFill>
                <a:schemeClr val="tx1">
                  <a:lumMod val="85000"/>
                  <a:lumOff val="15000"/>
                </a:schemeClr>
              </a:solidFill>
              <a:latin typeface="+mn-ea"/>
              <a:sym typeface="+mn-ea"/>
            </a:endParaRPr>
          </a:p>
        </p:txBody>
      </p:sp>
      <p:sp>
        <p:nvSpPr>
          <p:cNvPr id="1050008"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0"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多元化课程：增加选修课程的种类和数量，涵盖艺术、科技、体育等多个领域，满足学生多样化的需求。</a:t>
            </a:r>
            <a:endParaRPr altLang="en-US" dirty="0" sz="1200" lang="zh-CN" spc="150">
              <a:solidFill>
                <a:schemeClr val="tx1">
                  <a:lumMod val="85000"/>
                  <a:lumOff val="15000"/>
                </a:schemeClr>
              </a:solidFill>
              <a:latin typeface="+mn-ea"/>
              <a:sym typeface="+mn-ea"/>
            </a:endParaRPr>
          </a:p>
        </p:txBody>
      </p:sp>
      <p:sp>
        <p:nvSpPr>
          <p:cNvPr id="1050014"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6"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科学化管理：建立科学的选课指导体系，完善课程管理和评价机制，提高选课指导的针对性和有效性。</a:t>
            </a:r>
            <a:endParaRPr altLang="en-US" dirty="0" sz="1200" lang="zh-CN" spc="150">
              <a:solidFill>
                <a:schemeClr val="tx1">
                  <a:lumMod val="85000"/>
                  <a:lumOff val="15000"/>
                </a:schemeClr>
              </a:solidFill>
              <a:latin typeface="+mn-ea"/>
              <a:sym typeface="+mn-ea"/>
            </a:endParaRPr>
          </a:p>
        </p:txBody>
      </p:sp>
      <p:sp>
        <p:nvSpPr>
          <p:cNvPr id="1050020"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2"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6"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58"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3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20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3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7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2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0.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2023-12-31T17:40:33Z</dcterms:created>
  <dcterms:modified xsi:type="dcterms:W3CDTF">2023-12-31T17:40:33Z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48bbe294a75544cea06d62996a1294a8_21</vt:lpwstr>
  </property>
</Properties>
</file>