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102" r:id="rId1"/>
    <p:sldMasterId id="2147484139" r:id="rId2"/>
  </p:sldMasterIdLst>
  <p:notesMasterIdLst>
    <p:notesMasterId r:id="rId3"/>
  </p:notesMasterIdLst>
  <p:sldIdLst>
    <p:sldId id="457" r:id="rId4"/>
    <p:sldId id="460" r:id="rId5"/>
    <p:sldId id="463" r:id="rId6"/>
    <p:sldId id="466" r:id="rId7"/>
    <p:sldId id="472" r:id="rId9"/>
    <p:sldId id="475" r:id="rId10"/>
    <p:sldId id="478" r:id="rId11"/>
    <p:sldId id="481" r:id="rId12"/>
    <p:sldId id="484" r:id="rId13"/>
    <p:sldId id="490" r:id="rId15"/>
    <p:sldId id="493" r:id="rId16"/>
    <p:sldId id="496" r:id="rId17"/>
    <p:sldId id="499" r:id="rId18"/>
    <p:sldId id="502" r:id="rId19"/>
    <p:sldId id="508" r:id="rId21"/>
    <p:sldId id="511" r:id="rId22"/>
    <p:sldId id="514" r:id="rId23"/>
    <p:sldId id="517" r:id="rId24"/>
    <p:sldId id="520" r:id="rId25"/>
    <p:sldId id="526" r:id="rId27"/>
    <p:sldId id="529" r:id="rId28"/>
    <p:sldId id="532" r:id="rId29"/>
    <p:sldId id="535" r:id="rId30"/>
    <p:sldId id="538"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140" r:id="rId1"/>
    <p:sldLayoutId id="2147484141" r:id="rId2"/>
    <p:sldLayoutId id="2147484142" r:id="rId3"/>
    <p:sldLayoutId id="2147484143" r:id="rId4"/>
    <p:sldLayoutId id="2147484144" r:id="rId5"/>
    <p:sldLayoutId id="2147484145" r:id="rId6"/>
    <p:sldLayoutId id="2147484146" r:id="rId7"/>
    <p:sldLayoutId id="2147484147" r:id="rId8"/>
    <p:sldLayoutId id="2147484148" r:id="rId9"/>
    <p:sldLayoutId id="2147484149" r:id="rId10"/>
    <p:sldLayoutId id="214748415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tags" Target="../tags/tag220.xml"/><Relationship Id="rId14" Type="http://schemas.openxmlformats.org/officeDocument/2006/relationships/tags" Target="../tags/tag221.xml"/><Relationship Id="rId15" Type="http://schemas.openxmlformats.org/officeDocument/2006/relationships/tags" Target="../tags/tag222.xml"/><Relationship Id="rId16" Type="http://schemas.openxmlformats.org/officeDocument/2006/relationships/tags" Target="../tags/tag223.xml"/><Relationship Id="rId17" Type="http://schemas.openxmlformats.org/officeDocument/2006/relationships/tags" Target="../tags/tag224.xml"/><Relationship Id="rId18" Type="http://schemas.openxmlformats.org/officeDocument/2006/relationships/tags" Target="../tags/tag225.xml"/><Relationship Id="rId19" Type="http://schemas.openxmlformats.org/officeDocument/2006/relationships/tags" Target="../tags/tag226.xml"/><Relationship Id="rId20" Type="http://schemas.openxmlformats.org/officeDocument/2006/relationships/tags" Target="../tags/tag227.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tags" Target="../tags/tag240.xml"/><Relationship Id="rId14" Type="http://schemas.openxmlformats.org/officeDocument/2006/relationships/tags" Target="../tags/tag241.xml"/><Relationship Id="rId15" Type="http://schemas.openxmlformats.org/officeDocument/2006/relationships/tags" Target="../tags/tag242.xml"/><Relationship Id="rId16" Type="http://schemas.openxmlformats.org/officeDocument/2006/relationships/tags" Target="../tags/tag243.xml"/><Relationship Id="rId17" Type="http://schemas.openxmlformats.org/officeDocument/2006/relationships/tags" Target="../tags/tag244.xml"/><Relationship Id="rId18" Type="http://schemas.openxmlformats.org/officeDocument/2006/relationships/tags" Target="../tags/tag245.xml"/><Relationship Id="rId19" Type="http://schemas.openxmlformats.org/officeDocument/2006/relationships/tags" Target="../tags/tag246.xml"/><Relationship Id="rId20" Type="http://schemas.openxmlformats.org/officeDocument/2006/relationships/tags" Target="../tags/tag247.xml"/><Relationship Id="rId21" Type="http://schemas.openxmlformats.org/officeDocument/2006/relationships/tags" Target="../tags/tag248.xml"/><Relationship Id="rId22" Type="http://schemas.openxmlformats.org/officeDocument/2006/relationships/tags" Target="../tags/tag249.xml"/><Relationship Id="rId23" Type="http://schemas.openxmlformats.org/officeDocument/2006/relationships/tags" Target="../tags/tag250.xml"/><Relationship Id="rId24" Type="http://schemas.openxmlformats.org/officeDocument/2006/relationships/tags" Target="../tags/tag251.xml"/><Relationship Id="rId25" Type="http://schemas.openxmlformats.org/officeDocument/2006/relationships/tags" Target="../tags/tag252.xml"/><Relationship Id="rId26" Type="http://schemas.openxmlformats.org/officeDocument/2006/relationships/tags" Target="../tags/tag253.xml"/><Relationship Id="rId27" Type="http://schemas.openxmlformats.org/officeDocument/2006/relationships/tags" Target="../tags/tag254.xml"/><Relationship Id="rId28" Type="http://schemas.openxmlformats.org/officeDocument/2006/relationships/tags" Target="../tags/tag255.xml"/><Relationship Id="rId29" Type="http://schemas.openxmlformats.org/officeDocument/2006/relationships/tags" Target="../tags/tag256.xml"/><Relationship Id="rId30"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tags" Target="../tags/tag271.xml"/><Relationship Id="rId16" Type="http://schemas.openxmlformats.org/officeDocument/2006/relationships/tags" Target="../tags/tag272.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tags" Target="../tags/tag302.xml"/><Relationship Id="rId16" Type="http://schemas.openxmlformats.org/officeDocument/2006/relationships/tags" Target="../tags/tag303.xml"/><Relationship Id="rId17" Type="http://schemas.openxmlformats.org/officeDocument/2006/relationships/tags" Target="../tags/tag304.xml"/><Relationship Id="rId18" Type="http://schemas.openxmlformats.org/officeDocument/2006/relationships/tags" Target="../tags/tag305.xml"/><Relationship Id="rId19" Type="http://schemas.openxmlformats.org/officeDocument/2006/relationships/tags" Target="../tags/tag306.xml"/><Relationship Id="rId20" Type="http://schemas.openxmlformats.org/officeDocument/2006/relationships/tags" Target="../tags/tag307.xml"/><Relationship Id="rId21" Type="http://schemas.openxmlformats.org/officeDocument/2006/relationships/tags" Target="../tags/tag308.xml"/><Relationship Id="rId22" Type="http://schemas.openxmlformats.org/officeDocument/2006/relationships/tags" Target="../tags/tag309.xml"/><Relationship Id="rId23" Type="http://schemas.openxmlformats.org/officeDocument/2006/relationships/tags" Target="../tags/tag310.xml"/><Relationship Id="rId24" Type="http://schemas.openxmlformats.org/officeDocument/2006/relationships/tags" Target="../tags/tag311.xml"/><Relationship Id="rId25" Type="http://schemas.openxmlformats.org/officeDocument/2006/relationships/tags" Target="../tags/tag312.xml"/><Relationship Id="rId26" Type="http://schemas.openxmlformats.org/officeDocument/2006/relationships/tags" Target="../tags/tag313.xml"/><Relationship Id="rId27" Type="http://schemas.openxmlformats.org/officeDocument/2006/relationships/tags" Target="../tags/tag314.xml"/><Relationship Id="rId28" Type="http://schemas.openxmlformats.org/officeDocument/2006/relationships/tags" Target="../tags/tag315.xml"/><Relationship Id="rId29" Type="http://schemas.openxmlformats.org/officeDocument/2006/relationships/tags" Target="../tags/tag316.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tags" Target="../tags/tag348.xml"/><Relationship Id="rId6" Type="http://schemas.openxmlformats.org/officeDocument/2006/relationships/tags" Target="../tags/tag349.xml"/><Relationship Id="rId7" Type="http://schemas.openxmlformats.org/officeDocument/2006/relationships/tags" Target="../tags/tag350.xml"/><Relationship Id="rId8" Type="http://schemas.openxmlformats.org/officeDocument/2006/relationships/tags" Target="../tags/tag351.xml"/><Relationship Id="rId9" Type="http://schemas.openxmlformats.org/officeDocument/2006/relationships/tags" Target="../tags/tag352.xml"/><Relationship Id="rId10" Type="http://schemas.openxmlformats.org/officeDocument/2006/relationships/tags" Target="../tags/tag353.xml"/><Relationship Id="rId11" Type="http://schemas.openxmlformats.org/officeDocument/2006/relationships/tags" Target="../tags/tag354.xml"/><Relationship Id="rId12" Type="http://schemas.openxmlformats.org/officeDocument/2006/relationships/tags" Target="../tags/tag35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tags" Target="../tags/tag368.xml"/><Relationship Id="rId14" Type="http://schemas.openxmlformats.org/officeDocument/2006/relationships/tags" Target="../tags/tag369.xml"/><Relationship Id="rId15" Type="http://schemas.openxmlformats.org/officeDocument/2006/relationships/tags" Target="../tags/tag370.xml"/><Relationship Id="rId16" Type="http://schemas.openxmlformats.org/officeDocument/2006/relationships/tags" Target="../tags/tag371.xml"/><Relationship Id="rId17" Type="http://schemas.openxmlformats.org/officeDocument/2006/relationships/tags" Target="../tags/tag372.xml"/><Relationship Id="rId18" Type="http://schemas.openxmlformats.org/officeDocument/2006/relationships/tags" Target="../tags/tag373.xml"/><Relationship Id="rId19" Type="http://schemas.openxmlformats.org/officeDocument/2006/relationships/tags" Target="../tags/tag374.xml"/><Relationship Id="rId20" Type="http://schemas.openxmlformats.org/officeDocument/2006/relationships/tags" Target="../tags/tag375.xml"/><Relationship Id="rId21" Type="http://schemas.openxmlformats.org/officeDocument/2006/relationships/tags" Target="../tags/tag376.xml"/><Relationship Id="rId22" Type="http://schemas.openxmlformats.org/officeDocument/2006/relationships/tags" Target="../tags/tag377.xml"/><Relationship Id="rId23" Type="http://schemas.openxmlformats.org/officeDocument/2006/relationships/tags" Target="../tags/tag378.xml"/><Relationship Id="rId24" Type="http://schemas.openxmlformats.org/officeDocument/2006/relationships/tags" Target="../tags/tag379.xml"/><Relationship Id="rId25" Type="http://schemas.openxmlformats.org/officeDocument/2006/relationships/tags" Target="../tags/tag380.xml"/><Relationship Id="rId26" Type="http://schemas.openxmlformats.org/officeDocument/2006/relationships/tags" Target="../tags/tag381.xml"/><Relationship Id="rId27" Type="http://schemas.openxmlformats.org/officeDocument/2006/relationships/tags" Target="../tags/tag382.xml"/><Relationship Id="rId28" Type="http://schemas.openxmlformats.org/officeDocument/2006/relationships/tags" Target="../tags/tag383.xml"/><Relationship Id="rId29" Type="http://schemas.openxmlformats.org/officeDocument/2006/relationships/tags" Target="../tags/tag384.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tags" Target="../tags/tag388.xml"/><Relationship Id="rId5" Type="http://schemas.openxmlformats.org/officeDocument/2006/relationships/tags" Target="../tags/tag389.xml"/><Relationship Id="rId6" Type="http://schemas.openxmlformats.org/officeDocument/2006/relationships/tags" Target="../tags/tag390.xml"/><Relationship Id="rId7" Type="http://schemas.openxmlformats.org/officeDocument/2006/relationships/tags" Target="../tags/tag391.xml"/><Relationship Id="rId8" Type="http://schemas.openxmlformats.org/officeDocument/2006/relationships/tags" Target="../tags/tag392.xml"/><Relationship Id="rId9" Type="http://schemas.openxmlformats.org/officeDocument/2006/relationships/tags" Target="../tags/tag393.xml"/><Relationship Id="rId10" Type="http://schemas.openxmlformats.org/officeDocument/2006/relationships/tags" Target="../tags/tag394.xml"/><Relationship Id="rId11" Type="http://schemas.openxmlformats.org/officeDocument/2006/relationships/tags" Target="../tags/tag395.xml"/><Relationship Id="rId12" Type="http://schemas.openxmlformats.org/officeDocument/2006/relationships/tags" Target="../tags/tag39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97.xml"/><Relationship Id="rId2" Type="http://schemas.openxmlformats.org/officeDocument/2006/relationships/tags" Target="../tags/tag398.xml"/><Relationship Id="rId3" Type="http://schemas.openxmlformats.org/officeDocument/2006/relationships/tags" Target="../tags/tag399.xml"/><Relationship Id="rId4" Type="http://schemas.openxmlformats.org/officeDocument/2006/relationships/tags" Target="../tags/tag400.xml"/><Relationship Id="rId5" Type="http://schemas.openxmlformats.org/officeDocument/2006/relationships/tags" Target="../tags/tag401.xml"/><Relationship Id="rId6" Type="http://schemas.openxmlformats.org/officeDocument/2006/relationships/tags" Target="../tags/tag402.xml"/><Relationship Id="rId7" Type="http://schemas.openxmlformats.org/officeDocument/2006/relationships/tags" Target="../tags/tag403.xml"/><Relationship Id="rId8" Type="http://schemas.openxmlformats.org/officeDocument/2006/relationships/tags" Target="../tags/tag404.xml"/><Relationship Id="rId9" Type="http://schemas.openxmlformats.org/officeDocument/2006/relationships/tags" Target="../tags/tag405.xml"/><Relationship Id="rId10" Type="http://schemas.openxmlformats.org/officeDocument/2006/relationships/tags" Target="../tags/tag406.xml"/><Relationship Id="rId11" Type="http://schemas.openxmlformats.org/officeDocument/2006/relationships/tags" Target="../tags/tag407.xml"/><Relationship Id="rId12" Type="http://schemas.openxmlformats.org/officeDocument/2006/relationships/tags" Target="../tags/tag40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409.xml"/><Relationship Id="rId2" Type="http://schemas.openxmlformats.org/officeDocument/2006/relationships/tags" Target="../tags/tag410.xml"/><Relationship Id="rId3" Type="http://schemas.openxmlformats.org/officeDocument/2006/relationships/tags" Target="../tags/tag41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,a click to unlimited possibilities</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数字教育平台的优势与劣势</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7"/>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6"/>
          <p:cNvCxnSpPr>
            <a:cxnSpLocks/>
          </p:cNvCxnSpPr>
          <p:nvPr>
            <p:custDataLst>
              <p:tags r:id="rId3"/>
            </p:custDataLst>
          </p:nvPr>
        </p:nvCxnSpPr>
        <p:spPr>
          <a:xfrm>
            <a:off x="2766541"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2766540"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2923425" y="3510914"/>
            <a:ext cx="2173603" cy="1724473"/>
          </a:xfrm>
          <a:prstGeom prst="rect"/>
          <a:noFill/>
        </p:spPr>
        <p:txBody>
          <a:bodyPr anchor="t" bIns="0" lIns="0" rIns="0" rtlCol="0" tIns="0" wrap="square">
            <a:normAutofit fontScale="96875"/>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数字教育平台的优势</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40"/>
          <p:cNvCxnSpPr>
            <a:cxnSpLocks/>
          </p:cNvCxnSpPr>
          <p:nvPr>
            <p:custDataLst>
              <p:tags r:id="rId6"/>
            </p:custDataLst>
          </p:nvPr>
        </p:nvCxnSpPr>
        <p:spPr>
          <a:xfrm>
            <a:off x="5098549"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5098548"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5255433" y="3510914"/>
            <a:ext cx="2173603" cy="1724473"/>
          </a:xfrm>
          <a:prstGeom prst="rect"/>
          <a:noFill/>
        </p:spPr>
        <p:txBody>
          <a:bodyPr anchor="t" bIns="0" lIns="0" rIns="0" rtlCol="0" tIns="0" wrap="square">
            <a:normAutofit fontScale="96875"/>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数字教育平台的劣势</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47"/>
          <p:cNvCxnSpPr>
            <a:cxnSpLocks/>
          </p:cNvCxnSpPr>
          <p:nvPr>
            <p:custDataLst>
              <p:tags r:id="rId9"/>
            </p:custDataLst>
          </p:nvPr>
        </p:nvCxnSpPr>
        <p:spPr>
          <a:xfrm>
            <a:off x="7430557"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7430556"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7587441" y="3510914"/>
            <a:ext cx="2173603" cy="1724473"/>
          </a:xfrm>
          <a:prstGeom prst="rect"/>
          <a:noFill/>
        </p:spPr>
        <p:txBody>
          <a:bodyPr anchor="t" bIns="0" lIns="0" rIns="0" rtlCol="0" tIns="0" wrap="square">
            <a:normAutofit fontScale="96875" lnSpcReduction="10000"/>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数字教育平台的改进方向</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54"/>
          <p:cNvCxnSpPr>
            <a:cxnSpLocks/>
          </p:cNvCxnSpPr>
          <p:nvPr>
            <p:custDataLst>
              <p:tags r:id="rId12"/>
            </p:custDataLst>
          </p:nvPr>
        </p:nvCxnSpPr>
        <p:spPr>
          <a:xfrm>
            <a:off x="9762564"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9762564"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9919449" y="3510914"/>
            <a:ext cx="2173603" cy="1724473"/>
          </a:xfrm>
          <a:prstGeom prst="rect"/>
          <a:noFill/>
        </p:spPr>
        <p:txBody>
          <a:bodyPr anchor="t" bIns="0" lIns="0" rIns="0" rtlCol="0" tIns="0" wrap="square">
            <a:normAutofit fontScale="96875" lnSpcReduction="10000"/>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数字教育平台的未来展望</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23"/>
          <p:cNvCxnSpPr>
            <a:cxnSpLocks/>
          </p:cNvCxnSpPr>
          <p:nvPr>
            <p:custDataLst>
              <p:tags r:id="rId15"/>
            </p:custDataLst>
          </p:nvPr>
        </p:nvCxnSpPr>
        <p:spPr>
          <a:xfrm>
            <a:off x="434533"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434532"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591417" y="3510914"/>
            <a:ext cx="2173603" cy="1724473"/>
          </a:xfrm>
          <a:prstGeom prst="rect"/>
          <a:noFill/>
        </p:spPr>
        <p:txBody>
          <a:bodyPr anchor="t" bIns="0" lIns="0" rIns="0" rtlCol="0" tIns="0" wrap="square">
            <a:normAutofit/>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56"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58"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26"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28" name="标题 6"/>
          <p:cNvSpPr>
            <a:spLocks noGrp="1"/>
          </p:cNvSpPr>
          <p:nvPr>
            <p:ph type="title" idx="1"/>
            <p:custDataLst>
              <p:tags r:id="rId2"/>
            </p:custDataLst>
          </p:nvPr>
        </p:nvSpPr>
        <p:spPr/>
        <p:txBody>
          <a:bodyPr>
            <a:normAutofit fontScale="93333"/>
          </a:bodyPr>
          <a:p>
            <a:r>
              <a:rPr altLang="en-US" lang="zh-CN"/>
              <a:t>数字教育平台的优势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2" name="标题 2"/>
          <p:cNvSpPr>
            <a:spLocks noGrp="1"/>
          </p:cNvSpPr>
          <p:nvPr>
            <p:ph type="title" idx="5"/>
          </p:nvPr>
        </p:nvSpPr>
        <p:spPr/>
        <p:txBody>
          <a:bodyPr>
            <a:normAutofit fontScale="91667"/>
          </a:bodyPr>
          <a:p>
            <a:r>
              <a:rPr altLang="en-US" lang="zh-CN"/>
              <a:t>便捷性</a:t>
            </a:r>
            <a:endParaRPr altLang="en-US" lang="zh-CN"/>
          </a:p>
        </p:txBody>
      </p:sp>
      <p:sp>
        <p:nvSpPr>
          <p:cNvPr id="104914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随时随地学习：不受时间和地点限制，可以在任何时间、任何地点进行学习</a:t>
            </a:r>
            <a:endParaRPr altLang="en-US" dirty="0" sz="2000" lang="zh-CN" spc="150">
              <a:solidFill>
                <a:schemeClr val="tx1">
                  <a:lumMod val="85000"/>
                  <a:lumOff val="15000"/>
                </a:schemeClr>
              </a:solidFill>
              <a:latin typeface="+mn-ea"/>
              <a:sym typeface="+mn-ea"/>
            </a:endParaRPr>
          </a:p>
        </p:txBody>
      </p:sp>
      <p:sp>
        <p:nvSpPr>
          <p:cNvPr id="104915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多样化的学习方式：支持多种学习方式，如在线视频、音频、文本等</a:t>
            </a:r>
            <a:endParaRPr altLang="en-US" dirty="0" sz="2000" lang="zh-CN" spc="150">
              <a:solidFill>
                <a:schemeClr val="tx1">
                  <a:lumMod val="85000"/>
                  <a:lumOff val="15000"/>
                </a:schemeClr>
              </a:solidFill>
              <a:latin typeface="+mn-ea"/>
              <a:sym typeface="+mn-ea"/>
            </a:endParaRPr>
          </a:p>
        </p:txBody>
      </p:sp>
      <p:sp>
        <p:nvSpPr>
          <p:cNvPr id="104915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个性化学习：根据个人需求和兴趣定制学习计划，提高学习效率</a:t>
            </a:r>
            <a:endParaRPr altLang="en-US" dirty="0" sz="2000" lang="zh-CN" spc="150">
              <a:solidFill>
                <a:schemeClr val="tx1">
                  <a:lumMod val="85000"/>
                  <a:lumOff val="15000"/>
                </a:schemeClr>
              </a:solidFill>
              <a:latin typeface="+mn-ea"/>
              <a:sym typeface="+mn-ea"/>
            </a:endParaRPr>
          </a:p>
        </p:txBody>
      </p:sp>
      <p:sp>
        <p:nvSpPr>
          <p:cNvPr id="104916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快速更新和扩展：数字教育平台可以快速更新和扩展学习资源，满足不断变化的学习需求</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18" name="标题 2"/>
          <p:cNvSpPr>
            <a:spLocks noGrp="1"/>
          </p:cNvSpPr>
          <p:nvPr>
            <p:ph type="title" idx="5"/>
          </p:nvPr>
        </p:nvSpPr>
        <p:spPr/>
        <p:txBody>
          <a:bodyPr>
            <a:normAutofit fontScale="91667"/>
          </a:bodyPr>
          <a:p>
            <a:r>
              <a:rPr altLang="en-US" lang="zh-CN"/>
              <a:t>多样性</a:t>
            </a:r>
            <a:endParaRPr altLang="en-US" lang="zh-CN"/>
          </a:p>
        </p:txBody>
      </p:sp>
      <p:sp>
        <p:nvSpPr>
          <p:cNvPr id="104922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2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课程种类丰富：提供多种类型的课程，满足不同学习需求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2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2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教学模式多样：采用多种教学模式，如直播、录播、互动等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3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3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资源共享：汇聚优质教育资源，实现资源共享</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3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4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个性化教学：根据学生需求和特点，提供个性化教学方案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94" name="标题 2"/>
          <p:cNvSpPr>
            <a:spLocks noGrp="1"/>
          </p:cNvSpPr>
          <p:nvPr>
            <p:ph type="title" idx="5"/>
          </p:nvPr>
        </p:nvSpPr>
        <p:spPr/>
        <p:txBody>
          <a:bodyPr>
            <a:normAutofit fontScale="91667"/>
          </a:bodyPr>
          <a:p>
            <a:r>
              <a:rPr altLang="en-US" lang="zh-CN"/>
              <a:t>个性化</a:t>
            </a:r>
            <a:endParaRPr altLang="en-US" lang="zh-CN"/>
          </a:p>
        </p:txBody>
      </p:sp>
      <p:sp>
        <p:nvSpPr>
          <p:cNvPr id="104929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定制化学习计划：根据学生的需求和能力，制定个性化的学习计划</a:t>
            </a:r>
            <a:endParaRPr altLang="en-US" dirty="0" sz="2000" lang="zh-CN" spc="150">
              <a:solidFill>
                <a:schemeClr val="tx1">
                  <a:lumMod val="85000"/>
                  <a:lumOff val="15000"/>
                </a:schemeClr>
              </a:solidFill>
              <a:latin typeface="+mn-ea"/>
              <a:sym typeface="+mn-ea"/>
            </a:endParaRPr>
          </a:p>
        </p:txBody>
      </p:sp>
      <p:sp>
        <p:nvSpPr>
          <p:cNvPr id="104930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多样化学习资源：提供丰富多样的学习资源，满足不同学生的兴趣和需求</a:t>
            </a:r>
            <a:endParaRPr altLang="en-US" dirty="0" sz="2000" lang="zh-CN" spc="150">
              <a:solidFill>
                <a:schemeClr val="tx1">
                  <a:lumMod val="85000"/>
                  <a:lumOff val="15000"/>
                </a:schemeClr>
              </a:solidFill>
              <a:latin typeface="+mn-ea"/>
              <a:sym typeface="+mn-ea"/>
            </a:endParaRPr>
          </a:p>
        </p:txBody>
      </p:sp>
      <p:sp>
        <p:nvSpPr>
          <p:cNvPr id="104930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智能化学习辅导：利用人工智能技术，为学生提供智能化的学习辅导和答疑服务</a:t>
            </a:r>
            <a:endParaRPr altLang="en-US" dirty="0" sz="2000" lang="zh-CN" spc="150">
              <a:solidFill>
                <a:schemeClr val="tx1">
                  <a:lumMod val="85000"/>
                  <a:lumOff val="15000"/>
                </a:schemeClr>
              </a:solidFill>
              <a:latin typeface="+mn-ea"/>
              <a:sym typeface="+mn-ea"/>
            </a:endParaRPr>
          </a:p>
        </p:txBody>
      </p:sp>
      <p:sp>
        <p:nvSpPr>
          <p:cNvPr id="104931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互动性学习体验：通过在线互动、讨论等方式，增强学生的学习参与度和体验感</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70" name="标题 2"/>
          <p:cNvSpPr>
            <a:spLocks noGrp="1"/>
          </p:cNvSpPr>
          <p:nvPr>
            <p:ph type="title" idx="5"/>
          </p:nvPr>
        </p:nvSpPr>
        <p:spPr/>
        <p:txBody>
          <a:bodyPr>
            <a:normAutofit fontScale="91667"/>
          </a:bodyPr>
          <a:p>
            <a:r>
              <a:rPr altLang="en-US" lang="zh-CN"/>
              <a:t>互动性</a:t>
            </a:r>
            <a:endParaRPr altLang="en-US" lang="zh-CN"/>
          </a:p>
        </p:txBody>
      </p:sp>
      <p:sp>
        <p:nvSpPr>
          <p:cNvPr id="104937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8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8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8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个性化互动：数字教育平台可以根据学生的学习情况和需求，提供个性化的互动体验，满足不同学生的需求。</a:t>
            </a:r>
            <a:endParaRPr altLang="en-US" dirty="0" sz="2400" lang="zh-CN">
              <a:latin typeface="+mn-ea"/>
              <a:ea typeface="+mn-ea"/>
            </a:endParaRPr>
          </a:p>
        </p:txBody>
      </p:sp>
      <p:sp>
        <p:nvSpPr>
          <p:cNvPr id="104939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跨地域互动：数字教育平台可以打破地域限制，让学生和老师跨越地域界限进行互动，促进教育资源的共享。</a:t>
            </a:r>
            <a:endParaRPr altLang="en-US" dirty="0" sz="2400" lang="zh-CN">
              <a:latin typeface="+mn-ea"/>
              <a:ea typeface="+mn-ea"/>
            </a:endParaRPr>
          </a:p>
        </p:txBody>
      </p:sp>
      <p:sp>
        <p:nvSpPr>
          <p:cNvPr id="104939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实时互动：数字教育平台支持实时互动，学生可以随时提出问题，老师可以及时回答，提高教学效果。</a:t>
            </a:r>
            <a:endParaRPr altLang="en-US" dirty="0" sz="2400" lang="zh-CN">
              <a:latin typeface="+mn-ea"/>
              <a:ea typeface="+mn-ea"/>
            </a:endParaRPr>
          </a:p>
        </p:txBody>
      </p:sp>
      <p:sp>
        <p:nvSpPr>
          <p:cNvPr id="104939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多样化互动：数字教育平台可以提供多种互动方式，如在线讨论、小组合作、在线测试等，激发学生的学习兴趣和参与度。</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46"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448" name="标题 6"/>
          <p:cNvSpPr>
            <a:spLocks noGrp="1"/>
          </p:cNvSpPr>
          <p:nvPr>
            <p:ph type="title" idx="1"/>
            <p:custDataLst>
              <p:tags r:id="rId2"/>
            </p:custDataLst>
          </p:nvPr>
        </p:nvSpPr>
        <p:spPr/>
        <p:txBody>
          <a:bodyPr>
            <a:normAutofit fontScale="93333"/>
          </a:bodyPr>
          <a:p>
            <a:r>
              <a:rPr altLang="en-US" lang="zh-CN"/>
              <a:t>数字教育平台的劣势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62" name="标题 2"/>
          <p:cNvSpPr>
            <a:spLocks noGrp="1"/>
          </p:cNvSpPr>
          <p:nvPr>
            <p:ph type="title" idx="5"/>
          </p:nvPr>
        </p:nvSpPr>
        <p:spPr/>
        <p:txBody>
          <a:bodyPr>
            <a:normAutofit fontScale="91667"/>
          </a:bodyPr>
          <a:p>
            <a:r>
              <a:rPr altLang="en-US" lang="zh-CN"/>
              <a:t>技术依赖</a:t>
            </a:r>
            <a:endParaRPr altLang="en-US" lang="zh-CN"/>
          </a:p>
        </p:txBody>
      </p:sp>
      <p:sp>
        <p:nvSpPr>
          <p:cNvPr id="104956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6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7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7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8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对教师和学生的技术要求较高，需要具备相应的技能和知识</a:t>
            </a:r>
            <a:endParaRPr altLang="en-US" dirty="0" sz="2400" lang="zh-CN">
              <a:latin typeface="+mn-ea"/>
              <a:ea typeface="+mn-ea"/>
            </a:endParaRPr>
          </a:p>
        </p:txBody>
      </p:sp>
      <p:sp>
        <p:nvSpPr>
          <p:cNvPr id="104958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技术依赖可能导致教育内容的形式化和机械化</a:t>
            </a:r>
            <a:endParaRPr altLang="en-US" dirty="0" sz="2400" lang="zh-CN">
              <a:latin typeface="+mn-ea"/>
              <a:ea typeface="+mn-ea"/>
            </a:endParaRPr>
          </a:p>
        </p:txBody>
      </p:sp>
      <p:sp>
        <p:nvSpPr>
          <p:cNvPr id="104958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技术更新迅速，需要不断跟进和升级</a:t>
            </a:r>
            <a:endParaRPr altLang="en-US" dirty="0" sz="2400" lang="zh-CN">
              <a:latin typeface="+mn-ea"/>
              <a:ea typeface="+mn-ea"/>
            </a:endParaRPr>
          </a:p>
        </p:txBody>
      </p:sp>
      <p:sp>
        <p:nvSpPr>
          <p:cNvPr id="104958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技术故障或网络问题可能导致教学中断</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38" name="标题 2"/>
          <p:cNvSpPr>
            <a:spLocks noGrp="1"/>
          </p:cNvSpPr>
          <p:nvPr>
            <p:ph type="title" idx="5"/>
          </p:nvPr>
        </p:nvSpPr>
        <p:spPr/>
        <p:txBody>
          <a:bodyPr>
            <a:normAutofit fontScale="91667"/>
          </a:bodyPr>
          <a:p>
            <a:r>
              <a:rPr altLang="en-US" lang="zh-CN"/>
              <a:t>缺乏面对面交流</a:t>
            </a:r>
            <a:endParaRPr altLang="en-US" lang="zh-CN"/>
          </a:p>
        </p:txBody>
      </p:sp>
      <p:sp>
        <p:nvSpPr>
          <p:cNvPr id="104964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缺乏情感交流：数字教育平台无法像传统教育那样通过表情、肢体语言等方式进行情感交流</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缺乏实时反馈：数字教育平台无法像传统教育那样通过实时反馈来及时调整教学策略和方式</a:t>
            </a:r>
            <a:endParaRPr dirty="0" err="1">
              <a:solidFill>
                <a:schemeClr val="tx1">
                  <a:lumMod val="75000"/>
                  <a:lumOff val="25000"/>
                </a:schemeClr>
              </a:solidFill>
              <a:latin typeface="+mn-ea"/>
              <a:ea typeface="+mn-ea"/>
              <a:cs typeface="+mn-ea"/>
              <a:sym typeface="+mn-lt"/>
            </a:endParaRPr>
          </a:p>
        </p:txBody>
      </p:sp>
      <p:sp>
        <p:nvSpPr>
          <p:cNvPr id="104966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6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缺乏社交性：数字教育平台无法像传统教育那样通过社交活动来建立人际关系和社交网络</a:t>
            </a:r>
            <a:endParaRPr dirty="0" err="1">
              <a:solidFill>
                <a:schemeClr val="tx1">
                  <a:lumMod val="75000"/>
                  <a:lumOff val="25000"/>
                </a:schemeClr>
              </a:solidFill>
              <a:latin typeface="+mn-ea"/>
              <a:ea typeface="+mn-ea"/>
              <a:cs typeface="+mn-ea"/>
              <a:sym typeface="+mn-lt"/>
            </a:endParaRPr>
          </a:p>
        </p:txBody>
      </p:sp>
      <p:sp>
        <p:nvSpPr>
          <p:cNvPr id="10496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缺乏互动性：数字教育平台无法像传统教育那样通过小组讨论、团队合作等方式进行互动交流</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30" name="标题 2"/>
          <p:cNvSpPr>
            <a:spLocks noGrp="1"/>
          </p:cNvSpPr>
          <p:nvPr>
            <p:ph type="title" idx="5"/>
          </p:nvPr>
        </p:nvSpPr>
        <p:spPr/>
        <p:txBody>
          <a:bodyPr>
            <a:normAutofit fontScale="91667"/>
          </a:bodyPr>
          <a:p>
            <a:r>
              <a:rPr altLang="en-US" lang="zh-CN"/>
              <a:t>缺乏实践体验</a:t>
            </a:r>
            <a:endParaRPr altLang="en-US" lang="zh-CN"/>
          </a:p>
        </p:txBody>
      </p:sp>
      <p:sp>
        <p:nvSpPr>
          <p:cNvPr id="104973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3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无法提供真实的实践环境</a:t>
            </a:r>
            <a:endParaRPr altLang="en-US" dirty="0" sz="1200" lang="zh-CN" spc="150">
              <a:solidFill>
                <a:schemeClr val="tx1">
                  <a:lumMod val="65000"/>
                  <a:lumOff val="35000"/>
                </a:schemeClr>
              </a:solidFill>
              <a:latin typeface="+mn-ea"/>
              <a:sym typeface="+mn-ea"/>
            </a:endParaRPr>
          </a:p>
        </p:txBody>
      </p:sp>
      <p:sp>
        <p:nvSpPr>
          <p:cNvPr id="104977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无法获得实践中的真实反馈</a:t>
            </a:r>
            <a:endParaRPr altLang="en-US" dirty="0" sz="1200" lang="zh-CN" spc="150">
              <a:solidFill>
                <a:schemeClr val="tx1">
                  <a:lumMod val="65000"/>
                  <a:lumOff val="35000"/>
                </a:schemeClr>
              </a:solidFill>
              <a:latin typeface="+mn-ea"/>
              <a:sym typeface="+mn-ea"/>
            </a:endParaRPr>
          </a:p>
        </p:txBody>
      </p:sp>
      <p:sp>
        <p:nvSpPr>
          <p:cNvPr id="104977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无法提供与同学、老师面对面交流的机会</a:t>
            </a:r>
            <a:endParaRPr altLang="en-US" dirty="0" sz="1200" lang="zh-CN" spc="150">
              <a:solidFill>
                <a:schemeClr val="tx1">
                  <a:lumMod val="65000"/>
                  <a:lumOff val="35000"/>
                </a:schemeClr>
              </a:solidFill>
              <a:latin typeface="+mn-ea"/>
              <a:sym typeface="+mn-ea"/>
            </a:endParaRPr>
          </a:p>
        </p:txBody>
      </p:sp>
      <p:sp>
        <p:nvSpPr>
          <p:cNvPr id="104977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无法模拟真实场景中的突发情况</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26" name="标题 2"/>
          <p:cNvSpPr>
            <a:spLocks noGrp="1"/>
          </p:cNvSpPr>
          <p:nvPr>
            <p:ph type="title" idx="5"/>
          </p:nvPr>
        </p:nvSpPr>
        <p:spPr/>
        <p:txBody>
          <a:bodyPr>
            <a:normAutofit fontScale="91667"/>
          </a:bodyPr>
          <a:p>
            <a:r>
              <a:rPr altLang="en-US" lang="zh-CN"/>
              <a:t>网络安全问题</a:t>
            </a:r>
            <a:endParaRPr altLang="en-US" lang="zh-CN"/>
          </a:p>
        </p:txBody>
      </p:sp>
      <p:sp>
        <p:nvSpPr>
          <p:cNvPr id="104982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网络环境复杂，存在不良信息传播和网络欺诈等问题</a:t>
            </a:r>
            <a:endParaRPr altLang="zh-CN" dirty="0" lang="en-US">
              <a:solidFill>
                <a:schemeClr val="dk1">
                  <a:lumMod val="80000"/>
                  <a:lumOff val="20000"/>
                </a:schemeClr>
              </a:solidFill>
              <a:latin typeface="+mn-ea"/>
              <a:sym typeface="+mn-ea"/>
            </a:endParaRPr>
          </a:p>
        </p:txBody>
      </p:sp>
      <p:sp>
        <p:nvSpPr>
          <p:cNvPr id="104983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平台易受到网络攻击，导致数据泄露或系统崩溃</a:t>
            </a:r>
            <a:endParaRPr altLang="en-US" dirty="0" lang="zh-CN">
              <a:solidFill>
                <a:schemeClr val="dk1">
                  <a:lumMod val="80000"/>
                  <a:lumOff val="20000"/>
                </a:schemeClr>
              </a:solidFill>
              <a:latin typeface="+mn-ea"/>
              <a:sym typeface="+mn-ea"/>
            </a:endParaRPr>
          </a:p>
        </p:txBody>
      </p:sp>
      <p:sp>
        <p:nvSpPr>
          <p:cNvPr id="104984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保护学生隐私和安全意识不足，存在个人信息泄露风险</a:t>
            </a:r>
            <a:endParaRPr altLang="en-US" dirty="0" lang="zh-CN">
              <a:solidFill>
                <a:schemeClr val="dk1">
                  <a:lumMod val="80000"/>
                  <a:lumOff val="20000"/>
                </a:schemeClr>
              </a:solidFill>
              <a:latin typeface="+mn-ea"/>
              <a:sym typeface="+mn-ea"/>
            </a:endParaRPr>
          </a:p>
        </p:txBody>
      </p:sp>
      <p:sp>
        <p:nvSpPr>
          <p:cNvPr id="104985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网络安全监管和防范措施不完善，缺乏有效的应对措施</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10"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912" name="标题 6"/>
          <p:cNvSpPr>
            <a:spLocks noGrp="1"/>
          </p:cNvSpPr>
          <p:nvPr>
            <p:ph type="title" idx="1"/>
            <p:custDataLst>
              <p:tags r:id="rId2"/>
            </p:custDataLst>
          </p:nvPr>
        </p:nvSpPr>
        <p:spPr/>
        <p:txBody>
          <a:bodyPr>
            <a:normAutofit fontScale="93333"/>
          </a:bodyPr>
          <a:p>
            <a:r>
              <a:rPr altLang="en-US" lang="zh-CN"/>
              <a:t>数字教育平台的改进方向</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26" name="标题 2"/>
          <p:cNvSpPr>
            <a:spLocks noGrp="1"/>
          </p:cNvSpPr>
          <p:nvPr>
            <p:ph type="title" idx="5"/>
          </p:nvPr>
        </p:nvSpPr>
        <p:spPr/>
        <p:txBody>
          <a:bodyPr>
            <a:normAutofit fontScale="91667"/>
          </a:bodyPr>
          <a:p>
            <a:r>
              <a:rPr altLang="en-US" lang="zh-CN"/>
              <a:t>加强技术研发</a:t>
            </a:r>
            <a:endParaRPr altLang="en-US" lang="zh-CN"/>
          </a:p>
        </p:txBody>
      </p:sp>
      <p:sp>
        <p:nvSpPr>
          <p:cNvPr id="105002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32"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提升平台性能：优化平台架构，提高访问速度和稳定性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3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38" name="TextBox 2"/>
          <p:cNvSpPr txBox="1"/>
          <p:nvPr>
            <p:custDataLst>
              <p:tags r:id="rId6"/>
            </p:custDataLst>
          </p:nvPr>
        </p:nvSpPr>
        <p:spPr>
          <a:xfrm>
            <a:off x="3561327"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增强互动功能：引入虚拟现实、增强现实等技术，提高互动体验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4" name="TextBox 2"/>
          <p:cNvSpPr txBox="1"/>
          <p:nvPr>
            <p:custDataLst>
              <p:tags r:id="rId9"/>
            </p:custDataLst>
          </p:nvPr>
        </p:nvSpPr>
        <p:spPr>
          <a:xfrm>
            <a:off x="635608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完善个性化推荐：利用大数据和人工智能技术，实现个性化教学推荐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0"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加强网络安全：加强数据加密和备份，确保用户信息和数据安全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102" name="标题 2"/>
          <p:cNvSpPr>
            <a:spLocks noGrp="1"/>
          </p:cNvSpPr>
          <p:nvPr>
            <p:ph type="title" idx="5"/>
          </p:nvPr>
        </p:nvSpPr>
        <p:spPr/>
        <p:txBody>
          <a:bodyPr>
            <a:normAutofit fontScale="91667"/>
          </a:bodyPr>
          <a:p>
            <a:r>
              <a:rPr altLang="en-US" lang="zh-CN"/>
              <a:t>提升教师素质</a:t>
            </a:r>
            <a:endParaRPr altLang="en-US" lang="zh-CN"/>
          </a:p>
        </p:txBody>
      </p:sp>
      <p:sp>
        <p:nvSpPr>
          <p:cNvPr id="105010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7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加强教师培训，提高数字化教育能力</a:t>
            </a:r>
            <a:endParaRPr altLang="en-US" dirty="0" sz="1200" lang="zh-CN" spc="150">
              <a:solidFill>
                <a:schemeClr val="tx1">
                  <a:lumMod val="65000"/>
                  <a:lumOff val="35000"/>
                </a:schemeClr>
              </a:solidFill>
              <a:latin typeface="+mn-ea"/>
              <a:sym typeface="+mn-ea"/>
            </a:endParaRPr>
          </a:p>
        </p:txBody>
      </p:sp>
      <p:sp>
        <p:nvSpPr>
          <p:cNvPr id="105014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加强教师之间的交流与合作，共同提高教学水平</a:t>
            </a:r>
            <a:endParaRPr altLang="en-US" dirty="0" sz="1200" lang="zh-CN" spc="150">
              <a:solidFill>
                <a:schemeClr val="tx1">
                  <a:lumMod val="65000"/>
                  <a:lumOff val="35000"/>
                </a:schemeClr>
              </a:solidFill>
              <a:latin typeface="+mn-ea"/>
              <a:sym typeface="+mn-ea"/>
            </a:endParaRPr>
          </a:p>
        </p:txBody>
      </p:sp>
      <p:sp>
        <p:nvSpPr>
          <p:cNvPr id="105014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建立激励机制，鼓励教师创新教学方法</a:t>
            </a:r>
            <a:endParaRPr altLang="en-US" dirty="0" sz="1200" lang="zh-CN" spc="150">
              <a:solidFill>
                <a:schemeClr val="tx1">
                  <a:lumMod val="65000"/>
                  <a:lumOff val="35000"/>
                </a:schemeClr>
              </a:solidFill>
              <a:latin typeface="+mn-ea"/>
              <a:sym typeface="+mn-ea"/>
            </a:endParaRPr>
          </a:p>
        </p:txBody>
      </p:sp>
      <p:sp>
        <p:nvSpPr>
          <p:cNvPr id="105014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引进优秀教育资源，丰富教学内容和形式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98" name="标题 2"/>
          <p:cNvSpPr>
            <a:spLocks noGrp="1"/>
          </p:cNvSpPr>
          <p:nvPr>
            <p:ph type="title" idx="5"/>
          </p:nvPr>
        </p:nvSpPr>
        <p:spPr/>
        <p:txBody>
          <a:bodyPr>
            <a:normAutofit fontScale="91667"/>
          </a:bodyPr>
          <a:p>
            <a:r>
              <a:rPr altLang="en-US" lang="zh-CN"/>
              <a:t>完善课程设计</a:t>
            </a:r>
            <a:endParaRPr altLang="en-US" lang="zh-CN"/>
          </a:p>
        </p:txBody>
      </p:sp>
      <p:sp>
        <p:nvSpPr>
          <p:cNvPr id="105020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0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0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增加互动性：引入游戏化元素，提高学习者的参与度</a:t>
            </a:r>
            <a:endParaRPr altLang="en-US" dirty="0" sz="2000" lang="zh-CN" spc="200">
              <a:solidFill>
                <a:schemeClr val="tx1">
                  <a:lumMod val="85000"/>
                  <a:lumOff val="15000"/>
                </a:schemeClr>
              </a:solidFill>
              <a:latin typeface="+mn-ea"/>
              <a:sym typeface="+mn-ea"/>
            </a:endParaRPr>
          </a:p>
        </p:txBody>
      </p:sp>
      <p:sp>
        <p:nvSpPr>
          <p:cNvPr id="105020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0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1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个性化教学：根据学习者的特点和需求，提供定制化的教学内容</a:t>
            </a:r>
            <a:endParaRPr altLang="en-US" dirty="0" sz="2000" lang="zh-CN" spc="200">
              <a:solidFill>
                <a:schemeClr val="tx1">
                  <a:lumMod val="85000"/>
                  <a:lumOff val="15000"/>
                </a:schemeClr>
              </a:solidFill>
              <a:latin typeface="+mn-ea"/>
              <a:sym typeface="+mn-ea"/>
            </a:endParaRPr>
          </a:p>
        </p:txBody>
      </p:sp>
      <p:sp>
        <p:nvSpPr>
          <p:cNvPr id="105021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1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1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更新教学内容：及时跟进学科发展，确保课程内容的时效性和准确性</a:t>
            </a:r>
            <a:endParaRPr altLang="en-US" dirty="0" sz="2000" lang="zh-CN" spc="200">
              <a:solidFill>
                <a:schemeClr val="tx1">
                  <a:lumMod val="85000"/>
                  <a:lumOff val="15000"/>
                </a:schemeClr>
              </a:solidFill>
              <a:latin typeface="+mn-ea"/>
              <a:sym typeface="+mn-ea"/>
            </a:endParaRPr>
          </a:p>
        </p:txBody>
      </p:sp>
      <p:sp>
        <p:nvSpPr>
          <p:cNvPr id="105021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2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2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多元化教学方式：结合线上和线下教学，提供更加全面的学习体验</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74" name="标题 2"/>
          <p:cNvSpPr>
            <a:spLocks noGrp="1"/>
          </p:cNvSpPr>
          <p:nvPr>
            <p:ph type="title" idx="5"/>
          </p:nvPr>
        </p:nvSpPr>
        <p:spPr/>
        <p:txBody>
          <a:bodyPr>
            <a:normAutofit fontScale="91667"/>
          </a:bodyPr>
          <a:p>
            <a:r>
              <a:rPr altLang="en-US" lang="zh-CN"/>
              <a:t>加强网络安全保障</a:t>
            </a:r>
            <a:endParaRPr altLang="en-US" lang="zh-CN"/>
          </a:p>
        </p:txBody>
      </p:sp>
      <p:sp>
        <p:nvSpPr>
          <p:cNvPr id="105027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7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8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8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8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8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8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9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9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定期进行安全漏洞检测和修复</a:t>
            </a:r>
            <a:endParaRPr altLang="en-US" dirty="0" sz="2400" lang="zh-CN">
              <a:latin typeface="+mn-ea"/>
              <a:ea typeface="+mn-ea"/>
            </a:endParaRPr>
          </a:p>
        </p:txBody>
      </p:sp>
      <p:sp>
        <p:nvSpPr>
          <p:cNvPr id="105029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加强用户教育和培训，提高用户的安全意识</a:t>
            </a:r>
            <a:endParaRPr altLang="en-US" dirty="0" sz="2400" lang="zh-CN">
              <a:latin typeface="+mn-ea"/>
              <a:ea typeface="+mn-ea"/>
            </a:endParaRPr>
          </a:p>
        </p:txBody>
      </p:sp>
      <p:sp>
        <p:nvSpPr>
          <p:cNvPr id="105029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建立完善的安全管理制度</a:t>
            </a:r>
            <a:endParaRPr altLang="en-US" dirty="0" sz="2400" lang="zh-CN">
              <a:latin typeface="+mn-ea"/>
              <a:ea typeface="+mn-ea"/>
            </a:endParaRPr>
          </a:p>
        </p:txBody>
      </p:sp>
      <p:sp>
        <p:nvSpPr>
          <p:cNvPr id="105029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加强技术防范措施，如加密、防火墙等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350"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352" name="标题 6"/>
          <p:cNvSpPr>
            <a:spLocks noGrp="1"/>
          </p:cNvSpPr>
          <p:nvPr>
            <p:ph type="title" idx="1"/>
            <p:custDataLst>
              <p:tags r:id="rId2"/>
            </p:custDataLst>
          </p:nvPr>
        </p:nvSpPr>
        <p:spPr/>
        <p:txBody>
          <a:bodyPr>
            <a:normAutofit fontScale="93333"/>
          </a:bodyPr>
          <a:p>
            <a:r>
              <a:rPr altLang="en-US" lang="zh-CN"/>
              <a:t>数字教育平台的未来展望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466" name="标题 2"/>
          <p:cNvSpPr>
            <a:spLocks noGrp="1"/>
          </p:cNvSpPr>
          <p:nvPr>
            <p:ph type="title" idx="5"/>
          </p:nvPr>
        </p:nvSpPr>
        <p:spPr/>
        <p:txBody>
          <a:bodyPr>
            <a:normAutofit fontScale="91667"/>
          </a:bodyPr>
          <a:p>
            <a:r>
              <a:rPr altLang="en-US" lang="zh-CN"/>
              <a:t>智能化发展</a:t>
            </a:r>
            <a:endParaRPr altLang="en-US" lang="zh-CN"/>
          </a:p>
        </p:txBody>
      </p:sp>
      <p:sp>
        <p:nvSpPr>
          <p:cNvPr id="105046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7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人工智能技术：在数字教育平台中应用人工智能技术，实现个性化教学和智能评估</a:t>
            </a:r>
            <a:endParaRPr altLang="en-US" dirty="0" sz="2000" lang="zh-CN" spc="150">
              <a:solidFill>
                <a:schemeClr val="tx1">
                  <a:lumMod val="75000"/>
                  <a:lumOff val="25000"/>
                </a:schemeClr>
              </a:solidFill>
              <a:latin typeface="+mn-ea"/>
              <a:sym typeface="+mn-ea"/>
            </a:endParaRPr>
          </a:p>
        </p:txBody>
      </p:sp>
      <p:sp>
        <p:nvSpPr>
          <p:cNvPr id="105047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7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7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虚拟现实技术：利用虚拟现实技术，为学生提供更加沉浸式的学习体验</a:t>
            </a:r>
            <a:endParaRPr altLang="en-US" dirty="0" sz="2000" lang="zh-CN" spc="150">
              <a:solidFill>
                <a:schemeClr val="tx1">
                  <a:lumMod val="75000"/>
                  <a:lumOff val="25000"/>
                </a:schemeClr>
              </a:solidFill>
              <a:latin typeface="+mn-ea"/>
              <a:sym typeface="+mn-ea"/>
            </a:endParaRPr>
          </a:p>
        </p:txBody>
      </p:sp>
      <p:sp>
        <p:nvSpPr>
          <p:cNvPr id="105047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8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8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5G技术：结合5G技术，实现高速、低延迟的在线教育，提高学习效果</a:t>
            </a:r>
            <a:endParaRPr altLang="en-US" dirty="0" sz="2000" lang="zh-CN" spc="150">
              <a:solidFill>
                <a:schemeClr val="tx1">
                  <a:lumMod val="75000"/>
                  <a:lumOff val="25000"/>
                </a:schemeClr>
              </a:solidFill>
              <a:latin typeface="+mn-ea"/>
              <a:sym typeface="+mn-ea"/>
            </a:endParaRPr>
          </a:p>
        </p:txBody>
      </p:sp>
      <p:sp>
        <p:nvSpPr>
          <p:cNvPr id="105048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8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8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云计算技术：利用云计算技术，实现教育资源的共享和优化配置</a:t>
            </a:r>
            <a:endParaRPr altLang="en-US" dirty="0" sz="2000" lang="zh-CN" spc="150">
              <a:solidFill>
                <a:schemeClr val="tx1">
                  <a:lumMod val="75000"/>
                  <a:lumOff val="25000"/>
                </a:schemeClr>
              </a:solidFill>
              <a:latin typeface="+mn-ea"/>
              <a:sym typeface="+mn-ea"/>
            </a:endParaRPr>
          </a:p>
        </p:txBody>
      </p:sp>
      <p:sp>
        <p:nvSpPr>
          <p:cNvPr id="105049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542" name="标题 2"/>
          <p:cNvSpPr>
            <a:spLocks noGrp="1"/>
          </p:cNvSpPr>
          <p:nvPr>
            <p:ph type="title" idx="5"/>
          </p:nvPr>
        </p:nvSpPr>
        <p:spPr/>
        <p:txBody>
          <a:bodyPr>
            <a:normAutofit fontScale="91667"/>
          </a:bodyPr>
          <a:p>
            <a:r>
              <a:rPr altLang="en-US" lang="zh-CN"/>
              <a:t>多元化发展</a:t>
            </a:r>
            <a:endParaRPr altLang="en-US" lang="zh-CN"/>
          </a:p>
        </p:txBody>
      </p:sp>
      <p:sp>
        <p:nvSpPr>
          <p:cNvPr id="105054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4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4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5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5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5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5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5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6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2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6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6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6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6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7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7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7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7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7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80"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拓展教育领域：从基础教育向职业教育、继续教育等领域拓展</a:t>
            </a:r>
            <a:endParaRPr altLang="en-US" dirty="0" sz="1200" lang="zh-CN" spc="150">
              <a:solidFill>
                <a:schemeClr val="tx1">
                  <a:lumMod val="65000"/>
                  <a:lumOff val="35000"/>
                </a:schemeClr>
              </a:solidFill>
              <a:latin typeface="+mn-ea"/>
              <a:sym typeface="+mn-ea"/>
            </a:endParaRPr>
          </a:p>
        </p:txBody>
      </p:sp>
      <p:sp>
        <p:nvSpPr>
          <p:cNvPr id="1050582"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跨界合作：与其他领域进行跨界合作，创新教育模式和内容</a:t>
            </a:r>
            <a:endParaRPr altLang="en-US" dirty="0" sz="1200" lang="zh-CN" spc="150">
              <a:solidFill>
                <a:schemeClr val="tx1">
                  <a:lumMod val="65000"/>
                  <a:lumOff val="35000"/>
                </a:schemeClr>
              </a:solidFill>
              <a:latin typeface="+mn-ea"/>
              <a:sym typeface="+mn-ea"/>
            </a:endParaRPr>
          </a:p>
        </p:txBody>
      </p:sp>
      <p:sp>
        <p:nvSpPr>
          <p:cNvPr id="1050584"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个性化教学：利用大数据、人工智能等技术实现个性化教学，提高教学效果</a:t>
            </a:r>
            <a:endParaRPr altLang="en-US" dirty="0" sz="1200" lang="zh-CN" spc="150">
              <a:solidFill>
                <a:schemeClr val="tx1">
                  <a:lumMod val="65000"/>
                  <a:lumOff val="35000"/>
                </a:schemeClr>
              </a:solidFill>
              <a:latin typeface="+mn-ea"/>
              <a:sym typeface="+mn-ea"/>
            </a:endParaRPr>
          </a:p>
        </p:txBody>
      </p:sp>
      <p:sp>
        <p:nvSpPr>
          <p:cNvPr id="1050586"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融合线上线下：结合线上和线下教育优势，提供更加全面的教育服务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638" name="标题 2"/>
          <p:cNvSpPr>
            <a:spLocks noGrp="1"/>
          </p:cNvSpPr>
          <p:nvPr>
            <p:ph type="title" idx="5"/>
          </p:nvPr>
        </p:nvSpPr>
        <p:spPr/>
        <p:txBody>
          <a:bodyPr>
            <a:normAutofit fontScale="91667"/>
          </a:bodyPr>
          <a:p>
            <a:r>
              <a:rPr altLang="en-US" lang="zh-CN"/>
              <a:t>国际化发展</a:t>
            </a:r>
            <a:endParaRPr altLang="en-US" lang="zh-CN"/>
          </a:p>
        </p:txBody>
      </p:sp>
      <p:sp>
        <p:nvSpPr>
          <p:cNvPr id="105064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4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64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拓展海外市场：数字教育平台可以跨越地域限制，拓展海外市场，为全球用户提供教育服务。</a:t>
            </a:r>
            <a:endParaRPr altLang="en-US" dirty="0" sz="2000" lang="zh-CN" spc="200">
              <a:solidFill>
                <a:schemeClr val="tx1">
                  <a:lumMod val="85000"/>
                  <a:lumOff val="15000"/>
                </a:schemeClr>
              </a:solidFill>
              <a:latin typeface="+mn-ea"/>
              <a:sym typeface="+mn-ea"/>
            </a:endParaRPr>
          </a:p>
        </p:txBody>
      </p:sp>
      <p:sp>
        <p:nvSpPr>
          <p:cNvPr id="105064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4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50"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国际化资源整合：数字教育平台可以整合全球优质教育资源，为用户提供更加丰富、多样化的学习内容。</a:t>
            </a:r>
            <a:endParaRPr altLang="en-US" dirty="0" sz="2000" lang="zh-CN" spc="200">
              <a:solidFill>
                <a:schemeClr val="tx1">
                  <a:lumMod val="85000"/>
                  <a:lumOff val="15000"/>
                </a:schemeClr>
              </a:solidFill>
              <a:latin typeface="+mn-ea"/>
              <a:sym typeface="+mn-ea"/>
            </a:endParaRPr>
          </a:p>
        </p:txBody>
      </p:sp>
      <p:sp>
        <p:nvSpPr>
          <p:cNvPr id="105065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5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5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促进文化交流：数字教育平台可以促进不同文化之间的交流与融合，增进国际间的了解与友谊。</a:t>
            </a:r>
            <a:endParaRPr altLang="en-US" dirty="0" sz="2000" lang="zh-CN" spc="200">
              <a:solidFill>
                <a:schemeClr val="tx1">
                  <a:lumMod val="85000"/>
                  <a:lumOff val="15000"/>
                </a:schemeClr>
              </a:solidFill>
              <a:latin typeface="+mn-ea"/>
              <a:sym typeface="+mn-ea"/>
            </a:endParaRPr>
          </a:p>
        </p:txBody>
      </p:sp>
      <p:sp>
        <p:nvSpPr>
          <p:cNvPr id="105065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6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62"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推动教育公平：数字教育平台可以为更多人提供平等的教育机会，打破地域、经济等限制，推动教育公平。</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714" name="标题 2"/>
          <p:cNvSpPr>
            <a:spLocks noGrp="1"/>
          </p:cNvSpPr>
          <p:nvPr>
            <p:ph type="title" idx="5"/>
          </p:nvPr>
        </p:nvSpPr>
        <p:spPr/>
        <p:txBody>
          <a:bodyPr>
            <a:normAutofit fontScale="91667"/>
          </a:bodyPr>
          <a:p>
            <a:r>
              <a:rPr altLang="en-US" lang="zh-CN"/>
              <a:t>跨界融合发展</a:t>
            </a:r>
            <a:endParaRPr altLang="en-US" lang="zh-CN"/>
          </a:p>
        </p:txBody>
      </p:sp>
      <p:sp>
        <p:nvSpPr>
          <p:cNvPr id="105071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71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2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数字教育平台与科技产业的融合</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72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72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2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数字教育平台与文化产业的融合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72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73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数字教育平台与社交媒体的融合</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73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3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73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3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数字教育平台与线下教育机构的融合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790"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0792"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5*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5*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5*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2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5*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5*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5*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5*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SLIDE_ID" val="custom20230303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1.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95.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75.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3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43.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4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411.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2023-12-15T12:28:09Z</dcterms:created>
  <dcterms:modified xsi:type="dcterms:W3CDTF">2023-12-15T12:28:09Z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78a514f33c404081a6766f2ea9a6a357_21</vt:lpwstr>
  </property>
</Properties>
</file>