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59" r:id="rId1"/>
    <p:sldMasterId id="2147497596" r:id="rId2"/>
  </p:sldMasterIdLst>
  <p:notesMasterIdLst>
    <p:notesMasterId r:id="rId3"/>
  </p:notesMasterIdLst>
  <p:sldIdLst>
    <p:sldId id="6705" r:id="rId4"/>
    <p:sldId id="6710" r:id="rId5"/>
    <p:sldId id="6714" r:id="rId6"/>
    <p:sldId id="6717" r:id="rId7"/>
    <p:sldId id="6720" r:id="rId8"/>
    <p:sldId id="6723" r:id="rId9"/>
    <p:sldId id="6726" r:id="rId10"/>
    <p:sldId id="6729" r:id="rId11"/>
    <p:sldId id="6732" r:id="rId12"/>
    <p:sldId id="6735" r:id="rId13"/>
    <p:sldId id="6738" r:id="rId14"/>
    <p:sldId id="6741" r:id="rId15"/>
    <p:sldId id="6744" r:id="rId16"/>
    <p:sldId id="6747" r:id="rId17"/>
    <p:sldId id="6750" r:id="rId18"/>
    <p:sldId id="6753" r:id="rId19"/>
    <p:sldId id="6756" r:id="rId20"/>
    <p:sldId id="6759" r:id="rId21"/>
    <p:sldId id="6762" r:id="rId22"/>
    <p:sldId id="6765" r:id="rId23"/>
    <p:sldId id="6768" r:id="rId24"/>
    <p:sldId id="6771" r:id="rId25"/>
    <p:sldId id="677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60" r:id="rId1"/>
    <p:sldLayoutId id="2147497561" r:id="rId2"/>
    <p:sldLayoutId id="2147497562" r:id="rId3"/>
    <p:sldLayoutId id="2147497563" r:id="rId4"/>
    <p:sldLayoutId id="2147497564" r:id="rId5"/>
    <p:sldLayoutId id="2147497565" r:id="rId6"/>
    <p:sldLayoutId id="2147497566" r:id="rId7"/>
    <p:sldLayoutId id="2147497567" r:id="rId8"/>
    <p:sldLayoutId id="2147497568" r:id="rId9"/>
    <p:sldLayoutId id="2147497569" r:id="rId10"/>
    <p:sldLayoutId id="21474975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597" r:id="rId1"/>
    <p:sldLayoutId id="2147497598" r:id="rId2"/>
    <p:sldLayoutId id="2147497599" r:id="rId3"/>
    <p:sldLayoutId id="2147497600" r:id="rId4"/>
    <p:sldLayoutId id="2147497601" r:id="rId5"/>
    <p:sldLayoutId id="2147497602" r:id="rId6"/>
    <p:sldLayoutId id="2147497603" r:id="rId7"/>
    <p:sldLayoutId id="2147497604" r:id="rId8"/>
    <p:sldLayoutId id="2147497605" r:id="rId9"/>
    <p:sldLayoutId id="2147497606" r:id="rId10"/>
    <p:sldLayoutId id="214749760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slideLayout" Target="../slideLayouts/slideLayout13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半导体行业市场分析及2024年投资机会展望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723515"/>
            <a:ext cx="2884170" cy="9486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半导体行业概述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723515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半导体行业市场现状分析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40487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2024年半导体行业投资机会展望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8754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8074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40487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半导体行业未来发展展望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8754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8074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半导体行业概述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半导体行业定义</a:t>
            </a:r>
            <a:endParaRPr altLang="en-US" lang="zh-CN"/>
          </a:p>
        </p:txBody>
      </p:sp>
      <p:sp>
        <p:nvSpPr>
          <p:cNvPr id="10489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半导体：指常温下导电性能介于导体与绝缘体之间的材料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分类：按照制造工艺和应用领域，可分为集成电路、分立器件等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产业链：包括设计、制造和封装测试等环节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发展趋势：技术不断进步，应用领域不断拓展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半导体行业分类</a:t>
            </a:r>
            <a:endParaRPr altLang="en-US" lang="zh-CN"/>
          </a:p>
        </p:txBody>
      </p:sp>
      <p:sp>
        <p:nvSpPr>
          <p:cNvPr id="1048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按材料分类：硅基半导体、锗基半导体、化合物半导体等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按工艺分类：集成电路、分立器件、光电子器件等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按应用领域分类：通信、计算机、消费电子、汽车电子等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按市场规模分类：中小规模集成电路、大规模集成电路、超大规模集成电路等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半导体行业市场规模</a:t>
            </a:r>
            <a:endParaRPr altLang="en-US" lang="zh-CN"/>
          </a:p>
        </p:txBody>
      </p:sp>
      <p:sp>
        <p:nvSpPr>
          <p:cNvPr id="1049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2023年市场规模：约5000亿美元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2024年预期增长率：约10%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主要的增长动力：5G、物联网、人工智能等新兴技术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全球竞争格局：美国、中国、韩国等为主要竞争者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半导体行业市场特点</a:t>
            </a:r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技术密集：半导体行业需要不断的技术创新和研发投入，以保持竞争优势。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高附加值：半导体产品具有高附加值，广泛应用于通信、计算机、消费电子等领域。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全球化特征：半导体产业链全球化特征明显，上下游企业间协作紧密。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周期性波动：半导体行业受经济周期、技术更新等因素影响，呈现周期性波动特点。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半导体行业市场现状分析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全球半导体市场现状</a:t>
            </a:r>
            <a:endParaRPr altLang="en-US" lang="zh-CN"/>
          </a:p>
        </p:txBody>
      </p:sp>
      <p:sp>
        <p:nvSpPr>
          <p:cNvPr id="10491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市场规模：持续增长，受益于5G、物联网等新兴技术的快速发展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竞争格局：市场高度集中，主要厂商占据大部分市场份额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产品结构：存储器、逻辑电路和微处理器是主要产品类型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区域分布：亚洲地区占据主导地位，中国市场增长迅速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中国半导体市场现状</a:t>
            </a:r>
            <a:endParaRPr altLang="en-US" lang="zh-CN"/>
          </a:p>
        </p:txBody>
      </p:sp>
      <p:sp>
        <p:nvSpPr>
          <p:cNvPr id="1049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市场规模：持续增长，全球占比不断提升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产业链完善度：逐步提升，各环节协同发展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政策支持：国家大力扶持，推动自主可控和高质量发展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技术水平：不断提高，与国际先进水平差距逐渐缩小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半导体行业市场竞争格局</a:t>
            </a:r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全球半导体市场概况：市场规模、增长趋势、竞争格局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行业主要参与者：市场份额、竞争优势、技术实力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市场竞争格局分析：市场集中度、竞争态势、行业壁垒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行业发展趋势：技术进步、市场变化、政策影响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半导体行业市场发展趋势</a:t>
            </a:r>
            <a:endParaRPr altLang="en-US" lang="zh-CN"/>
          </a:p>
        </p:txBody>
      </p:sp>
      <p:sp>
        <p:nvSpPr>
          <p:cNvPr id="104935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技术创新不断涌现，产品升级换代加速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市场规模持续扩大，增长速度加快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市场竞争格局日益激烈，企业并购重组频繁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政策支持力度加大，产业发展环境不断优化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2024年半导体行业投资机会展望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投资机会概述</a:t>
            </a:r>
            <a:endParaRPr altLang="en-US" lang="zh-CN"/>
          </a:p>
        </p:txBody>
      </p:sp>
      <p:sp>
        <p:nvSpPr>
          <p:cNvPr id="1049444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投资建议：如何把握投资机会和规避风险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4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投资风险评估：市场风险和竞争风险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投资机会分析：重点领域和潜力领域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6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2024年半导体行业市场规模预测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0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2024年半导体行业市场规模预测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2024年半导体行业发展趋势分析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2024年半导体行业投资热点领域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投资者需关注的风险因素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54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政策风险：政府对半导体行业的政策调整可能对投资者产生影响，投资者需关注政策变化。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技术风险：半导体行业技术更新换代快，投资者需关注技术发展趋势，避免投资过时技术。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市场风险：半导体市场需求波动大，投资者需关注市场动态，避免盲目投资。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人才风险：半导体行业人才紧缺，投资者需关注人才引进和培养，避免人才流失影响企业发展。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61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关注具备技术优势和创新能力强的企业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关注政策支持和市场需求增长的行业和领域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关注产业链上下游协同发展的企业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关注具备长期投资价值的优质股票和基金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半导体行业未来发展展望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技术创新驱动行业发展</a:t>
            </a:r>
            <a:endParaRPr altLang="en-US" lang="zh-CN"/>
          </a:p>
        </p:txBody>
      </p:sp>
      <p:sp>
        <p:nvSpPr>
          <p:cNvPr id="104970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人工智能和物联网的推动：人工智能和物联网技术的快速发展将进一步推动半导体行业的发展，对芯片设计、制造工艺等方面提出更高要求。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摩尔定律的延续：随着制程工艺的不断进步，半导体行业将继续遵循摩尔定律的发展趋势，实现更高的性能和更低的功耗。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新材料和新技术应用：随着新材料和新技术的发展，如碳纳米管、二维材料等，将为半导体行业带来新的发展机遇和挑战。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5G和6G通信技术的引领：5G和6G通信技术的研发和应用将引领半导体行业进入新的发展阶段，对半导体材料、器件和系统等方面提出新的挑战和机遇。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5G、物联网等新兴领域需求拉动</a:t>
            </a:r>
            <a:endParaRPr altLang="en-US" lang="zh-CN"/>
          </a:p>
        </p:txBody>
      </p:sp>
      <p:sp>
        <p:nvSpPr>
          <p:cNvPr id="104977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人工智能、云计算等新兴领域对半导体的需求增加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5G技术发展将推动半导体行业增长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物联网设备需求增长，带动半导体需求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自动驾驶、智能家居等新兴应用领域对半导体的需求增加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政策支持推动行业发展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鼓励技术创新，推动产业升级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政府出台多项政策，支持半导体产业发展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加大资金投入，提高国产化率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国际合作加强，共同推动半导体行业进步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全球半导体市场未来展望</a:t>
            </a:r>
            <a:endParaRPr altLang="en-US" lang="zh-CN"/>
          </a:p>
        </p:txBody>
      </p:sp>
      <p:sp>
        <p:nvSpPr>
          <p:cNvPr id="10499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市场规模持续增长：受益于5G、物联网、人工智能等技术的快速发展，全球半导体市场规模将持续扩大。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技术创新不断涌现：随着半导体工艺的不断进步，未来将有更多创新的技术和产品问世，如3D打印、柔性电子等。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市场竞争格局加剧：随着中国等新兴市场的崛起，半导体市场竞争将更加激烈，企业需要不断提升自身技术实力和市场份额。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产业链协同发展：未来半导体产业链将更加协同，上下游企业将加强合作，共同推动产业的发展。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4996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4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4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4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4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4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091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2024-01-05T06:36:55Z</dcterms:created>
  <dcterms:modified xsi:type="dcterms:W3CDTF">2024-01-05T06:36:55Z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42003b6b4bfb472e8c0c7c1877a74cbd_21</vt:lpwstr>
  </property>
</Properties>
</file>