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6" r:id="rId14"/>
    <p:sldId id="299" r:id="rId15"/>
    <p:sldId id="302" r:id="rId16"/>
    <p:sldId id="305" r:id="rId17"/>
    <p:sldId id="308" r:id="rId18"/>
    <p:sldId id="314" r:id="rId20"/>
    <p:sldId id="317" r:id="rId21"/>
    <p:sldId id="320" r:id="rId22"/>
    <p:sldId id="323" r:id="rId23"/>
    <p:sldId id="326" r:id="rId24"/>
    <p:sldId id="332" r:id="rId26"/>
    <p:sldId id="335" r:id="rId27"/>
    <p:sldId id="338" r:id="rId28"/>
    <p:sldId id="341" r:id="rId29"/>
    <p:sldId id="344" r:id="rId30"/>
    <p:sldId id="350" r:id="rId32"/>
    <p:sldId id="353" r:id="rId33"/>
    <p:sldId id="356" r:id="rId34"/>
    <p:sldId id="359"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tags" Target="../tags/tag237.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tags" Target="../tags/tag281.xml"/><Relationship Id="rId18" Type="http://schemas.openxmlformats.org/officeDocument/2006/relationships/tags" Target="../tags/tag282.xml"/><Relationship Id="rId19" Type="http://schemas.openxmlformats.org/officeDocument/2006/relationships/tags" Target="../tags/tag283.xml"/><Relationship Id="rId20" Type="http://schemas.openxmlformats.org/officeDocument/2006/relationships/tags" Target="../tags/tag284.xml"/><Relationship Id="rId21" Type="http://schemas.openxmlformats.org/officeDocument/2006/relationships/tags" Target="../tags/tag285.xml"/><Relationship Id="rId22" Type="http://schemas.openxmlformats.org/officeDocument/2006/relationships/tags" Target="../tags/tag286.xml"/><Relationship Id="rId23" Type="http://schemas.openxmlformats.org/officeDocument/2006/relationships/tags" Target="../tags/tag287.xml"/><Relationship Id="rId24" Type="http://schemas.openxmlformats.org/officeDocument/2006/relationships/tags" Target="../tags/tag288.xml"/><Relationship Id="rId25" Type="http://schemas.openxmlformats.org/officeDocument/2006/relationships/tags" Target="../tags/tag289.xml"/><Relationship Id="rId26" Type="http://schemas.openxmlformats.org/officeDocument/2006/relationships/tags" Target="../tags/tag290.xml"/><Relationship Id="rId27" Type="http://schemas.openxmlformats.org/officeDocument/2006/relationships/tags" Target="../tags/tag291.xml"/><Relationship Id="rId28" Type="http://schemas.openxmlformats.org/officeDocument/2006/relationships/tags" Target="../tags/tag292.xml"/><Relationship Id="rId29" Type="http://schemas.openxmlformats.org/officeDocument/2006/relationships/tags" Target="../tags/tag293.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tags" Target="../tags/tag313.xml"/><Relationship Id="rId14" Type="http://schemas.openxmlformats.org/officeDocument/2006/relationships/tags" Target="../tags/tag314.xml"/><Relationship Id="rId15" Type="http://schemas.openxmlformats.org/officeDocument/2006/relationships/tags" Target="../tags/tag315.xml"/><Relationship Id="rId16" Type="http://schemas.openxmlformats.org/officeDocument/2006/relationships/tags" Target="../tags/tag316.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tags" Target="../tags/tag380.xml"/><Relationship Id="rId14" Type="http://schemas.openxmlformats.org/officeDocument/2006/relationships/tags" Target="../tags/tag381.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人工智能在智能视频监控中的应用</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添加目录标题</a:t>
            </a:r>
            <a:endParaRPr altLang="en-US" dirty="0" sz="22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智能视频监控系统概述</a:t>
            </a:r>
            <a:endParaRPr altLang="en-US" dirty="0" sz="22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人工智能在智能视频监控中的应用</a:t>
            </a:r>
            <a:endParaRPr altLang="en-US" dirty="0" sz="22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人工智能在智能视频监控中的优势</a:t>
            </a:r>
            <a:endParaRPr altLang="en-US" dirty="0" sz="22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0000"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人工智能在智能视频监控中的挑战与解决方案</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未来发展趋势与展望</a:t>
            </a:r>
            <a:endParaRPr altLang="en-US" dirty="0" sz="22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智能视频监控系统概述</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0625"/>
          </a:bodyPr>
          <a:p>
            <a:r>
              <a:rPr altLang="en-US" lang="zh-CN"/>
              <a:t>定义与组成</a:t>
            </a:r>
            <a:endParaRPr altLang="en-US" lang="zh-CN"/>
          </a:p>
        </p:txBody>
      </p:sp>
      <p:sp>
        <p:nvSpPr>
          <p:cNvPr id="1049216" name="矩形 31"/>
          <p:cNvSpPr/>
          <p:nvPr>
            <p:custDataLst>
              <p:tags r:id="rId1"/>
            </p:custDataLst>
          </p:nvPr>
        </p:nvSpPr>
        <p:spPr>
          <a:xfrm>
            <a:off x="3763582" y="1319530"/>
            <a:ext cx="4659171" cy="71848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定义：智能视频监控系统是一种基于计算机视觉和人工智能技术的监控系统</a:t>
            </a:r>
            <a:endParaRPr altLang="en-US" dirty="0" sz="1200" lang="zh-CN" spc="150">
              <a:solidFill>
                <a:schemeClr val="tx1">
                  <a:lumMod val="65000"/>
                  <a:lumOff val="35000"/>
                </a:schemeClr>
              </a:solidFill>
              <a:latin typeface="+mn-ea"/>
              <a:sym typeface="+mn-ea"/>
            </a:endParaRPr>
          </a:p>
        </p:txBody>
      </p:sp>
      <p:sp>
        <p:nvSpPr>
          <p:cNvPr id="1049218" name="矩形 4"/>
          <p:cNvSpPr/>
          <p:nvPr>
            <p:custDataLst>
              <p:tags r:id="rId2"/>
            </p:custDataLst>
          </p:nvPr>
        </p:nvSpPr>
        <p:spPr>
          <a:xfrm>
            <a:off x="3763582" y="2161862"/>
            <a:ext cx="4659171" cy="71848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组成：智能视频监控系统主要由前端设备、传输设备、后端设备和软件平台组成</a:t>
            </a:r>
            <a:endParaRPr altLang="en-US" dirty="0" sz="1200" lang="zh-CN" spc="150">
              <a:solidFill>
                <a:schemeClr val="tx1">
                  <a:lumMod val="65000"/>
                  <a:lumOff val="35000"/>
                </a:schemeClr>
              </a:solidFill>
              <a:latin typeface="+mn-ea"/>
              <a:sym typeface="+mn-ea"/>
            </a:endParaRPr>
          </a:p>
        </p:txBody>
      </p:sp>
      <p:sp>
        <p:nvSpPr>
          <p:cNvPr id="1049220" name="矩形 5"/>
          <p:cNvSpPr/>
          <p:nvPr>
            <p:custDataLst>
              <p:tags r:id="rId3"/>
            </p:custDataLst>
          </p:nvPr>
        </p:nvSpPr>
        <p:spPr>
          <a:xfrm>
            <a:off x="3763582" y="3004194"/>
            <a:ext cx="4659171" cy="71848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前端设备：包括摄像头、麦克风、红外传感器等，用于采集监控区域的图像、声音、温度等数据</a:t>
            </a:r>
            <a:endParaRPr altLang="en-US" dirty="0" sz="1200" lang="zh-CN" spc="150">
              <a:solidFill>
                <a:schemeClr val="tx1">
                  <a:lumMod val="65000"/>
                  <a:lumOff val="35000"/>
                </a:schemeClr>
              </a:solidFill>
              <a:latin typeface="+mn-ea"/>
              <a:sym typeface="+mn-ea"/>
            </a:endParaRPr>
          </a:p>
        </p:txBody>
      </p:sp>
      <p:sp>
        <p:nvSpPr>
          <p:cNvPr id="1049222" name="矩形 7"/>
          <p:cNvSpPr/>
          <p:nvPr>
            <p:custDataLst>
              <p:tags r:id="rId4"/>
            </p:custDataLst>
          </p:nvPr>
        </p:nvSpPr>
        <p:spPr>
          <a:xfrm>
            <a:off x="3763582" y="3846526"/>
            <a:ext cx="4659171" cy="71848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传输设备：包括交换机、路由器等，用于将前端设备采集的数据传输到后端设备</a:t>
            </a:r>
            <a:endParaRPr altLang="en-US" dirty="0" sz="1200" lang="zh-CN" spc="150">
              <a:solidFill>
                <a:schemeClr val="tx1">
                  <a:lumMod val="65000"/>
                  <a:lumOff val="35000"/>
                </a:schemeClr>
              </a:solidFill>
              <a:latin typeface="+mn-ea"/>
              <a:sym typeface="+mn-ea"/>
            </a:endParaRPr>
          </a:p>
        </p:txBody>
      </p:sp>
      <p:sp>
        <p:nvSpPr>
          <p:cNvPr id="1049224" name="矩形 3"/>
          <p:cNvSpPr/>
          <p:nvPr>
            <p:custDataLst>
              <p:tags r:id="rId5"/>
            </p:custDataLst>
          </p:nvPr>
        </p:nvSpPr>
        <p:spPr>
          <a:xfrm>
            <a:off x="3763582" y="4688858"/>
            <a:ext cx="4659171" cy="71848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后端设备：包括服务器、存储设备等，用于对前端设备采集的数据进行处理、存储和分析</a:t>
            </a:r>
            <a:endParaRPr altLang="en-US" dirty="0" sz="1200" lang="zh-CN" spc="150">
              <a:solidFill>
                <a:schemeClr val="tx1">
                  <a:lumMod val="65000"/>
                  <a:lumOff val="35000"/>
                </a:schemeClr>
              </a:solidFill>
              <a:latin typeface="+mn-ea"/>
              <a:sym typeface="+mn-ea"/>
            </a:endParaRPr>
          </a:p>
        </p:txBody>
      </p:sp>
      <p:sp>
        <p:nvSpPr>
          <p:cNvPr id="1049226" name="矩形 6"/>
          <p:cNvSpPr/>
          <p:nvPr>
            <p:custDataLst>
              <p:tags r:id="rId6"/>
            </p:custDataLst>
          </p:nvPr>
        </p:nvSpPr>
        <p:spPr>
          <a:xfrm>
            <a:off x="3763582" y="5531190"/>
            <a:ext cx="4659171" cy="71848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软件平台：包括操作系统、数据库等，用于支持整个系统的运行和管理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84" name="标题 1"/>
          <p:cNvSpPr>
            <a:spLocks noGrp="1"/>
          </p:cNvSpPr>
          <p:nvPr>
            <p:ph type="title" idx="3"/>
          </p:nvPr>
        </p:nvSpPr>
        <p:spPr/>
        <p:txBody>
          <a:bodyPr>
            <a:normAutofit fontScale="93750"/>
          </a:bodyPr>
          <a:p>
            <a:r>
              <a:rPr altLang="en-US" lang="zh-CN"/>
              <a:t>智能视频监控的发展历程</a:t>
            </a:r>
            <a:endParaRPr altLang="en-US" lang="zh-CN"/>
          </a:p>
        </p:txBody>
      </p:sp>
      <p:sp>
        <p:nvSpPr>
          <p:cNvPr id="1049286" name="矩形 38"/>
          <p:cNvSpPr/>
          <p:nvPr>
            <p:custDataLst>
              <p:tags r:id="rId1"/>
            </p:custDataLst>
          </p:nvPr>
        </p:nvSpPr>
        <p:spPr>
          <a:xfrm rot="204112">
            <a:off x="1363145" y="1319530"/>
            <a:ext cx="4194774" cy="2189481"/>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8" name="矩形 39"/>
          <p:cNvSpPr/>
          <p:nvPr>
            <p:custDataLst>
              <p:tags r:id="rId2"/>
            </p:custDataLst>
          </p:nvPr>
        </p:nvSpPr>
        <p:spPr>
          <a:xfrm>
            <a:off x="1367992" y="1320222"/>
            <a:ext cx="4194774" cy="218948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0" name="TextBox 2"/>
          <p:cNvSpPr txBox="1"/>
          <p:nvPr>
            <p:custDataLst>
              <p:tags r:id="rId3"/>
            </p:custDataLst>
          </p:nvPr>
        </p:nvSpPr>
        <p:spPr>
          <a:xfrm>
            <a:off x="1611037" y="1491254"/>
            <a:ext cx="3726687" cy="1807949"/>
          </a:xfrm>
          <a:prstGeom prst="rect"/>
          <a:noFill/>
        </p:spPr>
        <p:txBody>
          <a:bodyPr anchor="ctr" anchorCtr="0" bIns="46990" rtlCol="0" wrap="square">
            <a:normAutofit fontScale="9772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模拟视频监控系统</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92" name="矩形 100"/>
          <p:cNvSpPr/>
          <p:nvPr>
            <p:custDataLst>
              <p:tags r:id="rId4"/>
            </p:custDataLst>
          </p:nvPr>
        </p:nvSpPr>
        <p:spPr>
          <a:xfrm rot="204112">
            <a:off x="6622192" y="1319530"/>
            <a:ext cx="4194774" cy="2189481"/>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4" name="矩形 101"/>
          <p:cNvSpPr/>
          <p:nvPr>
            <p:custDataLst>
              <p:tags r:id="rId5"/>
            </p:custDataLst>
          </p:nvPr>
        </p:nvSpPr>
        <p:spPr>
          <a:xfrm>
            <a:off x="6627731" y="1320222"/>
            <a:ext cx="4194774" cy="218948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TextBox 2"/>
          <p:cNvSpPr txBox="1"/>
          <p:nvPr>
            <p:custDataLst>
              <p:tags r:id="rId6"/>
            </p:custDataLst>
          </p:nvPr>
        </p:nvSpPr>
        <p:spPr>
          <a:xfrm>
            <a:off x="6871469" y="1491254"/>
            <a:ext cx="3726687" cy="1807949"/>
          </a:xfrm>
          <a:prstGeom prst="rect"/>
          <a:noFill/>
        </p:spPr>
        <p:txBody>
          <a:bodyPr anchor="ctr" anchorCtr="0" bIns="46990" rtlCol="0" wrap="square">
            <a:normAutofit fontScale="9772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网络视频监控系统</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98" name="矩形 122"/>
          <p:cNvSpPr/>
          <p:nvPr>
            <p:custDataLst>
              <p:tags r:id="rId7"/>
            </p:custDataLst>
          </p:nvPr>
        </p:nvSpPr>
        <p:spPr>
          <a:xfrm rot="204112">
            <a:off x="1363145" y="4059497"/>
            <a:ext cx="4194774" cy="2189481"/>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0" name="矩形 123"/>
          <p:cNvSpPr/>
          <p:nvPr>
            <p:custDataLst>
              <p:tags r:id="rId8"/>
            </p:custDataLst>
          </p:nvPr>
        </p:nvSpPr>
        <p:spPr>
          <a:xfrm>
            <a:off x="1367992" y="4060189"/>
            <a:ext cx="4194774" cy="218948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2" name="TextBox 2"/>
          <p:cNvSpPr txBox="1"/>
          <p:nvPr>
            <p:custDataLst>
              <p:tags r:id="rId9"/>
            </p:custDataLst>
          </p:nvPr>
        </p:nvSpPr>
        <p:spPr>
          <a:xfrm>
            <a:off x="1610344" y="4231221"/>
            <a:ext cx="3726687" cy="1807949"/>
          </a:xfrm>
          <a:prstGeom prst="rect"/>
          <a:noFill/>
        </p:spPr>
        <p:txBody>
          <a:bodyPr anchor="ctr" anchorCtr="0" bIns="46990" rtlCol="0" wrap="square">
            <a:normAutofit fontScale="9772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智能视频监控系统</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304" name="矩形 89"/>
          <p:cNvSpPr/>
          <p:nvPr>
            <p:custDataLst>
              <p:tags r:id="rId10"/>
            </p:custDataLst>
          </p:nvPr>
        </p:nvSpPr>
        <p:spPr>
          <a:xfrm rot="204112">
            <a:off x="6622192" y="4059497"/>
            <a:ext cx="4194774" cy="2189481"/>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矩形 90"/>
          <p:cNvSpPr/>
          <p:nvPr>
            <p:custDataLst>
              <p:tags r:id="rId11"/>
            </p:custDataLst>
          </p:nvPr>
        </p:nvSpPr>
        <p:spPr>
          <a:xfrm>
            <a:off x="6627731" y="4060189"/>
            <a:ext cx="4194774" cy="218948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TextBox 2"/>
          <p:cNvSpPr txBox="1"/>
          <p:nvPr>
            <p:custDataLst>
              <p:tags r:id="rId12"/>
            </p:custDataLst>
          </p:nvPr>
        </p:nvSpPr>
        <p:spPr>
          <a:xfrm>
            <a:off x="6870084" y="4231221"/>
            <a:ext cx="3726687" cy="180794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未来发展趋势</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66" name="标题 1"/>
          <p:cNvSpPr>
            <a:spLocks noGrp="1"/>
          </p:cNvSpPr>
          <p:nvPr>
            <p:ph type="title" idx="3"/>
          </p:nvPr>
        </p:nvSpPr>
        <p:spPr/>
        <p:txBody>
          <a:bodyPr>
            <a:normAutofit fontScale="93750"/>
          </a:bodyPr>
          <a:p>
            <a:r>
              <a:rPr altLang="en-US" lang="zh-CN"/>
              <a:t>智能视频监控的应用领域</a:t>
            </a:r>
            <a:endParaRPr altLang="en-US" lang="zh-CN"/>
          </a:p>
        </p:txBody>
      </p:sp>
      <p:sp>
        <p:nvSpPr>
          <p:cNvPr id="104936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商业领域：智能视频监控在商业领域的应用，包括商场、超市、酒店等场所的安全监控和防盗报警。</a:t>
            </a:r>
            <a:endParaRPr altLang="en-US" sz="1400" lang="zh-CN" spc="150">
              <a:solidFill>
                <a:schemeClr val="tx1"/>
              </a:solidFill>
              <a:effectLst/>
              <a:latin typeface="+mn-ea"/>
              <a:sym typeface="+mn-ea"/>
            </a:endParaRPr>
          </a:p>
        </p:txBody>
      </p:sp>
      <p:sp>
        <p:nvSpPr>
          <p:cNvPr id="104937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公共安全领域：智能视频监控在公共安全领域的应用，包括城市治安、交通管理、应急救援等。</a:t>
            </a:r>
            <a:endParaRPr altLang="en-US" dirty="0" sz="1400" lang="zh-CN" spc="150">
              <a:solidFill>
                <a:schemeClr val="tx1"/>
              </a:solidFill>
              <a:effectLst/>
              <a:latin typeface="+mn-ea"/>
              <a:sym typeface="+mn-ea"/>
            </a:endParaRPr>
          </a:p>
        </p:txBody>
      </p:sp>
      <p:sp>
        <p:nvSpPr>
          <p:cNvPr id="104938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工业领域：智能视频监控在工业领域的应用，包括生产线监控、设备运行监测等。</a:t>
            </a:r>
            <a:endParaRPr altLang="en-US" sz="1400" lang="zh-CN" spc="150">
              <a:solidFill>
                <a:schemeClr val="tx1"/>
              </a:solidFill>
              <a:effectLst/>
              <a:latin typeface="+mn-ea"/>
              <a:sym typeface="+mn-ea"/>
            </a:endParaRPr>
          </a:p>
        </p:txBody>
      </p:sp>
      <p:sp>
        <p:nvSpPr>
          <p:cNvPr id="104938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医疗领域：智能视频监控在医疗领域的应用，包括医院安全监控、病人病情监测等。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40"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42" name="标题 14"/>
          <p:cNvSpPr>
            <a:spLocks noGrp="1"/>
          </p:cNvSpPr>
          <p:nvPr>
            <p:ph type="title" idx="4"/>
            <p:custDataLst>
              <p:tags r:id="rId2"/>
            </p:custDataLst>
          </p:nvPr>
        </p:nvSpPr>
        <p:spPr/>
        <p:txBody>
          <a:bodyPr>
            <a:normAutofit fontScale="90000"/>
          </a:bodyPr>
          <a:p>
            <a:r>
              <a:rPr altLang="en-US" dirty="0" lang="zh-CN"/>
              <a:t>人工智能在智能视频监控中的应用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68" name="标题 1"/>
          <p:cNvSpPr>
            <a:spLocks noGrp="1"/>
          </p:cNvSpPr>
          <p:nvPr>
            <p:ph type="title" idx="3"/>
          </p:nvPr>
        </p:nvSpPr>
        <p:spPr/>
        <p:txBody>
          <a:bodyPr>
            <a:normAutofit fontScale="93750"/>
          </a:bodyPr>
          <a:p>
            <a:r>
              <a:rPr altLang="en-US" lang="zh-CN"/>
              <a:t>人脸识别与追踪</a:t>
            </a:r>
            <a:endParaRPr altLang="en-US" lang="zh-CN"/>
          </a:p>
        </p:txBody>
      </p:sp>
      <p:sp>
        <p:nvSpPr>
          <p:cNvPr id="104957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人脸识别技术原理：基于深度学习算法，通过采集并比对人脸特征信息实现身份识别。</a:t>
            </a:r>
            <a:endParaRPr altLang="en-US" dirty="0" sz="2000" lang="zh-CN" spc="150">
              <a:solidFill>
                <a:schemeClr val="tx1">
                  <a:lumMod val="85000"/>
                  <a:lumOff val="15000"/>
                </a:schemeClr>
              </a:solidFill>
              <a:latin typeface="+mn-ea"/>
              <a:sym typeface="+mn-ea"/>
            </a:endParaRPr>
          </a:p>
        </p:txBody>
      </p:sp>
      <p:sp>
        <p:nvSpPr>
          <p:cNvPr id="104957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人脸识别在智能视频监控中的应用：通过人脸识别技术，实现对监控区域内人员的身份识别、轨迹追踪等功能。</a:t>
            </a:r>
            <a:endParaRPr altLang="en-US" dirty="0" sz="2000" lang="zh-CN" spc="150">
              <a:solidFill>
                <a:schemeClr val="tx1">
                  <a:lumMod val="85000"/>
                  <a:lumOff val="15000"/>
                </a:schemeClr>
              </a:solidFill>
              <a:latin typeface="+mn-ea"/>
              <a:sym typeface="+mn-ea"/>
            </a:endParaRPr>
          </a:p>
        </p:txBody>
      </p:sp>
      <p:sp>
        <p:nvSpPr>
          <p:cNvPr id="104958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人脸识别技术的优势：高精度、高效率、非接触式等，提高监控系统的智能化水平。</a:t>
            </a:r>
            <a:endParaRPr altLang="en-US" dirty="0" sz="2000" lang="zh-CN" spc="150">
              <a:solidFill>
                <a:schemeClr val="tx1">
                  <a:lumMod val="85000"/>
                  <a:lumOff val="15000"/>
                </a:schemeClr>
              </a:solidFill>
              <a:latin typeface="+mn-ea"/>
              <a:sym typeface="+mn-ea"/>
            </a:endParaRPr>
          </a:p>
        </p:txBody>
      </p:sp>
      <p:sp>
        <p:nvSpPr>
          <p:cNvPr id="104958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人脸识别技术的挑战：对算法的精度和稳定性要求较高，需要解决复杂场景下的干扰问题。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50" name="标题 1"/>
          <p:cNvSpPr>
            <a:spLocks noGrp="1"/>
          </p:cNvSpPr>
          <p:nvPr>
            <p:ph type="title" idx="3"/>
          </p:nvPr>
        </p:nvSpPr>
        <p:spPr/>
        <p:txBody>
          <a:bodyPr>
            <a:normAutofit fontScale="93750"/>
          </a:bodyPr>
          <a:p>
            <a:r>
              <a:rPr altLang="en-US" lang="zh-CN"/>
              <a:t>行为识别与异常检测</a:t>
            </a:r>
            <a:endParaRPr altLang="en-US" lang="zh-CN"/>
          </a:p>
        </p:txBody>
      </p:sp>
      <p:sp>
        <p:nvSpPr>
          <p:cNvPr id="1049652"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4"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6" name="TextBox 2"/>
          <p:cNvSpPr txBox="1"/>
          <p:nvPr>
            <p:custDataLst>
              <p:tags r:id="rId3"/>
            </p:custDataLst>
          </p:nvPr>
        </p:nvSpPr>
        <p:spPr>
          <a:xfrm>
            <a:off x="763308" y="305212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行为识别技术：通过计算机视觉和深度学习算法，对视频中的人体动作进行识别和分类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8"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0"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2" name="TextBox 2"/>
          <p:cNvSpPr txBox="1"/>
          <p:nvPr>
            <p:custDataLst>
              <p:tags r:id="rId6"/>
            </p:custDataLst>
          </p:nvPr>
        </p:nvSpPr>
        <p:spPr>
          <a:xfrm>
            <a:off x="3561201" y="305212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异常检测技术：通过对比视频中人体动作与正常行为模式，发现异常行为并触发报警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4"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6"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8"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应用场景：安全监控、智能家居、智能交通等领域</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70"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2"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4"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技术优势：提高监控效率、降低人力成本、增强安全保障</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32" name="标题 1"/>
          <p:cNvSpPr>
            <a:spLocks noGrp="1"/>
          </p:cNvSpPr>
          <p:nvPr>
            <p:ph type="title" idx="3"/>
          </p:nvPr>
        </p:nvSpPr>
        <p:spPr/>
        <p:txBody>
          <a:bodyPr>
            <a:normAutofit fontScale="93750"/>
          </a:bodyPr>
          <a:p>
            <a:r>
              <a:rPr altLang="en-US" lang="zh-CN"/>
              <a:t>物体识别与目标跟踪</a:t>
            </a:r>
            <a:endParaRPr altLang="en-US" lang="zh-CN"/>
          </a:p>
        </p:txBody>
      </p:sp>
      <p:sp>
        <p:nvSpPr>
          <p:cNvPr id="104973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物体识别技术：通过图像处理和计算机视觉技术，对监控视频中的物体进行识别和分类</a:t>
            </a:r>
            <a:endParaRPr altLang="en-US" dirty="0" sz="1200" lang="zh-CN" spc="150">
              <a:solidFill>
                <a:schemeClr val="tx1">
                  <a:lumMod val="65000"/>
                  <a:lumOff val="35000"/>
                </a:schemeClr>
              </a:solidFill>
              <a:latin typeface="+mn-ea"/>
              <a:sym typeface="+mn-ea"/>
            </a:endParaRPr>
          </a:p>
        </p:txBody>
      </p:sp>
      <p:sp>
        <p:nvSpPr>
          <p:cNvPr id="104973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目标跟踪技术：利用物体识别技术，对监控视频中的目标进行实时跟踪和定位</a:t>
            </a:r>
            <a:endParaRPr altLang="en-US" dirty="0" sz="1200" lang="zh-CN" spc="150">
              <a:solidFill>
                <a:schemeClr val="tx1">
                  <a:lumMod val="65000"/>
                  <a:lumOff val="35000"/>
                </a:schemeClr>
              </a:solidFill>
              <a:latin typeface="+mn-ea"/>
              <a:sym typeface="+mn-ea"/>
            </a:endParaRPr>
          </a:p>
        </p:txBody>
      </p:sp>
      <p:sp>
        <p:nvSpPr>
          <p:cNvPr id="104973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应用场景：安全监控、智能交通、智能家居等</a:t>
            </a:r>
            <a:endParaRPr altLang="en-US" dirty="0" sz="1200" lang="zh-CN" spc="150">
              <a:solidFill>
                <a:schemeClr val="tx1">
                  <a:lumMod val="65000"/>
                  <a:lumOff val="35000"/>
                </a:schemeClr>
              </a:solidFill>
              <a:latin typeface="+mn-ea"/>
              <a:sym typeface="+mn-ea"/>
            </a:endParaRPr>
          </a:p>
        </p:txBody>
      </p:sp>
      <p:sp>
        <p:nvSpPr>
          <p:cNvPr id="104974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技术优势：提高监控效率、降低人力成本、增强安全性等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98" name="标题 1"/>
          <p:cNvSpPr>
            <a:spLocks noGrp="1"/>
          </p:cNvSpPr>
          <p:nvPr>
            <p:ph type="title" idx="3"/>
          </p:nvPr>
        </p:nvSpPr>
        <p:spPr/>
        <p:txBody>
          <a:bodyPr>
            <a:normAutofit fontScale="93750"/>
          </a:bodyPr>
          <a:p>
            <a:r>
              <a:rPr altLang="en-US" lang="zh-CN"/>
              <a:t>场景理解与语义分割</a:t>
            </a:r>
            <a:endParaRPr altLang="en-US" lang="zh-CN"/>
          </a:p>
        </p:txBody>
      </p:sp>
      <p:sp>
        <p:nvSpPr>
          <p:cNvPr id="104980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目标检测：在视频监控中检测和跟踪目标物体</a:t>
            </a:r>
            <a:endParaRPr altLang="zh-CN" dirty="0" lang="en-US">
              <a:solidFill>
                <a:schemeClr val="dk1">
                  <a:lumMod val="80000"/>
                  <a:lumOff val="20000"/>
                </a:schemeClr>
              </a:solidFill>
              <a:latin typeface="+mn-ea"/>
              <a:sym typeface="+mn-ea"/>
            </a:endParaRPr>
          </a:p>
        </p:txBody>
      </p:sp>
      <p:sp>
        <p:nvSpPr>
          <p:cNvPr id="104980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场景理解：通过深度学习技术对视频监控场景进行识别和理解</a:t>
            </a:r>
            <a:endParaRPr altLang="en-US" dirty="0" lang="zh-CN">
              <a:solidFill>
                <a:schemeClr val="dk1">
                  <a:lumMod val="80000"/>
                  <a:lumOff val="20000"/>
                </a:schemeClr>
              </a:solidFill>
              <a:latin typeface="+mn-ea"/>
              <a:sym typeface="+mn-ea"/>
            </a:endParaRPr>
          </a:p>
        </p:txBody>
      </p:sp>
      <p:sp>
        <p:nvSpPr>
          <p:cNvPr id="104981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语义分割：将视频图像中的不同物体和场景进行分割和标注</a:t>
            </a:r>
            <a:endParaRPr altLang="en-US" dirty="0" lang="zh-CN">
              <a:solidFill>
                <a:schemeClr val="dk1">
                  <a:lumMod val="80000"/>
                  <a:lumOff val="20000"/>
                </a:schemeClr>
              </a:solidFill>
              <a:latin typeface="+mn-ea"/>
              <a:sym typeface="+mn-ea"/>
            </a:endParaRPr>
          </a:p>
        </p:txBody>
      </p:sp>
      <p:sp>
        <p:nvSpPr>
          <p:cNvPr id="104982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行为分析：通过人工智能技术对视频中的人和物体的行为进行分析和识别</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88"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890" name="标题 14"/>
          <p:cNvSpPr>
            <a:spLocks noGrp="1"/>
          </p:cNvSpPr>
          <p:nvPr>
            <p:ph type="title" idx="4"/>
            <p:custDataLst>
              <p:tags r:id="rId2"/>
            </p:custDataLst>
          </p:nvPr>
        </p:nvSpPr>
        <p:spPr/>
        <p:txBody>
          <a:bodyPr>
            <a:normAutofit fontScale="90000"/>
          </a:bodyPr>
          <a:p>
            <a:r>
              <a:rPr altLang="en-US" dirty="0" lang="zh-CN"/>
              <a:t>人工智能在智能视频监控中的优势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16" name="标题 1"/>
          <p:cNvSpPr>
            <a:spLocks noGrp="1"/>
          </p:cNvSpPr>
          <p:nvPr>
            <p:ph type="title" idx="3"/>
          </p:nvPr>
        </p:nvSpPr>
        <p:spPr/>
        <p:txBody>
          <a:bodyPr>
            <a:normAutofit fontScale="93750"/>
          </a:bodyPr>
          <a:p>
            <a:r>
              <a:rPr altLang="en-US" lang="zh-CN"/>
              <a:t>提高监控效率</a:t>
            </a:r>
            <a:endParaRPr altLang="en-US" lang="zh-CN"/>
          </a:p>
        </p:txBody>
      </p:sp>
      <p:sp>
        <p:nvSpPr>
          <p:cNvPr id="1050018"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0"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2"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4"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6"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8"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0"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2"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4"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智能跟踪：人工智能能够实现目标的自动跟踪和锁定，提高监控的精准度</a:t>
            </a:r>
            <a:endParaRPr altLang="en-US" dirty="0" sz="2400" lang="zh-CN">
              <a:latin typeface="+mn-ea"/>
              <a:ea typeface="+mn-ea"/>
            </a:endParaRPr>
          </a:p>
        </p:txBody>
      </p:sp>
      <p:sp>
        <p:nvSpPr>
          <p:cNvPr id="1050036"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预测分析：人工智能能够对历史数据进行分析，预测未来事件的可能性，提前采取措施</a:t>
            </a:r>
            <a:endParaRPr altLang="en-US" dirty="0" sz="2400" lang="zh-CN">
              <a:latin typeface="+mn-ea"/>
              <a:ea typeface="+mn-ea"/>
            </a:endParaRPr>
          </a:p>
        </p:txBody>
      </p:sp>
      <p:sp>
        <p:nvSpPr>
          <p:cNvPr id="1050038"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实时分析：人工智能能够实时分析视频内容，提高监控的准确性和效率</a:t>
            </a:r>
            <a:endParaRPr altLang="en-US" dirty="0" sz="2400" lang="zh-CN">
              <a:latin typeface="+mn-ea"/>
              <a:ea typeface="+mn-ea"/>
            </a:endParaRPr>
          </a:p>
        </p:txBody>
      </p:sp>
      <p:sp>
        <p:nvSpPr>
          <p:cNvPr id="1050040"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自动识别：人工智能能够自动识别异常事件，减少人工干预和误报</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98" name="标题 1"/>
          <p:cNvSpPr>
            <a:spLocks noGrp="1"/>
          </p:cNvSpPr>
          <p:nvPr>
            <p:ph type="title" idx="3"/>
          </p:nvPr>
        </p:nvSpPr>
        <p:spPr/>
        <p:txBody>
          <a:bodyPr>
            <a:normAutofit fontScale="93750"/>
          </a:bodyPr>
          <a:p>
            <a:r>
              <a:rPr altLang="en-US" lang="zh-CN"/>
              <a:t>增强监控准确性</a:t>
            </a:r>
            <a:endParaRPr altLang="en-US" lang="zh-CN"/>
          </a:p>
        </p:txBody>
      </p:sp>
      <p:sp>
        <p:nvSpPr>
          <p:cNvPr id="1050100"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2"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4"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实时识别和跟踪目标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6"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8"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0"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自动识别异常事件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2"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4"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6"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提高监控范围和清晰度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8"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0"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2"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减少人工干预和误报率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80" name="标题 1"/>
          <p:cNvSpPr>
            <a:spLocks noGrp="1"/>
          </p:cNvSpPr>
          <p:nvPr>
            <p:ph type="title" idx="3"/>
          </p:nvPr>
        </p:nvSpPr>
        <p:spPr/>
        <p:txBody>
          <a:bodyPr>
            <a:normAutofit fontScale="93750"/>
          </a:bodyPr>
          <a:p>
            <a:r>
              <a:rPr altLang="en-US" lang="zh-CN"/>
              <a:t>降低人力成本</a:t>
            </a:r>
            <a:endParaRPr altLang="en-US" lang="zh-CN"/>
          </a:p>
        </p:txBody>
      </p:sp>
      <p:sp>
        <p:nvSpPr>
          <p:cNvPr id="1050182"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4"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6"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8"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0"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2"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4"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6"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8"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0"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02"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04"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6"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8"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10"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2"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4"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6"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8" name="正文"/>
          <p:cNvSpPr txBox="1"/>
          <p:nvPr>
            <p:custDataLst>
              <p:tags r:id="rId26"/>
            </p:custDataLst>
          </p:nvPr>
        </p:nvSpPr>
        <p:spPr>
          <a:xfrm>
            <a:off x="608330" y="370356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自动化监控：人工智能技术可以自动识别、跟踪和报警，减少人工干预</a:t>
            </a:r>
            <a:endParaRPr altLang="en-US" dirty="0" sz="1200" lang="zh-CN" spc="150">
              <a:solidFill>
                <a:schemeClr val="tx1">
                  <a:lumMod val="65000"/>
                  <a:lumOff val="35000"/>
                </a:schemeClr>
              </a:solidFill>
              <a:latin typeface="+mn-ea"/>
              <a:sym typeface="+mn-ea"/>
            </a:endParaRPr>
          </a:p>
        </p:txBody>
      </p:sp>
      <p:sp>
        <p:nvSpPr>
          <p:cNvPr id="1050220"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预测性维护：人工智能可以对设备进行预测性维护，减少故障率，降低维修成本</a:t>
            </a:r>
            <a:endParaRPr altLang="en-US" dirty="0" sz="1200" lang="zh-CN" spc="150">
              <a:solidFill>
                <a:schemeClr val="tx1">
                  <a:lumMod val="65000"/>
                  <a:lumOff val="35000"/>
                </a:schemeClr>
              </a:solidFill>
              <a:latin typeface="+mn-ea"/>
              <a:sym typeface="+mn-ea"/>
            </a:endParaRPr>
          </a:p>
        </p:txBody>
      </p:sp>
      <p:sp>
        <p:nvSpPr>
          <p:cNvPr id="1050222"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节省人力：通过自动化监控和分析，可以减少人力成本，提高工作效率</a:t>
            </a:r>
            <a:endParaRPr altLang="en-US" dirty="0" sz="1200" lang="zh-CN" spc="150">
              <a:solidFill>
                <a:schemeClr val="tx1">
                  <a:lumMod val="65000"/>
                  <a:lumOff val="35000"/>
                </a:schemeClr>
              </a:solidFill>
              <a:latin typeface="+mn-ea"/>
              <a:sym typeface="+mn-ea"/>
            </a:endParaRPr>
          </a:p>
        </p:txBody>
      </p:sp>
      <p:sp>
        <p:nvSpPr>
          <p:cNvPr id="1050224"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实时分析：人工智能可以对视频数据进行实时分析，提高监控效率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82" name="标题 1"/>
          <p:cNvSpPr>
            <a:spLocks noGrp="1"/>
          </p:cNvSpPr>
          <p:nvPr>
            <p:ph type="title" idx="3"/>
          </p:nvPr>
        </p:nvSpPr>
        <p:spPr/>
        <p:txBody>
          <a:bodyPr>
            <a:normAutofit fontScale="93750"/>
          </a:bodyPr>
          <a:p>
            <a:r>
              <a:rPr altLang="en-US" lang="zh-CN"/>
              <a:t>提升安全保障</a:t>
            </a:r>
            <a:endParaRPr altLang="en-US" lang="zh-CN"/>
          </a:p>
        </p:txBody>
      </p:sp>
      <p:sp>
        <p:nvSpPr>
          <p:cNvPr id="1050284"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实时监测：人工智能能够实时分析视频内容，及时发现异常情况</a:t>
            </a:r>
            <a:endParaRPr altLang="en-US" dirty="0" sz="1200" lang="zh-CN" spc="150">
              <a:solidFill>
                <a:schemeClr val="tx1">
                  <a:lumMod val="65000"/>
                  <a:lumOff val="35000"/>
                </a:schemeClr>
              </a:solidFill>
              <a:latin typeface="+mn-ea"/>
              <a:sym typeface="+mn-ea"/>
            </a:endParaRPr>
          </a:p>
        </p:txBody>
      </p:sp>
      <p:sp>
        <p:nvSpPr>
          <p:cNvPr id="1050286"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高精度识别：人工智能可以对人脸、车牌等关键信息进行高精度识别，提高识别准确率</a:t>
            </a:r>
            <a:endParaRPr altLang="en-US" dirty="0" sz="1200" lang="zh-CN" spc="150">
              <a:solidFill>
                <a:schemeClr val="tx1">
                  <a:lumMod val="65000"/>
                  <a:lumOff val="35000"/>
                </a:schemeClr>
              </a:solidFill>
              <a:latin typeface="+mn-ea"/>
              <a:sym typeface="+mn-ea"/>
            </a:endParaRPr>
          </a:p>
        </p:txBody>
      </p:sp>
      <p:sp>
        <p:nvSpPr>
          <p:cNvPr id="1050288"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智能预警：人工智能可以对异常行为、入侵等威胁进行预警，提前采取防范措施</a:t>
            </a:r>
            <a:endParaRPr altLang="en-US" dirty="0" sz="1200" lang="zh-CN" spc="150">
              <a:solidFill>
                <a:schemeClr val="tx1">
                  <a:lumMod val="65000"/>
                  <a:lumOff val="35000"/>
                </a:schemeClr>
              </a:solidFill>
              <a:latin typeface="+mn-ea"/>
              <a:sym typeface="+mn-ea"/>
            </a:endParaRPr>
          </a:p>
        </p:txBody>
      </p:sp>
      <p:sp>
        <p:nvSpPr>
          <p:cNvPr id="1050290"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历史数据挖掘：人工智能可以对历史视频数据进行挖掘和分析，提供更加全面的安全保障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48"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350" name="标题 14"/>
          <p:cNvSpPr>
            <a:spLocks noGrp="1"/>
          </p:cNvSpPr>
          <p:nvPr>
            <p:ph type="title" idx="4"/>
            <p:custDataLst>
              <p:tags r:id="rId2"/>
            </p:custDataLst>
          </p:nvPr>
        </p:nvSpPr>
        <p:spPr/>
        <p:txBody>
          <a:bodyPr>
            <a:normAutofit fontScale="90000"/>
          </a:bodyPr>
          <a:p>
            <a:r>
              <a:rPr altLang="en-US" dirty="0" lang="zh-CN"/>
              <a:t>人工智能在智能视频监控中的挑战与解决方案</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476" name="标题 1"/>
          <p:cNvSpPr>
            <a:spLocks noGrp="1"/>
          </p:cNvSpPr>
          <p:nvPr>
            <p:ph type="title" idx="3"/>
          </p:nvPr>
        </p:nvSpPr>
        <p:spPr/>
        <p:txBody>
          <a:bodyPr>
            <a:normAutofit fontScale="93750"/>
          </a:bodyPr>
          <a:p>
            <a:r>
              <a:rPr altLang="en-US" lang="zh-CN"/>
              <a:t>数据隐私与安全问题</a:t>
            </a:r>
            <a:endParaRPr altLang="en-US" lang="zh-CN"/>
          </a:p>
        </p:txBody>
      </p:sp>
      <p:sp>
        <p:nvSpPr>
          <p:cNvPr id="105047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4"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访问控制机制：限制对视频监控数据的访问权限，防止未经授权的访问和泄露</a:t>
            </a:r>
            <a:endParaRPr altLang="zh-CN" dirty="0" lang="en-US">
              <a:solidFill>
                <a:schemeClr val="dk1">
                  <a:lumMod val="80000"/>
                  <a:lumOff val="20000"/>
                </a:schemeClr>
              </a:solidFill>
              <a:latin typeface="+mn-ea"/>
              <a:sym typeface="+mn-ea"/>
            </a:endParaRPr>
          </a:p>
        </p:txBody>
      </p:sp>
      <p:sp>
        <p:nvSpPr>
          <p:cNvPr id="105048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2"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数据隐私保护：确保视频监控数据不被滥用或泄露</a:t>
            </a:r>
            <a:endParaRPr altLang="en-US" dirty="0" lang="zh-CN">
              <a:solidFill>
                <a:schemeClr val="dk1">
                  <a:lumMod val="80000"/>
                  <a:lumOff val="20000"/>
                </a:schemeClr>
              </a:solidFill>
              <a:latin typeface="+mn-ea"/>
              <a:sym typeface="+mn-ea"/>
            </a:endParaRPr>
          </a:p>
        </p:txBody>
      </p:sp>
      <p:sp>
        <p:nvSpPr>
          <p:cNvPr id="105049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0"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数据加密技术：采用先进的加密算法，确保数据传输和存储的安全性</a:t>
            </a:r>
            <a:endParaRPr altLang="en-US" dirty="0" lang="zh-CN">
              <a:solidFill>
                <a:schemeClr val="dk1">
                  <a:lumMod val="80000"/>
                  <a:lumOff val="20000"/>
                </a:schemeClr>
              </a:solidFill>
              <a:latin typeface="+mn-ea"/>
              <a:sym typeface="+mn-ea"/>
            </a:endParaRPr>
          </a:p>
        </p:txBody>
      </p:sp>
      <p:sp>
        <p:nvSpPr>
          <p:cNvPr id="105050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合规性要求：遵守相关法律法规，确保视频监控系统的合规性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66" name="标题 1"/>
          <p:cNvSpPr>
            <a:spLocks noGrp="1"/>
          </p:cNvSpPr>
          <p:nvPr>
            <p:ph type="title" idx="3"/>
          </p:nvPr>
        </p:nvSpPr>
        <p:spPr/>
        <p:txBody>
          <a:bodyPr>
            <a:normAutofit fontScale="93750"/>
          </a:bodyPr>
          <a:p>
            <a:r>
              <a:rPr altLang="en-US" lang="zh-CN"/>
              <a:t>算法鲁棒性与泛化能力</a:t>
            </a:r>
            <a:endParaRPr altLang="en-US" lang="zh-CN"/>
          </a:p>
        </p:txBody>
      </p:sp>
      <p:sp>
        <p:nvSpPr>
          <p:cNvPr id="1050568"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0"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72"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4"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76"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8"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0"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2"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84"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挑战：在智能视频监控中，由于场景复杂多变、光照条件不均、目标遮挡等因素，算法鲁棒性和泛化能力面临挑战。</a:t>
            </a:r>
            <a:endParaRPr altLang="en-US" dirty="0" sz="2400" lang="zh-CN">
              <a:latin typeface="+mn-ea"/>
              <a:ea typeface="+mn-ea"/>
            </a:endParaRPr>
          </a:p>
        </p:txBody>
      </p:sp>
      <p:sp>
        <p:nvSpPr>
          <p:cNvPr id="1050586"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解决方案：采用数据增强、迁移学习、对抗训练等技术手段，提高算法的鲁棒性和泛化能力，以适应各种复杂场景和挑战。</a:t>
            </a:r>
            <a:endParaRPr altLang="en-US" dirty="0" sz="2400" lang="zh-CN">
              <a:latin typeface="+mn-ea"/>
              <a:ea typeface="+mn-ea"/>
            </a:endParaRPr>
          </a:p>
        </p:txBody>
      </p:sp>
      <p:sp>
        <p:nvSpPr>
          <p:cNvPr id="1050588"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算法鲁棒性：在面对噪声、干扰和伪造攻击时，算法能够保持稳定和准确性的能力。</a:t>
            </a:r>
            <a:endParaRPr altLang="en-US" dirty="0" sz="2400" lang="zh-CN">
              <a:latin typeface="+mn-ea"/>
              <a:ea typeface="+mn-ea"/>
            </a:endParaRPr>
          </a:p>
        </p:txBody>
      </p:sp>
      <p:sp>
        <p:nvSpPr>
          <p:cNvPr id="1050590"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泛化能力：算法能够从有限的数据中学习并适应新情况的能力，而不仅仅是依赖于训练数据。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48" name="标题 1"/>
          <p:cNvSpPr>
            <a:spLocks noGrp="1"/>
          </p:cNvSpPr>
          <p:nvPr>
            <p:ph type="title" idx="3"/>
          </p:nvPr>
        </p:nvSpPr>
        <p:spPr/>
        <p:txBody>
          <a:bodyPr>
            <a:normAutofit fontScale="93750"/>
          </a:bodyPr>
          <a:p>
            <a:r>
              <a:rPr altLang="en-US" lang="zh-CN"/>
              <a:t>硬件性能与成本问题</a:t>
            </a:r>
            <a:endParaRPr altLang="en-US" lang="zh-CN"/>
          </a:p>
        </p:txBody>
      </p:sp>
      <p:sp>
        <p:nvSpPr>
          <p:cNvPr id="1050650"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硬件性能：需要具备高性能的处理器和存储设备，以确保视频监控的实时性和稳定性</a:t>
            </a:r>
            <a:endParaRPr altLang="en-US" dirty="0" sz="1200" lang="zh-CN" spc="150">
              <a:solidFill>
                <a:schemeClr val="tx1">
                  <a:lumMod val="85000"/>
                  <a:lumOff val="15000"/>
                </a:schemeClr>
              </a:solidFill>
              <a:latin typeface="+mn-ea"/>
              <a:sym typeface="+mn-ea"/>
            </a:endParaRPr>
          </a:p>
        </p:txBody>
      </p:sp>
      <p:sp>
        <p:nvSpPr>
          <p:cNvPr id="1050652"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4"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6"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成本问题：需要平衡硬件性能和成本，以实现商业化和普及化</a:t>
            </a:r>
            <a:endParaRPr altLang="en-US" dirty="0" sz="1200" lang="zh-CN" spc="150">
              <a:solidFill>
                <a:schemeClr val="tx1">
                  <a:lumMod val="85000"/>
                  <a:lumOff val="15000"/>
                </a:schemeClr>
              </a:solidFill>
              <a:latin typeface="+mn-ea"/>
              <a:sym typeface="+mn-ea"/>
            </a:endParaRPr>
          </a:p>
        </p:txBody>
      </p:sp>
      <p:sp>
        <p:nvSpPr>
          <p:cNvPr id="1050658"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0"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2"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解决方案：采用云计算和边缘计算技术，降低硬件性能要求和成本</a:t>
            </a:r>
            <a:endParaRPr altLang="en-US" dirty="0" sz="1200" lang="zh-CN" spc="150">
              <a:solidFill>
                <a:schemeClr val="tx1">
                  <a:lumMod val="85000"/>
                  <a:lumOff val="15000"/>
                </a:schemeClr>
              </a:solidFill>
              <a:latin typeface="+mn-ea"/>
              <a:sym typeface="+mn-ea"/>
            </a:endParaRPr>
          </a:p>
        </p:txBody>
      </p:sp>
      <p:sp>
        <p:nvSpPr>
          <p:cNvPr id="1050664"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6"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8"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未来发展：随着技术的不断进步，硬件性能和成本问题将得到更好的解决</a:t>
            </a:r>
            <a:endParaRPr altLang="en-US" dirty="0" sz="1200" lang="zh-CN" spc="150">
              <a:solidFill>
                <a:schemeClr val="tx1">
                  <a:lumMod val="85000"/>
                  <a:lumOff val="15000"/>
                </a:schemeClr>
              </a:solidFill>
              <a:latin typeface="+mn-ea"/>
              <a:sym typeface="+mn-ea"/>
            </a:endParaRPr>
          </a:p>
        </p:txBody>
      </p:sp>
      <p:sp>
        <p:nvSpPr>
          <p:cNvPr id="1050670"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2"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30" name="标题 1"/>
          <p:cNvSpPr>
            <a:spLocks noGrp="1"/>
          </p:cNvSpPr>
          <p:nvPr>
            <p:ph type="title" idx="3"/>
          </p:nvPr>
        </p:nvSpPr>
        <p:spPr/>
        <p:txBody>
          <a:bodyPr>
            <a:normAutofit fontScale="93750"/>
          </a:bodyPr>
          <a:p>
            <a:r>
              <a:rPr altLang="en-US" lang="zh-CN"/>
              <a:t>多模态融合与协同工作</a:t>
            </a:r>
            <a:endParaRPr altLang="en-US" lang="zh-CN"/>
          </a:p>
        </p:txBody>
      </p:sp>
      <p:sp>
        <p:nvSpPr>
          <p:cNvPr id="1050732"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4"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6"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8"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应用场景：智能视频监控中的多模态融合与协同工作应用场景</a:t>
            </a:r>
            <a:endParaRPr altLang="zh-CN" dirty="0" lang="en-US">
              <a:solidFill>
                <a:schemeClr val="dk1">
                  <a:lumMod val="80000"/>
                  <a:lumOff val="20000"/>
                </a:schemeClr>
              </a:solidFill>
              <a:latin typeface="+mn-ea"/>
              <a:sym typeface="+mn-ea"/>
            </a:endParaRPr>
          </a:p>
        </p:txBody>
      </p:sp>
      <p:sp>
        <p:nvSpPr>
          <p:cNvPr id="1050740"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2"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4"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46"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挑战：多模态数据融合与协同工作的挑战</a:t>
            </a:r>
            <a:endParaRPr altLang="en-US" dirty="0" lang="zh-CN">
              <a:solidFill>
                <a:schemeClr val="dk1">
                  <a:lumMod val="80000"/>
                  <a:lumOff val="20000"/>
                </a:schemeClr>
              </a:solidFill>
              <a:latin typeface="+mn-ea"/>
              <a:sym typeface="+mn-ea"/>
            </a:endParaRPr>
          </a:p>
        </p:txBody>
      </p:sp>
      <p:sp>
        <p:nvSpPr>
          <p:cNvPr id="1050748"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0"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2"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4"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解决方案：采用深度学习技术实现多模态数据融合与协同工作</a:t>
            </a:r>
            <a:endParaRPr altLang="en-US" dirty="0" lang="zh-CN">
              <a:solidFill>
                <a:schemeClr val="dk1">
                  <a:lumMod val="80000"/>
                  <a:lumOff val="20000"/>
                </a:schemeClr>
              </a:solidFill>
              <a:latin typeface="+mn-ea"/>
              <a:sym typeface="+mn-ea"/>
            </a:endParaRPr>
          </a:p>
        </p:txBody>
      </p:sp>
      <p:sp>
        <p:nvSpPr>
          <p:cNvPr id="1050756"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58"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0"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62"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未来展望：多模态融合与协同工作在智能视频监控领域的未来发展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82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822" name="标题 14"/>
          <p:cNvSpPr>
            <a:spLocks noGrp="1"/>
          </p:cNvSpPr>
          <p:nvPr>
            <p:ph type="title" idx="4"/>
            <p:custDataLst>
              <p:tags r:id="rId2"/>
            </p:custDataLst>
          </p:nvPr>
        </p:nvSpPr>
        <p:spPr/>
        <p:txBody>
          <a:bodyPr>
            <a:normAutofit fontScale="90000"/>
          </a:bodyPr>
          <a:p>
            <a:r>
              <a:rPr altLang="en-US" dirty="0" lang="zh-CN"/>
              <a:t>未来发展趋势与展望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948" name="标题 1"/>
          <p:cNvSpPr>
            <a:spLocks noGrp="1"/>
          </p:cNvSpPr>
          <p:nvPr>
            <p:ph type="title" idx="3"/>
          </p:nvPr>
        </p:nvSpPr>
        <p:spPr/>
        <p:txBody>
          <a:bodyPr>
            <a:normAutofit fontScale="93750"/>
          </a:bodyPr>
          <a:p>
            <a:r>
              <a:rPr altLang="en-US" lang="zh-CN"/>
              <a:t>深度学习与神经网络在智能视频监控中的应用</a:t>
            </a:r>
            <a:endParaRPr altLang="en-US" lang="zh-CN"/>
          </a:p>
        </p:txBody>
      </p:sp>
      <p:sp>
        <p:nvSpPr>
          <p:cNvPr id="105095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5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5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5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5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神经网络在智能视频监控中的应用</a:t>
            </a:r>
            <a:endParaRPr altLang="en-US" sz="1400" lang="zh-CN" spc="150">
              <a:solidFill>
                <a:schemeClr val="tx1"/>
              </a:solidFill>
              <a:effectLst/>
              <a:latin typeface="+mn-ea"/>
              <a:sym typeface="+mn-ea"/>
            </a:endParaRPr>
          </a:p>
        </p:txBody>
      </p:sp>
      <p:sp>
        <p:nvSpPr>
          <p:cNvPr id="105096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深度学习技术介绍</a:t>
            </a:r>
            <a:endParaRPr altLang="en-US" dirty="0" sz="1400" lang="zh-CN" spc="150">
              <a:solidFill>
                <a:schemeClr val="tx1"/>
              </a:solidFill>
              <a:effectLst/>
              <a:latin typeface="+mn-ea"/>
              <a:sym typeface="+mn-ea"/>
            </a:endParaRPr>
          </a:p>
        </p:txBody>
      </p:sp>
      <p:sp>
        <p:nvSpPr>
          <p:cNvPr id="105096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未来发展趋势与展望</a:t>
            </a:r>
            <a:endParaRPr altLang="en-US" sz="1400" lang="zh-CN" spc="150">
              <a:solidFill>
                <a:schemeClr val="tx1"/>
              </a:solidFill>
              <a:effectLst/>
              <a:latin typeface="+mn-ea"/>
              <a:sym typeface="+mn-ea"/>
            </a:endParaRPr>
          </a:p>
        </p:txBody>
      </p:sp>
      <p:sp>
        <p:nvSpPr>
          <p:cNvPr id="105096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技术挑战与解决方案</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022" name="标题 1"/>
          <p:cNvSpPr>
            <a:spLocks noGrp="1"/>
          </p:cNvSpPr>
          <p:nvPr>
            <p:ph type="title" idx="3"/>
          </p:nvPr>
        </p:nvSpPr>
        <p:spPr/>
        <p:txBody>
          <a:bodyPr>
            <a:normAutofit fontScale="93750"/>
          </a:bodyPr>
          <a:p>
            <a:r>
              <a:rPr altLang="en-US" lang="zh-CN"/>
              <a:t>多模态融合与协同工作的进一步发展</a:t>
            </a:r>
            <a:endParaRPr altLang="en-US" lang="zh-CN"/>
          </a:p>
        </p:txBody>
      </p:sp>
      <p:sp>
        <p:nvSpPr>
          <p:cNvPr id="1051024"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026"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028"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0"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2"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人工智能在智能视频监控中的应用</a:t>
            </a:r>
            <a:endParaRPr altLang="en-US" dirty="0" sz="1200" lang="zh-CN" spc="150">
              <a:solidFill>
                <a:srgbClr val="FFFFFF"/>
              </a:solidFill>
              <a:latin typeface="+mn-ea"/>
              <a:sym typeface="+mn-ea"/>
            </a:endParaRPr>
          </a:p>
        </p:txBody>
      </p:sp>
      <p:sp>
        <p:nvSpPr>
          <p:cNvPr id="1051034"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6"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8"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未来发展趋势与展望</a:t>
            </a:r>
            <a:endParaRPr altLang="en-US" dirty="0" sz="1200" lang="zh-CN" spc="150">
              <a:solidFill>
                <a:schemeClr val="tx1">
                  <a:lumMod val="65000"/>
                  <a:lumOff val="35000"/>
                </a:schemeClr>
              </a:solidFill>
              <a:latin typeface="+mn-ea"/>
              <a:sym typeface="+mn-ea"/>
            </a:endParaRPr>
          </a:p>
        </p:txBody>
      </p:sp>
      <p:sp>
        <p:nvSpPr>
          <p:cNvPr id="1051040"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2"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4"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人工智能在智能视频监控中的应用</a:t>
            </a:r>
            <a:endParaRPr altLang="en-US" dirty="0" sz="1200" lang="zh-CN" spc="150">
              <a:solidFill>
                <a:srgbClr val="FFFFFF"/>
              </a:solidFill>
              <a:latin typeface="+mn-ea"/>
              <a:sym typeface="+mn-ea"/>
            </a:endParaRPr>
          </a:p>
        </p:txBody>
      </p:sp>
      <p:sp>
        <p:nvSpPr>
          <p:cNvPr id="1051046"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8"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50"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多模态融合与协同工作的进一步发展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108" name="标题 1"/>
          <p:cNvSpPr>
            <a:spLocks noGrp="1"/>
          </p:cNvSpPr>
          <p:nvPr>
            <p:ph type="title" idx="3"/>
          </p:nvPr>
        </p:nvSpPr>
        <p:spPr/>
        <p:txBody>
          <a:bodyPr>
            <a:normAutofit fontScale="93750"/>
          </a:bodyPr>
          <a:p>
            <a:r>
              <a:rPr altLang="en-US" lang="zh-CN"/>
              <a:t>人工智能在智能视频监控中的普及化与平民化</a:t>
            </a:r>
            <a:endParaRPr altLang="en-US" lang="zh-CN"/>
          </a:p>
        </p:txBody>
      </p:sp>
      <p:sp>
        <p:nvSpPr>
          <p:cNvPr id="1051110" name="圆角矩形 21"/>
          <p:cNvSpPr/>
          <p:nvPr>
            <p:custDataLst>
              <p:tags r:id="rId1"/>
            </p:custDataLst>
          </p:nvPr>
        </p:nvSpPr>
        <p:spPr>
          <a:xfrm rot="16200000">
            <a:off x="5609718" y="-2488105"/>
            <a:ext cx="966378" cy="1096739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112" name="圆角矩形 22"/>
          <p:cNvSpPr/>
          <p:nvPr>
            <p:custDataLst>
              <p:tags r:id="rId2"/>
            </p:custDataLst>
          </p:nvPr>
        </p:nvSpPr>
        <p:spPr>
          <a:xfrm rot="16200000">
            <a:off x="198538" y="2922435"/>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114" name="圆角矩形 5"/>
          <p:cNvSpPr/>
          <p:nvPr>
            <p:custDataLst>
              <p:tags r:id="rId3"/>
            </p:custDataLst>
          </p:nvPr>
        </p:nvSpPr>
        <p:spPr>
          <a:xfrm rot="16200000">
            <a:off x="5610359" y="-910404"/>
            <a:ext cx="966378" cy="1096819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116" name="圆角矩形 6"/>
          <p:cNvSpPr/>
          <p:nvPr>
            <p:custDataLst>
              <p:tags r:id="rId4"/>
            </p:custDataLst>
          </p:nvPr>
        </p:nvSpPr>
        <p:spPr>
          <a:xfrm rot="16200000">
            <a:off x="199178" y="4501417"/>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118" name="文本框 3"/>
          <p:cNvSpPr txBox="1"/>
          <p:nvPr>
            <p:custDataLst>
              <p:tags r:id="rId5"/>
            </p:custDataLst>
          </p:nvPr>
        </p:nvSpPr>
        <p:spPr>
          <a:xfrm>
            <a:off x="1069346" y="2512003"/>
            <a:ext cx="10506874" cy="966378"/>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普及化：随着技术的不断进步和成本的降低，人工智能在智能视频监控中的应用将逐渐普及。越来越多的企业和个人将采用智能视频监控系统，提高安全性和便利性。</a:t>
            </a:r>
            <a:endParaRPr altLang="en-US" dirty="0" sz="1400" lang="zh-CN">
              <a:latin typeface="+mn-ea"/>
              <a:ea typeface="+mn-ea"/>
            </a:endParaRPr>
          </a:p>
        </p:txBody>
      </p:sp>
      <p:sp>
        <p:nvSpPr>
          <p:cNvPr id="1051120" name="文本框 4"/>
          <p:cNvSpPr txBox="1"/>
          <p:nvPr>
            <p:custDataLst>
              <p:tags r:id="rId6"/>
            </p:custDataLst>
          </p:nvPr>
        </p:nvSpPr>
        <p:spPr>
          <a:xfrm>
            <a:off x="1069346" y="4091624"/>
            <a:ext cx="10506874" cy="965582"/>
          </a:xfrm>
          <a:prstGeom prst="rect"/>
        </p:spPr>
        <p:txBody>
          <a:bodyPr anchor="ctr" anchorCtr="0" bIns="46800" lIns="90000" rIns="90000" rtlCol="0" tIns="46800" vert="horz" wrap="square">
            <a:normAutofit fontScale="5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平民化：人工智能技术的平民化将使得更多的人能够接触到和使用到智能视频监控系统。未来，智能视频监控系统将更加简单易用，不需要专业的技术人员就能够操作和维护。这将使得更多的人能够享受到智能视频监控带来的便利和安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17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180"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5*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5*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5*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5*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5*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6_1"/>
  <p:tag name="KSO_WM_UNIT_ID" val="diagram20231255_5*l_h_f*1_6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9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4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0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5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8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390.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2023-12-16T19:47:10Z</dcterms:created>
  <dcterms:modified xsi:type="dcterms:W3CDTF">2023-12-16T19:47:10Z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8da1304b6b584dc8b6f9501ae8b4eacd_21</vt:lpwstr>
  </property>
</Properties>
</file>