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60" r:id="rId1"/>
    <p:sldMasterId id="2147487697" r:id="rId2"/>
  </p:sldMasterIdLst>
  <p:notesMasterIdLst>
    <p:notesMasterId r:id="rId3"/>
  </p:notesMasterIdLst>
  <p:sldIdLst>
    <p:sldId id="2136" r:id="rId4"/>
    <p:sldId id="2141" r:id="rId5"/>
    <p:sldId id="2145" r:id="rId6"/>
    <p:sldId id="2148" r:id="rId7"/>
    <p:sldId id="2154" r:id="rId9"/>
    <p:sldId id="2157" r:id="rId10"/>
    <p:sldId id="2160" r:id="rId11"/>
    <p:sldId id="2163" r:id="rId12"/>
    <p:sldId id="2166" r:id="rId13"/>
    <p:sldId id="2169" r:id="rId14"/>
    <p:sldId id="2175" r:id="rId16"/>
    <p:sldId id="2178" r:id="rId17"/>
    <p:sldId id="2181" r:id="rId18"/>
    <p:sldId id="2184" r:id="rId19"/>
    <p:sldId id="2187" r:id="rId20"/>
    <p:sldId id="2190" r:id="rId21"/>
    <p:sldId id="2196" r:id="rId23"/>
    <p:sldId id="2199" r:id="rId24"/>
    <p:sldId id="2202" r:id="rId25"/>
    <p:sldId id="2205" r:id="rId26"/>
    <p:sldId id="2208" r:id="rId27"/>
    <p:sldId id="2211" r:id="rId28"/>
    <p:sldId id="2217" r:id="rId30"/>
    <p:sldId id="2220" r:id="rId31"/>
    <p:sldId id="2223" r:id="rId32"/>
    <p:sldId id="2226" r:id="rId33"/>
    <p:sldId id="2229" r:id="rId34"/>
    <p:sldId id="2232" r:id="rId35"/>
    <p:sldId id="2238" r:id="rId37"/>
    <p:sldId id="2241" r:id="rId38"/>
    <p:sldId id="2244" r:id="rId39"/>
    <p:sldId id="2247" r:id="rId40"/>
    <p:sldId id="2250" r:id="rId41"/>
    <p:sldId id="2253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61" r:id="rId1"/>
    <p:sldLayoutId id="2147487662" r:id="rId2"/>
    <p:sldLayoutId id="2147487663" r:id="rId3"/>
    <p:sldLayoutId id="2147487664" r:id="rId4"/>
    <p:sldLayoutId id="2147487665" r:id="rId5"/>
    <p:sldLayoutId id="2147487666" r:id="rId6"/>
    <p:sldLayoutId id="2147487667" r:id="rId7"/>
    <p:sldLayoutId id="2147487668" r:id="rId8"/>
    <p:sldLayoutId id="2147487669" r:id="rId9"/>
    <p:sldLayoutId id="2147487670" r:id="rId10"/>
    <p:sldLayoutId id="21474876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698" r:id="rId1"/>
    <p:sldLayoutId id="2147487699" r:id="rId2"/>
    <p:sldLayoutId id="2147487700" r:id="rId3"/>
    <p:sldLayoutId id="2147487701" r:id="rId4"/>
    <p:sldLayoutId id="2147487702" r:id="rId5"/>
    <p:sldLayoutId id="2147487703" r:id="rId6"/>
    <p:sldLayoutId id="2147487704" r:id="rId7"/>
    <p:sldLayoutId id="2147487705" r:id="rId8"/>
    <p:sldLayoutId id="2147487706" r:id="rId9"/>
    <p:sldLayoutId id="2147487707" r:id="rId10"/>
    <p:sldLayoutId id="21474877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2024年环境工程行业工作总结及展望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2024年环境工程行业工作总结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环境工程行业发展趋势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环境工程行业面临的挑战与对策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环境工程行业未来展望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环境工程行业发展的建议与对策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2024年环境工程行业工作总结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2024年环境工程行业规模：总产值、企业数量、从业人员数量等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行业增长情况：增长率、增长速度、增长动力等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行业发展趋势：未来发展方向、重点领域、政策支持等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行业挑战与机遇：面临的挑战、机遇以及应对策略等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重要项目与成果</a:t>
            </a:r>
            <a:endParaRPr altLang="en-US" lang="zh-CN"/>
          </a:p>
        </p:txBody>
      </p:sp>
      <p:sp>
        <p:nvSpPr>
          <p:cNvPr id="10490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成果：污染物减排、环境质量改善、生态修复等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重要项目：大气污染防治、水污染防治、土壤污染防治等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具体案例：某城市大气污染防治项目、某河流治理项目等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经验教训：项目管理、技术创新、政策支持等方面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1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新型污水处理技术：提高处理效率，降低能耗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废气治理技术：有效减少大气污染，改善空气质量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固废处理技术：实现资源化利用，减少环境污染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节能减排技术：降低能源消耗，减少温室气体排放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政策法规与影响</a:t>
            </a:r>
            <a:endParaRPr altLang="en-US" lang="zh-CN"/>
          </a:p>
        </p:txBody>
      </p:sp>
      <p:sp>
        <p:nvSpPr>
          <p:cNvPr id="1049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政策法规：介绍2024年环境工程行业相关的政策法规及其变化，如环保政策、能源政策等。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法规影响：分析这些政策法规对环境工程行业的影响，如推动行业技术进步、促进企业转型升级等。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行业响应：介绍环境工程行业对政策法规的响应，如企业采取的措施、技术创新等。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效果评估：对政策法规实施的效果进行评估，如污染物排放减少、环境质量改善等。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2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行业挑战与机遇并存：需要不断创新和进步，提高技术水平和服务质量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行业展望：未来将继续加大投入，推动环境工程行业向更高水平发展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行业挑战：环境污染问题日益严重，需要采取有效措施加以解决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行业机遇：政府加大对环保领域的投入，为环境工程行业提供了广阔的发展空间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3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环境工程行业发展趋势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绿色低碳发展</a:t>
            </a:r>
            <a:endParaRPr altLang="en-US" lang="zh-CN"/>
          </a:p>
        </p:txBody>
      </p:sp>
      <p:sp>
        <p:nvSpPr>
          <p:cNvPr id="10493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政策推动：政府加大对绿色低碳发展的支持力度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技术创新：推动环境工程行业向高效、低能耗、低排放方向发展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市场需求：消费者对环保产品的需求不断增加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产业链整合：促进环境工程行业与其他相关行业的协同发展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智能化与数字化转型</a:t>
            </a:r>
            <a:endParaRPr altLang="en-US" lang="zh-CN"/>
          </a:p>
        </p:txBody>
      </p:sp>
      <p:sp>
        <p:nvSpPr>
          <p:cNvPr id="10494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数字化转型意义：阐述数字化转型对环境工程行业的意义，如提高效率、降低成本等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智能化技术应用：介绍环境工程领域中智能化技术的应用，如人工智能、大数据等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数字化转型实践：列举环境工程行业中数字化转型的实践案例，如数字化监测、数字化管理等方面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未来发展趋势：展望未来环境工程行业在智能化与数字化转型方面的发展趋势，如智能化技术不断创新、数字化转型更加深入等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跨界合作与创新</a:t>
            </a:r>
            <a:endParaRPr altLang="en-US" lang="zh-CN"/>
          </a:p>
        </p:txBody>
      </p:sp>
      <p:sp>
        <p:nvSpPr>
          <p:cNvPr id="10494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创新技术：环境工程行业的新技术、新工艺、新材料等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跨界合作：环境工程行业与其他领域的合作，如环保、能源、交通等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创新模式：环境工程行业的商业模式创新，如PPP模式、EPC模式等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创新思维：环境工程行业的思维方式创新，如可持续发展、循环经济等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国际化发展与合作</a:t>
            </a:r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跨国公司合作：加强跨国公司在环境工程领域的合作，共同应对全球环境问题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国际化标准制定：参与国际环境工程标准的制定，推动行业向更高水平发展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海外市场拓展：积极开拓海外市场，推动中国环境工程行业走向世界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国际化人才培养：加强国际化人才培养，提高行业整体素质和竞争力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5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培养专业人才：加强环境工程领域的教育和培训，提高从业人员的专业素养和技能水平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引进优秀人才：通过优惠政策吸引国内外优秀人才加入环境工程行业，提高行业整体竞争力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建立人才库：建立完善的人才库，为环境工程行业提供充足的人才储备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加强国际合作：加强与国际先进环境工程机构的合作与交流，引进国际先进技术和管理经验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6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环境工程行业未来展望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政策法规与规划引导</a:t>
            </a:r>
            <a:endParaRPr altLang="en-US" lang="zh-CN"/>
          </a:p>
        </p:txBody>
      </p:sp>
      <p:sp>
        <p:nvSpPr>
          <p:cNvPr id="10497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推动环境工程行业与其他产业融合发展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加强国际合作，共同应对全球环境挑战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政策法规不断完善，为环境工程行业提供有力保障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规划引导行业向绿色、低碳、循环方向发展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技术创新与突破方向</a:t>
            </a:r>
            <a:endParaRPr altLang="en-US" lang="zh-CN"/>
          </a:p>
        </p:txBody>
      </p:sp>
      <p:sp>
        <p:nvSpPr>
          <p:cNvPr id="10497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高效垃圾处理技术：实现垃圾减量化和资源化利用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新型污水处理技术：提高污水处理效率，降低能耗和成本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低碳排放技术：降低工程对环境的影响，实现可持续发展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智能化技术：提高工程效率和准确性，降低人力成本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市场需求与增长潜力</a:t>
            </a:r>
            <a:endParaRPr altLang="en-US" lang="zh-CN"/>
          </a:p>
        </p:txBody>
      </p:sp>
      <p:sp>
        <p:nvSpPr>
          <p:cNvPr id="10498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市场需求：随着环保意识的提高，环境工程行业市场需求不断增长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增长潜力：政策支持和技术创新为环境工程行业提供了广阔的发展空间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未来趋势：环境工程行业将向智能化、绿色化、低碳化方向发展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挑战与机遇：面对市场竞争和环保政策变化，环境工程行业需积极应对挑战，抓住发展机遇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跨界合作与创新机遇</a:t>
            </a:r>
            <a:endParaRPr altLang="en-US" lang="zh-CN"/>
          </a:p>
        </p:txBody>
      </p:sp>
      <p:sp>
        <p:nvSpPr>
          <p:cNvPr id="10499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跨界合作：环境工程行业与其他领域的合作，如环保、能源、交通等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创新机遇：新技术、新材料在环境工程领域的应用，如人工智能、大数据等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政策支持：政府对环境工程行业的支持，如政策优惠、资金扶持等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市场需求：环境工程行业市场的需求变化，如环保意识的提高、绿色发展的趋势等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国际化发展与合作前景</a:t>
            </a:r>
            <a:endParaRPr altLang="en-US" lang="zh-CN"/>
          </a:p>
        </p:txBody>
      </p:sp>
      <p:cxnSp>
        <p:nvCxnSpPr>
          <p:cNvPr id="3145735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57829" y="3823960"/>
            <a:ext cx="7271000" cy="4998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7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57829" y="2568389"/>
            <a:ext cx="7271000" cy="8550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9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57829" y="5153195"/>
            <a:ext cx="7271000" cy="3485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982" name="正文"/>
          <p:cNvSpPr txBox="1"/>
          <p:nvPr>
            <p:custDataLst>
              <p:tags r:id="rId4"/>
            </p:custDataLst>
          </p:nvPr>
        </p:nvSpPr>
        <p:spPr>
          <a:xfrm>
            <a:off x="2692632" y="1914624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5"/>
            </p:custDataLst>
          </p:nvPr>
        </p:nvSpPr>
        <p:spPr>
          <a:xfrm>
            <a:off x="2692632" y="3207027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6"/>
            </p:custDataLst>
          </p:nvPr>
        </p:nvSpPr>
        <p:spPr>
          <a:xfrm>
            <a:off x="2691317" y="4499430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7"/>
            </p:custDataLst>
          </p:nvPr>
        </p:nvSpPr>
        <p:spPr>
          <a:xfrm>
            <a:off x="2691317" y="5791833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标题"/>
          <p:cNvSpPr txBox="1"/>
          <p:nvPr>
            <p:custDataLst>
              <p:tags r:id="rId8"/>
            </p:custDataLst>
          </p:nvPr>
        </p:nvSpPr>
        <p:spPr>
          <a:xfrm>
            <a:off x="2691317" y="2777541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环境工程行业国际化发展趋势明显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92" name="标题"/>
          <p:cNvSpPr txBox="1"/>
          <p:nvPr>
            <p:custDataLst>
              <p:tags r:id="rId9"/>
            </p:custDataLst>
          </p:nvPr>
        </p:nvSpPr>
        <p:spPr>
          <a:xfrm>
            <a:off x="2690659" y="5351824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加强国际交流与合作，推动环境工程行业共同发展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94" name="标题"/>
          <p:cNvSpPr txBox="1"/>
          <p:nvPr>
            <p:custDataLst>
              <p:tags r:id="rId10"/>
            </p:custDataLst>
          </p:nvPr>
        </p:nvSpPr>
        <p:spPr>
          <a:xfrm>
            <a:off x="2691317" y="4064683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跨国公司在环境工程领域发挥重要作用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996" name="标题"/>
          <p:cNvSpPr txBox="1"/>
          <p:nvPr>
            <p:custDataLst>
              <p:tags r:id="rId11"/>
            </p:custDataLst>
          </p:nvPr>
        </p:nvSpPr>
        <p:spPr>
          <a:xfrm>
            <a:off x="2691974" y="1490400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全球环境问题日益严峻，需要国际合作解决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0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环境工程行业面临的挑战与对策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环保政策与法规压力</a:t>
            </a:r>
            <a:endParaRPr altLang="en-US" lang="zh-CN"/>
          </a:p>
        </p:txBody>
      </p:sp>
      <p:sp>
        <p:nvSpPr>
          <p:cNvPr id="10501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环保政策日益严格，对环境工程行业提出更高要求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法规不断完善，企业需要加强合规管理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政策执行力度加大，企业需要加强自律意识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环保政策与法规压力对环境工程行业的影响及应对策略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技术创新与突破难题</a:t>
            </a:r>
            <a:endParaRPr altLang="en-US" lang="zh-CN"/>
          </a:p>
        </p:txBody>
      </p:sp>
      <p:sp>
        <p:nvSpPr>
          <p:cNvPr id="10501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技术创新：推动环境工程行业发展的关键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突破难题：解决当前面临的技术难题和挑战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政策支持：政府对环境工程技术创新的支持与推动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人才培养：加强环境工程领域人才培养和引进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市场竞争与成本压力</a:t>
            </a:r>
            <a:endParaRPr altLang="en-US" lang="zh-CN"/>
          </a:p>
        </p:txBody>
      </p:sp>
      <p:sp>
        <p:nvSpPr>
          <p:cNvPr id="10502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市场竞争激烈：环境工程行业竞争激烈，企业需要不断提高技术水平和创新能力以保持竞争优势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成本压力增加：随着环保要求的提高和原材料价格的上涨，环境工程行业的成本压力不断增加，需要采取有效措施降低成本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政策法规限制：政府对环保行业的监管加强，企业需要遵守相关法规并承担更多的社会责任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技术更新换代：环境工程行业需要不断更新技术，适应市场需求的变化和技术的发展趋势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跨界合作与创新风险</a:t>
            </a:r>
            <a:endParaRPr altLang="en-US" lang="zh-CN"/>
          </a:p>
        </p:txBody>
      </p:sp>
      <p:sp>
        <p:nvSpPr>
          <p:cNvPr id="10503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跨界合作的意义：打破行业壁垒，促进资源共享，推动环境工程行业发展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跨界合作的挑战：不同领域之间的差异，合作过程中的沟通与协调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创新风险：新技术、新方法的探索与实践，可能带来的不确定性和风险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对策与建议：加强跨界合作中的沟通与协调，鼓励创新实践，降低创新风险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国际合作与竞争挑战</a:t>
            </a:r>
            <a:endParaRPr altLang="en-US" lang="zh-CN"/>
          </a:p>
        </p:txBody>
      </p:sp>
      <p:sp>
        <p:nvSpPr>
          <p:cNvPr id="10503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国际竞争日益激烈，需要加强技术创新和人才培养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全球环境问题日益严重，需要国际合作共同应对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各国在环境工程领域的技术水平和发展水平存在差异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加强国际合作，共同推动环境工程行业的发展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4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环境工程行业发展的建议与对策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加强政策法规引导和支持</a:t>
            </a:r>
            <a:endParaRPr altLang="en-US" lang="zh-CN"/>
          </a:p>
        </p:txBody>
      </p:sp>
      <p:sp>
        <p:nvSpPr>
          <p:cNvPr id="10505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制定更加严格的环境法规和标准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加大对环境违法行为的处罚力度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鼓励企业采用环保技术和设备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2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推广绿色生产模式和循环经济理念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推动技术创新和人才培养</a:t>
            </a:r>
            <a:endParaRPr altLang="en-US" lang="zh-CN"/>
          </a:p>
        </p:txBody>
      </p:sp>
      <p:sp>
        <p:nvSpPr>
          <p:cNvPr id="10505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加强技术创新，提高环境工程行业的核心竞争力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培养高素质、专业化的人才队伍，推动行业可持续发展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加大科研投入，推动技术创新和成果转化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加强国际合作与交流，引进先进技术和管理经验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加强跨界合作与创新发展</a:t>
            </a:r>
            <a:endParaRPr altLang="en-US" lang="zh-CN"/>
          </a:p>
        </p:txBody>
      </p:sp>
      <p:sp>
        <p:nvSpPr>
          <p:cNvPr id="10506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跨界合作：加强与其他领域的合作，共同推动环境工程行业的发展。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创新发展：鼓励企业加大研发投入，推动技术创新和产品升级，提高环境工程行业的整体竞争力。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人才培养：加强人才培养和引进，提高行业从业人员的素质和能力，为环境工程行业的发展提供强有力的人才保障。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政策支持：政府应加大对环境工程行业的支持力度，制定更加优惠的政策和措施，推动行业快速发展。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提高国际合作与竞争能力</a:t>
            </a:r>
            <a:endParaRPr altLang="en-US" lang="zh-CN"/>
          </a:p>
        </p:txBody>
      </p:sp>
      <p:sp>
        <p:nvSpPr>
          <p:cNvPr id="10507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培养国际化人才，增强企业在国际市场的竞争力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加强国际交流与合作，共同应对全球环境问题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提高技术创新能力，推动环境工程行业向更高水平发展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积极参与国际标准制定和规则制定，推动行业向更高水平发展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加强行业自律和规范发展</a:t>
            </a:r>
            <a:endParaRPr altLang="en-US" lang="zh-CN"/>
          </a:p>
        </p:txBody>
      </p:sp>
      <p:sp>
        <p:nvSpPr>
          <p:cNvPr id="10507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建立行业自律机制：通过制定行业规范和标准，加强企业间的合作与交流，形成行业自律机制，提高行业整体素质和水平。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加强监管力度：政府应加强对环境工程行业的监管力度，建立健全的监管机制，对违法违规行为进行严厉打击，确保行业健康有序发展。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推动技术创新：鼓励企业加大技术研发和创新力度，推广先进适用的技术成果，提高环境工程行业的科技水平和核心竞争力。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加强人才培养：重视人才培养和引进，加强专业教育和培训，提高从业人员的专业素质和技能水平，为行业发展提供强有力的人才保障。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83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3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2023-12-17T16:55:26Z</dcterms:created>
  <dcterms:modified xsi:type="dcterms:W3CDTF">2023-12-17T16:55:26Z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82a2d251615b427a92fe2ac866cff528_21</vt:lpwstr>
  </property>
</Properties>
</file>