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6" r:id="rId3"/>
  </p:sldMasterIdLst>
  <p:notesMasterIdLst>
    <p:notesMasterId r:id="rId5"/>
  </p:notesMasterIdLst>
  <p:handoutMasterIdLst>
    <p:handoutMasterId r:id="rId21"/>
  </p:handoutMasterIdLst>
  <p:sldIdLst>
    <p:sldId id="492" r:id="rId4"/>
    <p:sldId id="493" r:id="rId6"/>
    <p:sldId id="494" r:id="rId7"/>
    <p:sldId id="414" r:id="rId8"/>
    <p:sldId id="289" r:id="rId9"/>
    <p:sldId id="444" r:id="rId10"/>
    <p:sldId id="445" r:id="rId11"/>
    <p:sldId id="447" r:id="rId12"/>
    <p:sldId id="449" r:id="rId13"/>
    <p:sldId id="452" r:id="rId14"/>
    <p:sldId id="455" r:id="rId15"/>
    <p:sldId id="462" r:id="rId16"/>
    <p:sldId id="465" r:id="rId17"/>
    <p:sldId id="468" r:id="rId18"/>
    <p:sldId id="469" r:id="rId19"/>
    <p:sldId id="485" r:id="rId20"/>
  </p:sldIdLst>
  <p:sldSz cx="9144000" cy="5143500" type="screen16x9"/>
  <p:notesSz cx="6858000" cy="9144000"/>
  <p:custDataLst>
    <p:tags r:id="rId2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" lastIdx="0" clrIdx="0"/>
  <p:cmAuthor id="2" name="Administrator" initials="" lastIdx="1" clrIdx="1"/>
  <p:cmAuthor id="3" name="wangli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426A47"/>
    <a:srgbClr val="2D342F"/>
    <a:srgbClr val="0033CC"/>
    <a:srgbClr val="0000FF"/>
    <a:srgbClr val="EFFFFF"/>
    <a:srgbClr val="F8F8F8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9" autoAdjust="0"/>
    <p:restoredTop sz="95616" autoAdjust="0"/>
  </p:normalViewPr>
  <p:slideViewPr>
    <p:cSldViewPr snapToObjects="1" showGuides="1">
      <p:cViewPr varScale="1">
        <p:scale>
          <a:sx n="145" d="100"/>
          <a:sy n="145" d="100"/>
        </p:scale>
        <p:origin x="630" y="120"/>
      </p:cViewPr>
      <p:guideLst>
        <p:guide orient="horz" pos="167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6" Type="http://schemas.openxmlformats.org/officeDocument/2006/relationships/tags" Target="tags/tag125.xml"/><Relationship Id="rId25" Type="http://schemas.openxmlformats.org/officeDocument/2006/relationships/commentAuthors" Target="commentAuthors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45FBF8FD-49A3-47C5-8367-BA417535F25F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BA5A37E7-6858-451F-97F6-23516D83E4B8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2555651F-2839-4908-AAA8-258D4094590B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0878995-D2E6-423A-9E75-A17D0C411A26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2291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1229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2776FF5-C209-49E0-BE5B-3599B6B01FCF}" type="slidenum">
              <a:rPr lang="zh-CN" altLang="en-US" smtClean="0"/>
            </a:fld>
            <a:endParaRPr lang="zh-CN" altLang="en-US" smtClean="0"/>
          </a:p>
        </p:txBody>
      </p:sp>
      <p:sp>
        <p:nvSpPr>
          <p:cNvPr id="12293" name="页脚占位符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mtClean="0"/>
              <a:t>  </a:t>
            </a:r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759798D-3C42-41DD-913D-D360188AF8D7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39EC4C8-B346-4026-95DF-DFD8DB19B5A5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0D5588D-C125-45CF-82E2-9DEBB33ED705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8765B92-38D2-4C7C-ABDE-0430B79D8096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40539DF-75A0-4F18-9B3E-D6A919918C3F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99100" y="685800"/>
            <a:ext cx="7349400" cy="19278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99100" y="2670300"/>
            <a:ext cx="7349400" cy="11043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6300" y="1117800"/>
            <a:ext cx="8226900" cy="3569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493100" y="2886300"/>
            <a:ext cx="5826600" cy="5751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493100" y="3461400"/>
            <a:ext cx="5826600" cy="6507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456300" y="1125900"/>
            <a:ext cx="3882600" cy="35613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808700" y="1125900"/>
            <a:ext cx="3882600" cy="35613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56300" y="1071900"/>
            <a:ext cx="4006800" cy="2862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56300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1066297"/>
            <a:ext cx="4006800" cy="2862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456300" y="1166400"/>
            <a:ext cx="3924808" cy="3456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762800" y="1166400"/>
            <a:ext cx="3920400" cy="3456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7676100" y="685800"/>
            <a:ext cx="783000" cy="37719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1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85800" y="685800"/>
            <a:ext cx="6876900" cy="3771900"/>
          </a:xfrm>
        </p:spPr>
        <p:txBody>
          <a:bodyPr vert="eaVert" lIns="46800" tIns="46800" rIns="46800" bIns="46800"/>
          <a:lstStyle>
            <a:lvl1pPr marL="171450" indent="-171450">
              <a:spcAft>
                <a:spcPts val="1000"/>
              </a:spcAft>
              <a:defRPr spc="300"/>
            </a:lvl1pPr>
            <a:lvl2pPr marL="514350" indent="-171450">
              <a:defRPr spc="300"/>
            </a:lvl2pPr>
            <a:lvl3pPr marL="857250" indent="-171450">
              <a:defRPr spc="300"/>
            </a:lvl3pPr>
            <a:lvl4pPr marL="1200150" indent="-171450">
              <a:defRPr spc="300"/>
            </a:lvl4pPr>
            <a:lvl5pPr marL="1543050" indent="-17145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456300" y="580500"/>
            <a:ext cx="8229600" cy="41121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99100" y="1863000"/>
            <a:ext cx="7349400" cy="7641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45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899100" y="2670300"/>
            <a:ext cx="7349400" cy="3537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8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99100" y="685800"/>
            <a:ext cx="7349400" cy="19278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99100" y="2670300"/>
            <a:ext cx="7349400" cy="11043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6300" y="1117800"/>
            <a:ext cx="8226900" cy="3569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493100" y="2886300"/>
            <a:ext cx="5826600" cy="5751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493100" y="3461400"/>
            <a:ext cx="5826600" cy="6507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456300" y="1125900"/>
            <a:ext cx="3882600" cy="35613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808700" y="1125900"/>
            <a:ext cx="3882600" cy="35613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56300" y="1071900"/>
            <a:ext cx="4006800" cy="2862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56300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1066297"/>
            <a:ext cx="4006800" cy="2862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456300" y="1166400"/>
            <a:ext cx="3924808" cy="3456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762800" y="1166400"/>
            <a:ext cx="3920400" cy="3456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7676100" y="685800"/>
            <a:ext cx="783000" cy="37719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1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85800" y="685800"/>
            <a:ext cx="6876900" cy="3771900"/>
          </a:xfrm>
        </p:spPr>
        <p:txBody>
          <a:bodyPr vert="eaVert" lIns="46800" tIns="46800" rIns="46800" bIns="46800"/>
          <a:lstStyle>
            <a:lvl1pPr marL="171450" indent="-171450">
              <a:spcAft>
                <a:spcPts val="1000"/>
              </a:spcAft>
              <a:defRPr spc="300"/>
            </a:lvl1pPr>
            <a:lvl2pPr marL="514350" indent="-171450">
              <a:defRPr spc="300"/>
            </a:lvl2pPr>
            <a:lvl3pPr marL="857250" indent="-171450">
              <a:defRPr spc="300"/>
            </a:lvl3pPr>
            <a:lvl4pPr marL="1200150" indent="-171450">
              <a:defRPr spc="300"/>
            </a:lvl4pPr>
            <a:lvl5pPr marL="1543050" indent="-17145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456300" y="580500"/>
            <a:ext cx="8229600" cy="41121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99100" y="1863000"/>
            <a:ext cx="7349400" cy="7641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45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899100" y="2670300"/>
            <a:ext cx="7349400" cy="3537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8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5" Type="http://schemas.openxmlformats.org/officeDocument/2006/relationships/theme" Target="../theme/theme1.xml"/><Relationship Id="rId34" Type="http://schemas.openxmlformats.org/officeDocument/2006/relationships/tags" Target="../tags/tag62.xml"/><Relationship Id="rId33" Type="http://schemas.openxmlformats.org/officeDocument/2006/relationships/tags" Target="../tags/tag61.xml"/><Relationship Id="rId32" Type="http://schemas.openxmlformats.org/officeDocument/2006/relationships/tags" Target="../tags/tag60.xml"/><Relationship Id="rId31" Type="http://schemas.openxmlformats.org/officeDocument/2006/relationships/tags" Target="../tags/tag59.xml"/><Relationship Id="rId30" Type="http://schemas.openxmlformats.org/officeDocument/2006/relationships/tags" Target="../tags/tag58.xml"/><Relationship Id="rId3" Type="http://schemas.openxmlformats.org/officeDocument/2006/relationships/slideLayout" Target="../slideLayouts/slideLayout3.xml"/><Relationship Id="rId29" Type="http://schemas.openxmlformats.org/officeDocument/2006/relationships/tags" Target="../tags/tag57.xml"/><Relationship Id="rId28" Type="http://schemas.openxmlformats.org/officeDocument/2006/relationships/image" Target="../media/image1.jpeg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6.xml"/><Relationship Id="rId8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9" Type="http://schemas.openxmlformats.org/officeDocument/2006/relationships/theme" Target="../theme/theme2.xml"/><Relationship Id="rId18" Type="http://schemas.openxmlformats.org/officeDocument/2006/relationships/tags" Target="../tags/tag124.xml"/><Relationship Id="rId17" Type="http://schemas.openxmlformats.org/officeDocument/2006/relationships/tags" Target="../tags/tag123.xml"/><Relationship Id="rId16" Type="http://schemas.openxmlformats.org/officeDocument/2006/relationships/tags" Target="../tags/tag122.xml"/><Relationship Id="rId15" Type="http://schemas.openxmlformats.org/officeDocument/2006/relationships/tags" Target="../tags/tag121.xml"/><Relationship Id="rId14" Type="http://schemas.openxmlformats.org/officeDocument/2006/relationships/tags" Target="../tags/tag120.xml"/><Relationship Id="rId13" Type="http://schemas.openxmlformats.org/officeDocument/2006/relationships/tags" Target="../tags/tag119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9"/>
            </p:custDataLst>
          </p:nvPr>
        </p:nvSpPr>
        <p:spPr>
          <a:xfrm>
            <a:off x="456300" y="456300"/>
            <a:ext cx="8226900" cy="529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0"/>
            </p:custDataLst>
          </p:nvPr>
        </p:nvSpPr>
        <p:spPr>
          <a:xfrm>
            <a:off x="456300" y="1117800"/>
            <a:ext cx="8226900" cy="35694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1"/>
            </p:custDataLst>
          </p:nvPr>
        </p:nvSpPr>
        <p:spPr>
          <a:xfrm>
            <a:off x="4590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2"/>
            </p:custDataLst>
          </p:nvPr>
        </p:nvSpPr>
        <p:spPr>
          <a:xfrm>
            <a:off x="3087000" y="4735800"/>
            <a:ext cx="2970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3"/>
            </p:custDataLst>
          </p:nvPr>
        </p:nvSpPr>
        <p:spPr>
          <a:xfrm>
            <a:off x="66582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3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6300" y="456300"/>
            <a:ext cx="8226900" cy="529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6300" y="1117800"/>
            <a:ext cx="8226900" cy="35694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90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087000" y="4735800"/>
            <a:ext cx="2970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6582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矩形 8"/>
          <p:cNvSpPr>
            <a:spLocks noChangeArrowheads="1"/>
          </p:cNvSpPr>
          <p:nvPr/>
        </p:nvSpPr>
        <p:spPr bwMode="auto">
          <a:xfrm>
            <a:off x="1143000" y="1808163"/>
            <a:ext cx="6858000" cy="124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4000" b="1" noProof="1">
                <a:latin typeface="楷体" panose="02010609060101010101" pitchFamily="49" charset="-122"/>
                <a:ea typeface="楷体" panose="02010609060101010101" pitchFamily="49" charset="-122"/>
              </a:rPr>
              <a:t>综合性学习</a:t>
            </a:r>
            <a:r>
              <a:rPr lang="zh-CN" altLang="zh-CN" sz="4000" b="1" noProof="1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endParaRPr lang="zh-CN" altLang="zh-CN" sz="4000" b="1" noProof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zh-CN" altLang="en-US" sz="4000" b="1" noProof="1">
                <a:latin typeface="楷体" panose="02010609060101010101" pitchFamily="49" charset="-122"/>
                <a:ea typeface="楷体" panose="02010609060101010101" pitchFamily="49" charset="-122"/>
              </a:rPr>
              <a:t>君子自强不息</a:t>
            </a:r>
            <a:endParaRPr lang="zh-CN" altLang="en-US" sz="4000" b="1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267" name="文本框 3"/>
          <p:cNvSpPr txBox="1">
            <a:spLocks noChangeArrowheads="1"/>
          </p:cNvSpPr>
          <p:nvPr/>
        </p:nvSpPr>
        <p:spPr bwMode="auto">
          <a:xfrm>
            <a:off x="34925" y="123825"/>
            <a:ext cx="2770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九年级语文上册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268" name="文本框 2"/>
          <p:cNvSpPr txBox="1">
            <a:spLocks noChangeArrowheads="1"/>
          </p:cNvSpPr>
          <p:nvPr/>
        </p:nvSpPr>
        <p:spPr bwMode="auto">
          <a:xfrm>
            <a:off x="8816975" y="4689475"/>
            <a:ext cx="268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/>
              <a:t>1</a:t>
            </a:r>
            <a:endParaRPr lang="zh-CN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128588"/>
            <a:ext cx="3381375" cy="213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圆角矩形 2"/>
          <p:cNvSpPr>
            <a:spLocks noChangeArrowheads="1"/>
          </p:cNvSpPr>
          <p:nvPr/>
        </p:nvSpPr>
        <p:spPr bwMode="auto">
          <a:xfrm>
            <a:off x="641350" y="627063"/>
            <a:ext cx="2278063" cy="688975"/>
          </a:xfrm>
          <a:prstGeom prst="roundRect">
            <a:avLst>
              <a:gd name="adj" fmla="val 639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</a14:hiddenLine>
            </a:ext>
          </a:extLst>
        </p:spPr>
        <p:txBody>
          <a:bodyPr lIns="91438" tIns="45719" rIns="91438" bIns="4571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2D34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目标导航</a:t>
            </a:r>
            <a:endParaRPr lang="zh-CN" altLang="en-US" sz="3600" b="1">
              <a:solidFill>
                <a:srgbClr val="2D34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41350" y="1670050"/>
            <a:ext cx="7820025" cy="246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Times New Roman" panose="02020603050405020304" pitchFamily="18" charset="0"/>
              <a:buAutoNum type="arabicPeriod"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了解自强不息的内涵，体会自强不息的意义。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Times New Roman" panose="02020603050405020304" pitchFamily="18" charset="0"/>
              <a:buAutoNum type="arabicPeriod"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培养撰写演讲稿，开展演讲活动的能力。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Times New Roman" panose="02020603050405020304" pitchFamily="18" charset="0"/>
              <a:buAutoNum type="arabicPeriod"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培养自强不息的精神，形成自强不息的理想人格。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10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128588"/>
            <a:ext cx="3381375" cy="213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圆角矩形 2"/>
          <p:cNvSpPr>
            <a:spLocks noChangeArrowheads="1"/>
          </p:cNvSpPr>
          <p:nvPr/>
        </p:nvSpPr>
        <p:spPr bwMode="auto">
          <a:xfrm>
            <a:off x="719138" y="627063"/>
            <a:ext cx="2278062" cy="688975"/>
          </a:xfrm>
          <a:prstGeom prst="roundRect">
            <a:avLst>
              <a:gd name="adj" fmla="val 639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</a14:hiddenLine>
            </a:ext>
          </a:extLst>
        </p:spPr>
        <p:txBody>
          <a:bodyPr lIns="91438" tIns="45719" rIns="91438" bIns="4571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2D34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环节设计</a:t>
            </a:r>
            <a:endParaRPr lang="zh-CN" altLang="en-US" sz="3600" b="1">
              <a:solidFill>
                <a:srgbClr val="2D34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8" name="矩形 107"/>
          <p:cNvSpPr>
            <a:spLocks noChangeArrowheads="1"/>
          </p:cNvSpPr>
          <p:nvPr/>
        </p:nvSpPr>
        <p:spPr bwMode="auto">
          <a:xfrm>
            <a:off x="2195513" y="1384300"/>
            <a:ext cx="8061325" cy="319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426A4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一、认识自强不息的内涵</a:t>
            </a:r>
            <a:endParaRPr lang="en-US" altLang="zh-CN" sz="2800" b="1">
              <a:solidFill>
                <a:srgbClr val="426A47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426A4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2800" b="1">
              <a:solidFill>
                <a:srgbClr val="426A47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426A47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二、寻找自强不息的人物</a:t>
            </a:r>
            <a:endParaRPr lang="zh-CN" altLang="en-US" sz="2800" b="1">
              <a:solidFill>
                <a:srgbClr val="426A47"/>
              </a:solidFill>
              <a:latin typeface="楷体" panose="02010609060101010101" pitchFamily="49" charset="-122"/>
              <a:ea typeface="楷体" panose="02010609060101010101" pitchFamily="49" charset="-122"/>
              <a:sym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endParaRPr lang="zh-CN" altLang="en-US" sz="2800" b="1">
              <a:solidFill>
                <a:srgbClr val="426A47"/>
              </a:solidFill>
              <a:latin typeface="楷体" panose="02010609060101010101" pitchFamily="49" charset="-122"/>
              <a:ea typeface="楷体" panose="02010609060101010101" pitchFamily="49" charset="-122"/>
              <a:sym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426A47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三、演讲</a:t>
            </a:r>
            <a:r>
              <a:rPr lang="en-US" altLang="zh-CN" sz="2800" b="1">
                <a:solidFill>
                  <a:srgbClr val="426A47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——</a:t>
            </a:r>
            <a:r>
              <a:rPr lang="zh-CN" altLang="en-US" sz="2800" b="1">
                <a:solidFill>
                  <a:srgbClr val="426A47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青年当自强不息</a:t>
            </a:r>
            <a:endParaRPr lang="en-US" altLang="zh-CN" sz="2800" b="1">
              <a:solidFill>
                <a:srgbClr val="426A47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87338" y="1166813"/>
            <a:ext cx="8553450" cy="579437"/>
          </a:xfrm>
          <a:prstGeom prst="rect">
            <a:avLst/>
          </a:prstGeom>
          <a:solidFill>
            <a:srgbClr val="426A4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ea typeface="仓耳天群行楷 W01" panose="02020400000000000000" pitchFamily="18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58775" y="1866900"/>
            <a:ext cx="8482013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刚才的歌曲中唱到“做个好汉子，每天要自强”，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周易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中也说“天行健，君子以自强不息”。“自强不息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是我们中华民族精神的重要内容，它铸就了不可征服的伟大民族之魂。那如何理解自强不息？怎样才能做到自强不息？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388" name="矩形 5"/>
          <p:cNvSpPr>
            <a:spLocks noChangeArrowheads="1"/>
          </p:cNvSpPr>
          <p:nvPr/>
        </p:nvSpPr>
        <p:spPr bwMode="auto">
          <a:xfrm>
            <a:off x="590550" y="1173163"/>
            <a:ext cx="5180013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0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认识自强不息的内涵</a:t>
            </a:r>
            <a:endParaRPr lang="en-US" altLang="zh-CN" sz="30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6389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588" y="-322263"/>
            <a:ext cx="3382963" cy="213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圆角矩形 2"/>
          <p:cNvSpPr>
            <a:spLocks noChangeArrowheads="1"/>
          </p:cNvSpPr>
          <p:nvPr/>
        </p:nvSpPr>
        <p:spPr bwMode="auto">
          <a:xfrm>
            <a:off x="796925" y="434975"/>
            <a:ext cx="2276475" cy="688975"/>
          </a:xfrm>
          <a:prstGeom prst="roundRect">
            <a:avLst>
              <a:gd name="adj" fmla="val 639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</a14:hiddenLine>
            </a:ext>
          </a:extLst>
        </p:spPr>
        <p:txBody>
          <a:bodyPr lIns="91438" tIns="45719" rIns="91438" bIns="4571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2D34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环节一</a:t>
            </a:r>
            <a:endParaRPr lang="zh-CN" altLang="en-US" sz="3600" b="1">
              <a:solidFill>
                <a:srgbClr val="2D34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95288" y="1166813"/>
            <a:ext cx="8389937" cy="579437"/>
          </a:xfrm>
          <a:prstGeom prst="rect">
            <a:avLst/>
          </a:prstGeom>
          <a:solidFill>
            <a:srgbClr val="426A4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ea typeface="仓耳天群行楷 W01" panose="02020400000000000000" pitchFamily="18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-128588" y="1166813"/>
            <a:ext cx="8726488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000" b="1">
                <a:latin typeface="宋体" panose="02010600030101010101" pitchFamily="2" charset="-122"/>
              </a:rPr>
              <a:t>    </a:t>
            </a:r>
            <a:r>
              <a:rPr lang="zh-CN" altLang="en-US" sz="30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搜集有关自强不息的名言警句、古诗词等材料。</a:t>
            </a:r>
            <a:endParaRPr lang="zh-CN" altLang="en-US" sz="3000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04" name="矩形 103"/>
          <p:cNvSpPr>
            <a:spLocks noChangeArrowheads="1"/>
          </p:cNvSpPr>
          <p:nvPr/>
        </p:nvSpPr>
        <p:spPr bwMode="auto">
          <a:xfrm>
            <a:off x="603250" y="1860550"/>
            <a:ext cx="8061325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关于自强不息的名言警句：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士不可以不弘毅，任重而道远。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——《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论语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泰伯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胜人者有力，自胜者强。   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——《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老子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413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588" y="-322263"/>
            <a:ext cx="3382963" cy="213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圆角矩形 2"/>
          <p:cNvSpPr>
            <a:spLocks noChangeArrowheads="1"/>
          </p:cNvSpPr>
          <p:nvPr/>
        </p:nvSpPr>
        <p:spPr bwMode="auto">
          <a:xfrm>
            <a:off x="603250" y="425450"/>
            <a:ext cx="2278063" cy="688975"/>
          </a:xfrm>
          <a:prstGeom prst="roundRect">
            <a:avLst>
              <a:gd name="adj" fmla="val 639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</a14:hiddenLine>
            </a:ext>
          </a:extLst>
        </p:spPr>
        <p:txBody>
          <a:bodyPr lIns="91438" tIns="45719" rIns="91438" bIns="4571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2D34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活动范例</a:t>
            </a:r>
            <a:endParaRPr lang="zh-CN" altLang="en-US" sz="3600" b="1">
              <a:solidFill>
                <a:srgbClr val="2D34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503238" y="879475"/>
            <a:ext cx="8129587" cy="371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苟日新，日日新，又日新。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 eaLnBrk="1" hangingPunct="1">
              <a:lnSpc>
                <a:spcPct val="120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——《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礼记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大学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人一能之，己百之；人十能之，己千之。果能此道矣，虽愚必明，虽柔必强。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 eaLnBrk="1" hangingPunct="1">
              <a:lnSpc>
                <a:spcPct val="120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——《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礼记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中庸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故不积跬步，无以至千里；不积小流，无以成江海。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  ——《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荀子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劝学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04813" y="585788"/>
            <a:ext cx="6507162" cy="581025"/>
          </a:xfrm>
          <a:prstGeom prst="rect">
            <a:avLst/>
          </a:prstGeom>
          <a:solidFill>
            <a:srgbClr val="426A4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ea typeface="仓耳天群行楷 W01" panose="02020400000000000000" pitchFamily="18" charset="-122"/>
            </a:endParaRPr>
          </a:p>
        </p:txBody>
      </p:sp>
      <p:sp>
        <p:nvSpPr>
          <p:cNvPr id="20483" name="矩形 1"/>
          <p:cNvSpPr>
            <a:spLocks noChangeArrowheads="1"/>
          </p:cNvSpPr>
          <p:nvPr/>
        </p:nvSpPr>
        <p:spPr bwMode="auto">
          <a:xfrm>
            <a:off x="539750" y="555625"/>
            <a:ext cx="8385175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关于自强不息的古诗词：</a:t>
            </a:r>
            <a:endParaRPr lang="en-US" altLang="zh-CN" sz="28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老骥伏枥，志在千里；烈士暮年，壮心不已。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 eaLnBrk="1" hangingPunct="1">
              <a:lnSpc>
                <a:spcPct val="120000"/>
              </a:lnSpc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曹操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龟虽寿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路曼曼其修远兮，吾将上下而求索。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 eaLnBrk="1" hangingPunct="1">
              <a:lnSpc>
                <a:spcPct val="120000"/>
              </a:lnSpc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屈原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离骚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长风破浪会有时，直挂云帆济沧海。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 eaLnBrk="1" hangingPunct="1">
              <a:lnSpc>
                <a:spcPct val="120000"/>
              </a:lnSpc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李白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行路难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（其一）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世间万事俱茫茫，惟有进德当自强。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                        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陆游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自伤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》 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47700" y="842963"/>
            <a:ext cx="80613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000" b="1">
                <a:latin typeface="楷体" panose="02010609060101010101" pitchFamily="49" charset="-122"/>
                <a:ea typeface="楷体" panose="02010609060101010101" pitchFamily="49" charset="-122"/>
              </a:rPr>
              <a:t>请用一个或几个词语概括你对“自强不息”精神的理解。</a:t>
            </a:r>
            <a:endParaRPr lang="zh-CN" altLang="en-US" sz="3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647700" y="2319338"/>
            <a:ext cx="8061325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426A4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自信自立、勤思苦学、勇于开拓、志存高远、迎难而上、积极进取、坚持不懈、忍辱负重、发愤图强、执着追求</a:t>
            </a:r>
            <a:r>
              <a:rPr lang="en-US" altLang="zh-CN" sz="2800" b="1">
                <a:solidFill>
                  <a:srgbClr val="426A4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800" b="1">
                <a:solidFill>
                  <a:srgbClr val="426A4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b="1">
              <a:solidFill>
                <a:srgbClr val="426A47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1"/>
          <p:cNvSpPr>
            <a:spLocks noChangeArrowheads="1"/>
          </p:cNvSpPr>
          <p:nvPr/>
        </p:nvSpPr>
        <p:spPr bwMode="auto">
          <a:xfrm>
            <a:off x="2936875" y="479425"/>
            <a:ext cx="482282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寻找自强不息的人物</a:t>
            </a:r>
            <a:endParaRPr lang="en-US" altLang="zh-CN" sz="3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31" name="矩形 2"/>
          <p:cNvSpPr>
            <a:spLocks noChangeArrowheads="1"/>
          </p:cNvSpPr>
          <p:nvPr/>
        </p:nvSpPr>
        <p:spPr bwMode="auto">
          <a:xfrm>
            <a:off x="1831975" y="1152525"/>
            <a:ext cx="59277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讲述自强不息人物故事的评价量表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4" name="表格 4"/>
          <p:cNvGraphicFramePr>
            <a:graphicFrameLocks noGrp="1"/>
          </p:cNvGraphicFramePr>
          <p:nvPr/>
        </p:nvGraphicFramePr>
        <p:xfrm>
          <a:off x="508000" y="1644650"/>
          <a:ext cx="8110538" cy="31877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69102"/>
                <a:gridCol w="2507591"/>
                <a:gridCol w="983095"/>
                <a:gridCol w="1018206"/>
                <a:gridCol w="2132544"/>
              </a:tblGrid>
              <a:tr h="554905"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91438" marR="91438" marT="45718" marB="45718"/>
                </a:tc>
              </a:tr>
              <a:tr h="703721"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91438" marR="91438" marT="45718" marB="45718"/>
                </a:tc>
              </a:tr>
              <a:tr h="669238"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91438" marR="91438" marT="45718" marB="45718"/>
                </a:tc>
              </a:tr>
              <a:tr h="704931"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91438" marR="91438" marT="45718" marB="45718"/>
                </a:tc>
              </a:tr>
              <a:tr h="554905">
                <a:tc gridSpan="2"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91438" marR="91438" marT="45718" marB="45718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91438" marR="91438" marT="45718" marB="45718"/>
                </a:tc>
              </a:tr>
            </a:tbl>
          </a:graphicData>
        </a:graphic>
      </p:graphicFrame>
      <p:sp>
        <p:nvSpPr>
          <p:cNvPr id="22569" name="矩形 5"/>
          <p:cNvSpPr>
            <a:spLocks noChangeArrowheads="1"/>
          </p:cNvSpPr>
          <p:nvPr/>
        </p:nvSpPr>
        <p:spPr bwMode="auto">
          <a:xfrm>
            <a:off x="576263" y="1693863"/>
            <a:ext cx="1728787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评价项目</a:t>
            </a:r>
            <a:endParaRPr lang="zh-CN" altLang="en-US" sz="24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70" name="矩形 6"/>
          <p:cNvSpPr>
            <a:spLocks noChangeArrowheads="1"/>
          </p:cNvSpPr>
          <p:nvPr/>
        </p:nvSpPr>
        <p:spPr bwMode="auto">
          <a:xfrm>
            <a:off x="593725" y="2427288"/>
            <a:ext cx="1766888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故事内容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71" name="矩形 7"/>
          <p:cNvSpPr>
            <a:spLocks noChangeArrowheads="1"/>
          </p:cNvSpPr>
          <p:nvPr/>
        </p:nvSpPr>
        <p:spPr bwMode="auto">
          <a:xfrm>
            <a:off x="598488" y="3132138"/>
            <a:ext cx="177165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语言表达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72" name="矩形 8"/>
          <p:cNvSpPr>
            <a:spLocks noChangeArrowheads="1"/>
          </p:cNvSpPr>
          <p:nvPr/>
        </p:nvSpPr>
        <p:spPr bwMode="auto">
          <a:xfrm>
            <a:off x="623888" y="3843338"/>
            <a:ext cx="15033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情绪情感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73" name="矩形 9"/>
          <p:cNvSpPr>
            <a:spLocks noChangeArrowheads="1"/>
          </p:cNvSpPr>
          <p:nvPr/>
        </p:nvSpPr>
        <p:spPr bwMode="auto">
          <a:xfrm>
            <a:off x="2586038" y="1677988"/>
            <a:ext cx="1728787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评价标准</a:t>
            </a:r>
            <a:endParaRPr lang="zh-CN" altLang="en-US" sz="24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74" name="矩形 10"/>
          <p:cNvSpPr>
            <a:spLocks noChangeArrowheads="1"/>
          </p:cNvSpPr>
          <p:nvPr/>
        </p:nvSpPr>
        <p:spPr bwMode="auto">
          <a:xfrm>
            <a:off x="4630738" y="1690688"/>
            <a:ext cx="10350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分值</a:t>
            </a:r>
            <a:endParaRPr lang="zh-CN" altLang="en-US" sz="24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75" name="矩形 11"/>
          <p:cNvSpPr>
            <a:spLocks noChangeArrowheads="1"/>
          </p:cNvSpPr>
          <p:nvPr/>
        </p:nvSpPr>
        <p:spPr bwMode="auto">
          <a:xfrm>
            <a:off x="5629275" y="1677988"/>
            <a:ext cx="103505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赋分</a:t>
            </a:r>
            <a:endParaRPr lang="zh-CN" altLang="en-US" sz="24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76" name="矩形 12"/>
          <p:cNvSpPr>
            <a:spLocks noChangeArrowheads="1"/>
          </p:cNvSpPr>
          <p:nvPr/>
        </p:nvSpPr>
        <p:spPr bwMode="auto">
          <a:xfrm>
            <a:off x="4838700" y="2228850"/>
            <a:ext cx="73342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000" b="1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 sz="3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77" name="矩形 13"/>
          <p:cNvSpPr>
            <a:spLocks noChangeArrowheads="1"/>
          </p:cNvSpPr>
          <p:nvPr/>
        </p:nvSpPr>
        <p:spPr bwMode="auto">
          <a:xfrm>
            <a:off x="4805363" y="2957513"/>
            <a:ext cx="733425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000" b="1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3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78" name="矩形 14"/>
          <p:cNvSpPr>
            <a:spLocks noChangeArrowheads="1"/>
          </p:cNvSpPr>
          <p:nvPr/>
        </p:nvSpPr>
        <p:spPr bwMode="auto">
          <a:xfrm>
            <a:off x="4795838" y="3662363"/>
            <a:ext cx="733425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000" b="1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3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79" name="矩形 15"/>
          <p:cNvSpPr>
            <a:spLocks noChangeArrowheads="1"/>
          </p:cNvSpPr>
          <p:nvPr/>
        </p:nvSpPr>
        <p:spPr bwMode="auto">
          <a:xfrm>
            <a:off x="4675188" y="4318000"/>
            <a:ext cx="73342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000" b="1"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endParaRPr lang="zh-CN" altLang="en-US" sz="3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80" name="矩形 16"/>
          <p:cNvSpPr>
            <a:spLocks noChangeArrowheads="1"/>
          </p:cNvSpPr>
          <p:nvPr/>
        </p:nvSpPr>
        <p:spPr bwMode="auto">
          <a:xfrm>
            <a:off x="2063750" y="2270125"/>
            <a:ext cx="24860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人物选取恰当、事件典型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81" name="矩形 17"/>
          <p:cNvSpPr>
            <a:spLocks noChangeArrowheads="1"/>
          </p:cNvSpPr>
          <p:nvPr/>
        </p:nvSpPr>
        <p:spPr bwMode="auto">
          <a:xfrm>
            <a:off x="2063750" y="2924175"/>
            <a:ext cx="26114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标准、流利、响亮、有条理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82" name="矩形 18"/>
          <p:cNvSpPr>
            <a:spLocks noChangeArrowheads="1"/>
          </p:cNvSpPr>
          <p:nvPr/>
        </p:nvSpPr>
        <p:spPr bwMode="auto">
          <a:xfrm>
            <a:off x="2043113" y="3830638"/>
            <a:ext cx="2622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情绪饱满，有感染力</a:t>
            </a:r>
            <a:endParaRPr lang="en-US" altLang="zh-CN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83" name="矩形 19"/>
          <p:cNvSpPr>
            <a:spLocks noChangeArrowheads="1"/>
          </p:cNvSpPr>
          <p:nvPr/>
        </p:nvSpPr>
        <p:spPr bwMode="auto">
          <a:xfrm>
            <a:off x="6488113" y="1676400"/>
            <a:ext cx="2071687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赞赏或建议</a:t>
            </a:r>
            <a:endParaRPr lang="zh-CN" altLang="en-US" sz="24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84" name="矩形 20"/>
          <p:cNvSpPr>
            <a:spLocks noChangeArrowheads="1"/>
          </p:cNvSpPr>
          <p:nvPr/>
        </p:nvSpPr>
        <p:spPr bwMode="auto">
          <a:xfrm>
            <a:off x="2543175" y="4408488"/>
            <a:ext cx="963613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总分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2585" name="图片 2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588" y="-322263"/>
            <a:ext cx="3382963" cy="213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86" name="圆角矩形 2"/>
          <p:cNvSpPr>
            <a:spLocks noChangeArrowheads="1"/>
          </p:cNvSpPr>
          <p:nvPr/>
        </p:nvSpPr>
        <p:spPr bwMode="auto">
          <a:xfrm>
            <a:off x="796925" y="434975"/>
            <a:ext cx="2276475" cy="688975"/>
          </a:xfrm>
          <a:prstGeom prst="roundRect">
            <a:avLst>
              <a:gd name="adj" fmla="val 639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</a14:hiddenLine>
            </a:ext>
          </a:extLst>
        </p:spPr>
        <p:txBody>
          <a:bodyPr lIns="91438" tIns="45719" rIns="91438" bIns="4571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2D34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环节二</a:t>
            </a:r>
            <a:endParaRPr lang="zh-CN" altLang="en-US" sz="3600" b="1">
              <a:solidFill>
                <a:srgbClr val="2D34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31800" y="398463"/>
            <a:ext cx="8383588" cy="474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3000" b="1">
                <a:latin typeface="楷体" panose="02010609060101010101" pitchFamily="49" charset="-122"/>
                <a:ea typeface="楷体" panose="02010609060101010101" pitchFamily="49" charset="-122"/>
              </a:rPr>
              <a:t>头悬梁</a:t>
            </a:r>
            <a:endParaRPr lang="zh-CN" altLang="en-US" sz="30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00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东汉时候，有个人名叫孙敬，是著名的政治家。他年轻时勤奋好学，经常关起门，独自一人不停地读书。每天从早读到晚，常常废寝忘食。读书时间长，劳累了，仍不肯休息。时间久了，疲倦得直打瞌睡。他怕影响自己读书学习，就想出了一个特别的办法：他找来一根绳子，一头绑在头发上（古时候，男子的头发很长），一头牢牢地绑在房梁上。当他读书疲劳打盹时，头一低，绳子就会牵住头发，这样会把头皮扯痛，他马上就清醒了，再继续读书学习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1"/>
          <p:cNvSpPr>
            <a:spLocks noChangeArrowheads="1"/>
          </p:cNvSpPr>
          <p:nvPr/>
        </p:nvSpPr>
        <p:spPr bwMode="auto">
          <a:xfrm>
            <a:off x="396875" y="698500"/>
            <a:ext cx="8515350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3000" b="1">
                <a:latin typeface="楷体" panose="02010609060101010101" pitchFamily="49" charset="-122"/>
                <a:ea typeface="楷体" panose="02010609060101010101" pitchFamily="49" charset="-122"/>
              </a:rPr>
              <a:t>锥刺股</a:t>
            </a:r>
            <a:endParaRPr lang="zh-CN" altLang="en-US" sz="30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    战国时期，有一个人名叫苏秦，也是著名的政治家。在年轻时，由于学问不多不深，曾到好多地方做事都不受重视。回家后，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家人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对他也很冷淡，瞧不起他，这对他的刺激很大。所以，他下定决心，要发奋读书。他常常读书到深夜，很疲倦，常打盹，直想睡觉。他想出了一个方法：准备一把锥子，一打瞌睡，就用锥子往自己的大腿上刺一下。这样，猛然间感到疼痛，使自己清醒起来，再坚持读书。    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398463" y="4300538"/>
            <a:ext cx="79803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匡衡凿壁借光、王献之依缸习字、宋濂借书抄录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65138" y="1846263"/>
            <a:ext cx="824230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了解了这么多自强不息的人物，你认为“自强不息”对一个人的成长或成才有怎样的影响？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01650" y="2990850"/>
            <a:ext cx="8061325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自强不息对一个人的成长与成才至关重要。一个人具有自强不息的精神，才会发愤图强，才能吃苦耐劳，才有可能实现自己的理想。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8676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588" y="-322263"/>
            <a:ext cx="3382963" cy="213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圆角矩形 2"/>
          <p:cNvSpPr>
            <a:spLocks noChangeArrowheads="1"/>
          </p:cNvSpPr>
          <p:nvPr/>
        </p:nvSpPr>
        <p:spPr bwMode="auto">
          <a:xfrm>
            <a:off x="606425" y="444500"/>
            <a:ext cx="2278063" cy="688975"/>
          </a:xfrm>
          <a:prstGeom prst="roundRect">
            <a:avLst>
              <a:gd name="adj" fmla="val 639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</a14:hiddenLine>
            </a:ext>
          </a:extLst>
        </p:spPr>
        <p:txBody>
          <a:bodyPr lIns="91438" tIns="45719" rIns="91438" bIns="4571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2D34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总结明确</a:t>
            </a:r>
            <a:endParaRPr lang="zh-CN" altLang="en-US" sz="3600" b="1">
              <a:solidFill>
                <a:srgbClr val="2D34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87338" y="1166813"/>
            <a:ext cx="8553450" cy="579437"/>
          </a:xfrm>
          <a:prstGeom prst="rect">
            <a:avLst/>
          </a:prstGeom>
          <a:solidFill>
            <a:srgbClr val="426A4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ea typeface="仓耳天群行楷 W01" panose="02020400000000000000" pitchFamily="18" charset="-122"/>
            </a:endParaRPr>
          </a:p>
        </p:txBody>
      </p:sp>
      <p:sp>
        <p:nvSpPr>
          <p:cNvPr id="28679" name="矩形 5"/>
          <p:cNvSpPr>
            <a:spLocks noChangeArrowheads="1"/>
          </p:cNvSpPr>
          <p:nvPr/>
        </p:nvSpPr>
        <p:spPr bwMode="auto">
          <a:xfrm>
            <a:off x="501650" y="1169988"/>
            <a:ext cx="5180013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0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自强不息的意义</a:t>
            </a:r>
            <a:endParaRPr lang="en-US" altLang="zh-CN" sz="30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87338" y="1166813"/>
            <a:ext cx="8553450" cy="579437"/>
          </a:xfrm>
          <a:prstGeom prst="rect">
            <a:avLst/>
          </a:prstGeom>
          <a:solidFill>
            <a:srgbClr val="426A4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ea typeface="仓耳天群行楷 W01" panose="02020400000000000000" pitchFamily="18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14338" y="2000250"/>
            <a:ext cx="8605837" cy="260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注意事项：</a:t>
            </a:r>
            <a:endParaRPr lang="zh-CN" altLang="en-US" sz="2800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+mj-lt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撰写演讲稿，要求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观点正确鲜明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围绕主题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青年当自强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选材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层次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要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清晰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eaLnBrk="1" hangingPunct="1">
              <a:lnSpc>
                <a:spcPct val="120000"/>
              </a:lnSpc>
              <a:buFont typeface="+mj-lt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组内、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班内演讲，注意演讲的场合所需的</a:t>
            </a:r>
            <a:r>
              <a:rPr lang="zh-CN" altLang="en-US" sz="28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称呼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</a:t>
            </a:r>
            <a:r>
              <a:rPr lang="zh-CN" altLang="en-US" sz="28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语气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（大方得体）、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用时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（不超过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5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分钟为宜）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等。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700" name="TextBox 1"/>
          <p:cNvSpPr txBox="1">
            <a:spLocks noChangeArrowheads="1"/>
          </p:cNvSpPr>
          <p:nvPr/>
        </p:nvSpPr>
        <p:spPr bwMode="auto">
          <a:xfrm>
            <a:off x="779463" y="1166813"/>
            <a:ext cx="505460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zh-CN" altLang="en-US" sz="32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演讲</a:t>
            </a:r>
            <a:r>
              <a:rPr lang="en-US" altLang="zh-CN" sz="32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——</a:t>
            </a:r>
            <a:r>
              <a:rPr lang="zh-CN" altLang="en-US" sz="32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青年当自强不息</a:t>
            </a:r>
            <a:endParaRPr lang="zh-CN" altLang="en-US" sz="32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9701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588" y="-322263"/>
            <a:ext cx="3382963" cy="213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圆角矩形 2"/>
          <p:cNvSpPr>
            <a:spLocks noChangeArrowheads="1"/>
          </p:cNvSpPr>
          <p:nvPr/>
        </p:nvSpPr>
        <p:spPr bwMode="auto">
          <a:xfrm>
            <a:off x="796925" y="434975"/>
            <a:ext cx="2276475" cy="688975"/>
          </a:xfrm>
          <a:prstGeom prst="roundRect">
            <a:avLst>
              <a:gd name="adj" fmla="val 639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</a14:hiddenLine>
            </a:ext>
          </a:extLst>
        </p:spPr>
        <p:txBody>
          <a:bodyPr lIns="91438" tIns="45719" rIns="91438" bIns="4571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2D34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环节三</a:t>
            </a:r>
            <a:endParaRPr lang="zh-CN" altLang="en-US" sz="3600" b="1">
              <a:solidFill>
                <a:srgbClr val="2D34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588" y="-322263"/>
            <a:ext cx="3382963" cy="213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矩形 1"/>
          <p:cNvSpPr>
            <a:spLocks noChangeArrowheads="1"/>
          </p:cNvSpPr>
          <p:nvPr/>
        </p:nvSpPr>
        <p:spPr bwMode="auto">
          <a:xfrm>
            <a:off x="2916238" y="871538"/>
            <a:ext cx="46037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演讲</a:t>
            </a:r>
            <a:r>
              <a:rPr lang="en-US" altLang="zh-CN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青年当自强</a:t>
            </a:r>
            <a:r>
              <a:rPr lang="en-US" altLang="zh-CN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en-US" altLang="zh-CN" sz="3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3" name="表格 4"/>
          <p:cNvGraphicFramePr>
            <a:graphicFrameLocks noGrp="1"/>
          </p:cNvGraphicFramePr>
          <p:nvPr/>
        </p:nvGraphicFramePr>
        <p:xfrm>
          <a:off x="488950" y="1419225"/>
          <a:ext cx="8202613" cy="33147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85780"/>
                <a:gridCol w="2536058"/>
                <a:gridCol w="994255"/>
                <a:gridCol w="1029765"/>
                <a:gridCol w="2156754"/>
              </a:tblGrid>
              <a:tr h="577013"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33" marB="45733"/>
                </a:tc>
              </a:tr>
              <a:tr h="731757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33" marB="45733"/>
                </a:tc>
              </a:tr>
              <a:tr h="695901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33" marB="45733"/>
                </a:tc>
              </a:tr>
              <a:tr h="733016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33" marB="45733"/>
                </a:tc>
              </a:tr>
              <a:tr h="577013">
                <a:tc gridSpan="2"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33" marB="45733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33" marB="45733"/>
                </a:tc>
              </a:tr>
            </a:tbl>
          </a:graphicData>
        </a:graphic>
      </p:graphicFrame>
      <p:sp>
        <p:nvSpPr>
          <p:cNvPr id="30761" name="矩形 3"/>
          <p:cNvSpPr>
            <a:spLocks noChangeArrowheads="1"/>
          </p:cNvSpPr>
          <p:nvPr/>
        </p:nvSpPr>
        <p:spPr bwMode="auto">
          <a:xfrm>
            <a:off x="506413" y="1468438"/>
            <a:ext cx="1728787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评价项目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62" name="矩形 4"/>
          <p:cNvSpPr>
            <a:spLocks noChangeArrowheads="1"/>
          </p:cNvSpPr>
          <p:nvPr/>
        </p:nvSpPr>
        <p:spPr bwMode="auto">
          <a:xfrm>
            <a:off x="504825" y="2193925"/>
            <a:ext cx="1609725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演讲内容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63" name="矩形 5"/>
          <p:cNvSpPr>
            <a:spLocks noChangeArrowheads="1"/>
          </p:cNvSpPr>
          <p:nvPr/>
        </p:nvSpPr>
        <p:spPr bwMode="auto">
          <a:xfrm>
            <a:off x="557213" y="2944813"/>
            <a:ext cx="14398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语言表达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64" name="矩形 6"/>
          <p:cNvSpPr>
            <a:spLocks noChangeArrowheads="1"/>
          </p:cNvSpPr>
          <p:nvPr/>
        </p:nvSpPr>
        <p:spPr bwMode="auto">
          <a:xfrm>
            <a:off x="557213" y="3679825"/>
            <a:ext cx="1724025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语气语态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65" name="矩形 7"/>
          <p:cNvSpPr>
            <a:spLocks noChangeArrowheads="1"/>
          </p:cNvSpPr>
          <p:nvPr/>
        </p:nvSpPr>
        <p:spPr bwMode="auto">
          <a:xfrm>
            <a:off x="2409825" y="1468438"/>
            <a:ext cx="172720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评价标准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66" name="矩形 8"/>
          <p:cNvSpPr>
            <a:spLocks noChangeArrowheads="1"/>
          </p:cNvSpPr>
          <p:nvPr/>
        </p:nvSpPr>
        <p:spPr bwMode="auto">
          <a:xfrm>
            <a:off x="4611688" y="1465263"/>
            <a:ext cx="10350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分值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67" name="矩形 9"/>
          <p:cNvSpPr>
            <a:spLocks noChangeArrowheads="1"/>
          </p:cNvSpPr>
          <p:nvPr/>
        </p:nvSpPr>
        <p:spPr bwMode="auto">
          <a:xfrm>
            <a:off x="5708650" y="1484313"/>
            <a:ext cx="10350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赋分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68" name="矩形 10"/>
          <p:cNvSpPr>
            <a:spLocks noChangeArrowheads="1"/>
          </p:cNvSpPr>
          <p:nvPr/>
        </p:nvSpPr>
        <p:spPr bwMode="auto">
          <a:xfrm>
            <a:off x="4762500" y="2043113"/>
            <a:ext cx="733425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000" b="1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 sz="3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69" name="矩形 11"/>
          <p:cNvSpPr>
            <a:spLocks noChangeArrowheads="1"/>
          </p:cNvSpPr>
          <p:nvPr/>
        </p:nvSpPr>
        <p:spPr bwMode="auto">
          <a:xfrm>
            <a:off x="4762500" y="2825750"/>
            <a:ext cx="73342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000" b="1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3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70" name="矩形 12"/>
          <p:cNvSpPr>
            <a:spLocks noChangeArrowheads="1"/>
          </p:cNvSpPr>
          <p:nvPr/>
        </p:nvSpPr>
        <p:spPr bwMode="auto">
          <a:xfrm>
            <a:off x="4762500" y="3492500"/>
            <a:ext cx="73342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000" b="1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3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71" name="矩形 13"/>
          <p:cNvSpPr>
            <a:spLocks noChangeArrowheads="1"/>
          </p:cNvSpPr>
          <p:nvPr/>
        </p:nvSpPr>
        <p:spPr bwMode="auto">
          <a:xfrm>
            <a:off x="4676775" y="4135438"/>
            <a:ext cx="733425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000" b="1"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endParaRPr lang="zh-CN" altLang="en-US" sz="3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72" name="矩形 14"/>
          <p:cNvSpPr>
            <a:spLocks noChangeArrowheads="1"/>
          </p:cNvSpPr>
          <p:nvPr/>
        </p:nvSpPr>
        <p:spPr bwMode="auto">
          <a:xfrm>
            <a:off x="1943100" y="2044700"/>
            <a:ext cx="2717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观点鲜明，材料典型，重点突出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73" name="矩形 15"/>
          <p:cNvSpPr>
            <a:spLocks noChangeArrowheads="1"/>
          </p:cNvSpPr>
          <p:nvPr/>
        </p:nvSpPr>
        <p:spPr bwMode="auto">
          <a:xfrm>
            <a:off x="1957388" y="2765425"/>
            <a:ext cx="26098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标准、流利、响亮、有条理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74" name="矩形 16"/>
          <p:cNvSpPr>
            <a:spLocks noChangeArrowheads="1"/>
          </p:cNvSpPr>
          <p:nvPr/>
        </p:nvSpPr>
        <p:spPr bwMode="auto">
          <a:xfrm>
            <a:off x="1981200" y="3489325"/>
            <a:ext cx="2622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自然、得体、情绪饱满</a:t>
            </a:r>
            <a:endParaRPr lang="en-US" altLang="zh-CN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75" name="矩形 17"/>
          <p:cNvSpPr>
            <a:spLocks noChangeArrowheads="1"/>
          </p:cNvSpPr>
          <p:nvPr/>
        </p:nvSpPr>
        <p:spPr bwMode="auto">
          <a:xfrm>
            <a:off x="6619875" y="1479550"/>
            <a:ext cx="2071688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赞赏或建议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76" name="矩形 18"/>
          <p:cNvSpPr>
            <a:spLocks noChangeArrowheads="1"/>
          </p:cNvSpPr>
          <p:nvPr/>
        </p:nvSpPr>
        <p:spPr bwMode="auto">
          <a:xfrm>
            <a:off x="2779713" y="4235450"/>
            <a:ext cx="965200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总分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77" name="圆角矩形 2"/>
          <p:cNvSpPr>
            <a:spLocks noChangeArrowheads="1"/>
          </p:cNvSpPr>
          <p:nvPr/>
        </p:nvSpPr>
        <p:spPr bwMode="auto">
          <a:xfrm>
            <a:off x="796925" y="434975"/>
            <a:ext cx="2276475" cy="688975"/>
          </a:xfrm>
          <a:prstGeom prst="roundRect">
            <a:avLst>
              <a:gd name="adj" fmla="val 639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</a14:hiddenLine>
            </a:ext>
          </a:extLst>
        </p:spPr>
        <p:txBody>
          <a:bodyPr lIns="91438" tIns="45719" rIns="91438" bIns="4571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2D34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环节三</a:t>
            </a:r>
            <a:endParaRPr lang="zh-CN" altLang="en-US" sz="3600" b="1">
              <a:solidFill>
                <a:srgbClr val="2D34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719138" y="2697163"/>
            <a:ext cx="7848600" cy="2093912"/>
          </a:xfrm>
          <a:prstGeom prst="rect">
            <a:avLst/>
          </a:prstGeom>
          <a:solidFill>
            <a:srgbClr val="426A4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ea typeface="仓耳天群行楷 W01" panose="02020400000000000000" pitchFamily="18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597128" y="1095001"/>
            <a:ext cx="8277860" cy="15316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kumimoji="1" lang="en-US" altLang="zh-CN" sz="3000" b="1" noProof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</a:t>
            </a:r>
            <a:r>
              <a:rPr kumimoji="1" lang="zh-CN" altLang="en-US" sz="2400" b="1" noProof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请大家细细品读</a:t>
            </a:r>
            <a:r>
              <a:rPr kumimoji="1" lang="en-US" altLang="zh-CN" sz="2400" b="1" noProof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《</a:t>
            </a:r>
            <a:r>
              <a:rPr kumimoji="1" lang="zh-CN" altLang="en-US" sz="2400" b="1" noProof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状元大课堂教材同步精讲》中的演讲稿</a:t>
            </a:r>
            <a:r>
              <a:rPr kumimoji="1" lang="en-US" altLang="zh-CN" sz="2400" b="1" noProof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——</a:t>
            </a:r>
            <a:r>
              <a:rPr kumimoji="1" lang="zh-CN" altLang="en-US" sz="2400" b="1" noProof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《不可知难而退》，感受一篇精彩演讲稿带给我们的感动与震撼。节录一二，以作共勉！</a:t>
            </a:r>
            <a:endParaRPr kumimoji="1"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954088" y="2559050"/>
            <a:ext cx="7562850" cy="212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lnSpc>
                <a:spcPct val="120000"/>
              </a:lnSpc>
            </a:pPr>
            <a:r>
              <a:rPr lang="zh-CN" altLang="en-US" sz="3000" b="1" noProof="1">
                <a:latin typeface="宋体" panose="02010600030101010101" pitchFamily="2" charset="-122"/>
              </a:rPr>
              <a:t>   </a:t>
            </a:r>
            <a:r>
              <a:rPr lang="zh-CN" altLang="en-US" sz="2000" b="1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同学们，要想成大学问，成大气候，必须要有宽广的胸襟与远大的抱负，直面人生中暂时的困难，勇往直前，愈挫愈坚。</a:t>
            </a:r>
            <a:endParaRPr lang="zh-CN" altLang="zh-CN" sz="2000" b="1" noProof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latinLnBrk="1" hangingPunct="1">
              <a:lnSpc>
                <a:spcPct val="120000"/>
              </a:lnSpc>
            </a:pPr>
            <a:r>
              <a:rPr lang="zh-CN" altLang="en-US" sz="2000" b="1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“没有比人更高的山，没有比脚更长的路。</a:t>
            </a:r>
            <a:r>
              <a:rPr lang="zh-CN" altLang="zh-CN" sz="2000" b="1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000" b="1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让我们以一种不畏困难的精神，来迎接学习中和生活中的挑战！</a:t>
            </a:r>
            <a:endParaRPr lang="zh-CN" altLang="zh-CN" sz="2000" b="1" noProof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latinLnBrk="1" hangingPunct="1">
              <a:lnSpc>
                <a:spcPct val="120000"/>
              </a:lnSpc>
            </a:pPr>
            <a:r>
              <a:rPr lang="zh-CN" altLang="en-US" sz="2000" b="1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我的演讲完毕，谢谢大家！</a:t>
            </a:r>
            <a:r>
              <a:rPr lang="zh-CN" altLang="zh-CN" sz="2000" b="1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000" b="1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kumimoji="1" lang="zh-CN" altLang="en-US" sz="2000" b="1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不可知难而退</a:t>
            </a:r>
            <a:r>
              <a:rPr lang="zh-CN" altLang="en-US" sz="2000" b="1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》（节选）</a:t>
            </a:r>
            <a:endParaRPr lang="zh-CN" altLang="en-US" sz="2000" b="1" noProof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2773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588" y="-322263"/>
            <a:ext cx="3382963" cy="213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圆角矩形 2"/>
          <p:cNvSpPr>
            <a:spLocks noChangeArrowheads="1"/>
          </p:cNvSpPr>
          <p:nvPr/>
        </p:nvSpPr>
        <p:spPr bwMode="auto">
          <a:xfrm>
            <a:off x="603250" y="425450"/>
            <a:ext cx="2278063" cy="688975"/>
          </a:xfrm>
          <a:prstGeom prst="roundRect">
            <a:avLst>
              <a:gd name="adj" fmla="val 639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</a14:hiddenLine>
            </a:ext>
          </a:extLst>
        </p:spPr>
        <p:txBody>
          <a:bodyPr lIns="91438" tIns="45719" rIns="91438" bIns="4571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2D34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范文展示</a:t>
            </a:r>
            <a:endParaRPr lang="zh-CN" altLang="en-US" sz="3600" b="1">
              <a:solidFill>
                <a:srgbClr val="2D34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935038" y="1347788"/>
            <a:ext cx="7318375" cy="304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通过本课的学习，相信每位同学对“自强不息”都有了一定的认识，对于“怎样才能做到自强不息”也必定有了自己的想法，请同学们课下提炼出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50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字以内的青春宣言，进行宣读。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4819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588" y="-322263"/>
            <a:ext cx="3382963" cy="213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圆角矩形 2"/>
          <p:cNvSpPr>
            <a:spLocks noChangeArrowheads="1"/>
          </p:cNvSpPr>
          <p:nvPr/>
        </p:nvSpPr>
        <p:spPr bwMode="auto">
          <a:xfrm>
            <a:off x="603250" y="425450"/>
            <a:ext cx="2278063" cy="688975"/>
          </a:xfrm>
          <a:prstGeom prst="roundRect">
            <a:avLst>
              <a:gd name="adj" fmla="val 639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</a14:hiddenLine>
            </a:ext>
          </a:extLst>
        </p:spPr>
        <p:txBody>
          <a:bodyPr lIns="91438" tIns="45719" rIns="91438" bIns="4571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2D34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课后任务</a:t>
            </a:r>
            <a:endParaRPr lang="zh-CN" altLang="en-US" sz="3600" b="1">
              <a:solidFill>
                <a:srgbClr val="2D34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25.xml><?xml version="1.0" encoding="utf-8"?>
<p:tagLst xmlns:p="http://schemas.openxmlformats.org/presentationml/2006/main">
  <p:tag name="KSO_WPP_MARK_KEY" val="9a84d4d4-e2a9-4372-9f29-6ae7d94c2aca"/>
  <p:tag name="COMMONDATA" val="eyJoZGlkIjoiZDFiZjIzZWNjOGM3ZTFkODM0MjI0ZWNlMmVjMDFjMTkifQ=="/>
</p:tagLst>
</file>

<file path=ppt/theme/theme1.xml><?xml version="1.0" encoding="utf-8"?>
<a:theme xmlns:a="http://schemas.openxmlformats.org/drawingml/2006/main" name="2_自定义设计方案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1811</Words>
  <Application>WPS 演示</Application>
  <PresentationFormat>全屏显示(16:9)</PresentationFormat>
  <Paragraphs>169</Paragraphs>
  <Slides>16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32" baseType="lpstr">
      <vt:lpstr>Arial</vt:lpstr>
      <vt:lpstr>宋体</vt:lpstr>
      <vt:lpstr>Wingdings</vt:lpstr>
      <vt:lpstr>Times New Roman</vt:lpstr>
      <vt:lpstr>黑体</vt:lpstr>
      <vt:lpstr>Calibri</vt:lpstr>
      <vt:lpstr>等线 Light</vt:lpstr>
      <vt:lpstr>仓耳天群行楷 W01</vt:lpstr>
      <vt:lpstr>楷体</vt:lpstr>
      <vt:lpstr>微软雅黑</vt:lpstr>
      <vt:lpstr>Arial Unicode MS</vt:lpstr>
      <vt:lpstr>等线</vt:lpstr>
      <vt:lpstr>楷体_GB2312</vt:lpstr>
      <vt:lpstr>Wingdings</vt:lpstr>
      <vt:lpstr>2_自定义设计方案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dc:description>声  明
 本文件仅用于个人学习、研究或欣赏，以及其他非商业性或非盈利性用途，但同时应遵守著作权法及其他相关法律的规定，不得侵犯本司及相关权利人的合法权利。
 除此以外，将本文件任何内容用于其他用途时，应获得授权，如发现未经授权用于商业或盈利用途将追加侵权者的法律责任。
武汉天成贵龙文化传播有限公司
湖北山河律师事务所</dc:description>
  <dc:subject>状元成才路</dc:subject>
  <cp:lastModifiedBy>A高学教育段老师18633003448</cp:lastModifiedBy>
  <cp:revision>1067</cp:revision>
  <dcterms:created xsi:type="dcterms:W3CDTF">2016-01-14T05:53:00Z</dcterms:created>
  <dcterms:modified xsi:type="dcterms:W3CDTF">2023-08-19T01:26:42Z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2052-12.1.0.15120</vt:lpwstr>
  </property>
  <property fmtid="{D5CDD505-2E9C-101B-9397-08002B2CF9AE}" pid="3" name="ICV">
    <vt:lpwstr>5ECE539008FB4D1C9345F08A9470D44D_12</vt:lpwstr>
  </property>
</Properties>
</file>