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460" r:id="rId1"/>
    <p:sldMasterId id="2147495497" r:id="rId2"/>
  </p:sldMasterIdLst>
  <p:notesMasterIdLst>
    <p:notesMasterId r:id="rId3"/>
  </p:notesMasterIdLst>
  <p:sldIdLst>
    <p:sldId id="5591" r:id="rId4"/>
    <p:sldId id="5595" r:id="rId5"/>
    <p:sldId id="5598" r:id="rId6"/>
    <p:sldId id="5601" r:id="rId7"/>
    <p:sldId id="5604" r:id="rId8"/>
    <p:sldId id="5607" r:id="rId9"/>
    <p:sldId id="5610" r:id="rId10"/>
    <p:sldId id="5613" r:id="rId11"/>
    <p:sldId id="5616" r:id="rId12"/>
    <p:sldId id="5619" r:id="rId13"/>
    <p:sldId id="5622" r:id="rId14"/>
    <p:sldId id="5625" r:id="rId15"/>
    <p:sldId id="5628" r:id="rId16"/>
    <p:sldId id="5631" r:id="rId17"/>
    <p:sldId id="5634" r:id="rId18"/>
    <p:sldId id="5637" r:id="rId19"/>
    <p:sldId id="5640" r:id="rId20"/>
    <p:sldId id="5643" r:id="rId21"/>
    <p:sldId id="5646" r:id="rId22"/>
    <p:sldId id="5649" r:id="rId23"/>
    <p:sldId id="5652" r:id="rId24"/>
    <p:sldId id="5655" r:id="rId25"/>
    <p:sldId id="5658" r:id="rId26"/>
    <p:sldId id="5661" r:id="rId27"/>
    <p:sldId id="5664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461" r:id="rId1"/>
    <p:sldLayoutId id="2147495462" r:id="rId2"/>
    <p:sldLayoutId id="2147495463" r:id="rId3"/>
    <p:sldLayoutId id="2147495464" r:id="rId4"/>
    <p:sldLayoutId id="2147495465" r:id="rId5"/>
    <p:sldLayoutId id="2147495466" r:id="rId6"/>
    <p:sldLayoutId id="2147495467" r:id="rId7"/>
    <p:sldLayoutId id="2147495468" r:id="rId8"/>
    <p:sldLayoutId id="2147495469" r:id="rId9"/>
    <p:sldLayoutId id="2147495470" r:id="rId10"/>
    <p:sldLayoutId id="21474954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5498" r:id="rId1"/>
    <p:sldLayoutId id="2147495499" r:id="rId2"/>
    <p:sldLayoutId id="2147495500" r:id="rId3"/>
    <p:sldLayoutId id="2147495501" r:id="rId4"/>
    <p:sldLayoutId id="2147495502" r:id="rId5"/>
    <p:sldLayoutId id="2147495503" r:id="rId6"/>
    <p:sldLayoutId id="2147495504" r:id="rId7"/>
    <p:sldLayoutId id="2147495505" r:id="rId8"/>
    <p:sldLayoutId id="2147495506" r:id="rId9"/>
    <p:sldLayoutId id="2147495507" r:id="rId10"/>
    <p:sldLayoutId id="214749550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tags" Target="../tags/tag199.xml"/><Relationship Id="rId22" Type="http://schemas.openxmlformats.org/officeDocument/2006/relationships/tags" Target="../tags/tag200.xml"/><Relationship Id="rId23" Type="http://schemas.openxmlformats.org/officeDocument/2006/relationships/tags" Target="../tags/tag201.xml"/><Relationship Id="rId24" Type="http://schemas.openxmlformats.org/officeDocument/2006/relationships/tags" Target="../tags/tag202.xml"/><Relationship Id="rId25" Type="http://schemas.openxmlformats.org/officeDocument/2006/relationships/tags" Target="../tags/tag203.xml"/><Relationship Id="rId26" Type="http://schemas.openxmlformats.org/officeDocument/2006/relationships/tags" Target="../tags/tag204.xml"/><Relationship Id="rId27" Type="http://schemas.openxmlformats.org/officeDocument/2006/relationships/tags" Target="../tags/tag205.xml"/><Relationship Id="rId28" Type="http://schemas.openxmlformats.org/officeDocument/2006/relationships/tags" Target="../tags/tag206.xml"/><Relationship Id="rId29" Type="http://schemas.openxmlformats.org/officeDocument/2006/relationships/tags" Target="../tags/tag207.xml"/><Relationship Id="rId30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2024年金融科技创新方案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金融科技发展现状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2024年金融科技创新方案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金融科技创新方案实施策略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金融科技创新方案预期效果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结论与建议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金融科技发展现状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金融科技应用情况</a:t>
            </a:r>
            <a:endParaRPr altLang="en-US" lang="zh-CN"/>
          </a:p>
        </p:txBody>
      </p:sp>
      <p:sp>
        <p:nvSpPr>
          <p:cNvPr id="10489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移动支付：普及率高，成为主流支付方式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大数据风控：利用大数据技术进行风险控制，提高金融服务的精准度和可靠性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人工智能：在智能客服、智能投顾等领域取得显著成果，提高金融服务效率和用户体验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区块链技术：在金融领域得到广泛应用，如数字货币、供应链金融等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金融科技对传统金融业的影响</a:t>
            </a:r>
            <a:endParaRPr altLang="en-US" lang="zh-CN"/>
          </a:p>
        </p:txBody>
      </p:sp>
      <p:sp>
        <p:nvSpPr>
          <p:cNvPr id="10490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金融科技的发展加速了传统金融业的数字化转型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金融科技提高了传统金融业的效率和客户体验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金融科技为传统金融业提供了新的业务模式和收入来源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金融科技对传统金融业的风险管理提出了新的挑战和要求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金融科技发展面临的挑战</a:t>
            </a:r>
            <a:endParaRPr altLang="en-US" lang="zh-CN"/>
          </a:p>
        </p:txBody>
      </p:sp>
      <p:sp>
        <p:nvSpPr>
          <p:cNvPr id="1049128" name="矩形: 圆角 4"/>
          <p:cNvSpPr/>
          <p:nvPr>
            <p:custDataLst>
              <p:tags r:id="rId1"/>
            </p:custDataLst>
          </p:nvPr>
        </p:nvSpPr>
        <p:spPr>
          <a:xfrm>
            <a:off x="654755" y="344112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2"/>
            </p:custDataLst>
          </p:nvPr>
        </p:nvSpPr>
        <p:spPr>
          <a:xfrm>
            <a:off x="824707" y="364672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数据安全和隐私保护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32" name="矩形: 圆角 4"/>
          <p:cNvSpPr/>
          <p:nvPr>
            <p:custDataLst>
              <p:tags r:id="rId3"/>
            </p:custDataLst>
          </p:nvPr>
        </p:nvSpPr>
        <p:spPr>
          <a:xfrm>
            <a:off x="9062587" y="344176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4"/>
            </p:custDataLst>
          </p:nvPr>
        </p:nvSpPr>
        <p:spPr>
          <a:xfrm>
            <a:off x="9232538" y="3647361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金融业务与科技融合的深度与广度不足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36" name="矩形: 圆角 4"/>
          <p:cNvSpPr/>
          <p:nvPr>
            <p:custDataLst>
              <p:tags r:id="rId5"/>
            </p:custDataLst>
          </p:nvPr>
        </p:nvSpPr>
        <p:spPr>
          <a:xfrm>
            <a:off x="3457366" y="344240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6"/>
            </p:custDataLst>
          </p:nvPr>
        </p:nvSpPr>
        <p:spPr>
          <a:xfrm>
            <a:off x="3627954" y="364799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金融业务合规性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40" name="矩形: 圆角 4"/>
          <p:cNvSpPr/>
          <p:nvPr>
            <p:custDataLst>
              <p:tags r:id="rId7"/>
            </p:custDataLst>
          </p:nvPr>
        </p:nvSpPr>
        <p:spPr>
          <a:xfrm>
            <a:off x="6259976" y="344303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42" name="正文"/>
          <p:cNvSpPr txBox="1"/>
          <p:nvPr>
            <p:custDataLst>
              <p:tags r:id="rId8"/>
            </p:custDataLst>
          </p:nvPr>
        </p:nvSpPr>
        <p:spPr>
          <a:xfrm>
            <a:off x="6429928" y="36486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技术更新迭代速度快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2024年金融科技创新方案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人工智能技术在金融领域的应用</a:t>
            </a:r>
            <a:endParaRPr altLang="en-US" lang="zh-CN"/>
          </a:p>
        </p:txBody>
      </p:sp>
      <p:sp>
        <p:nvSpPr>
          <p:cNvPr id="104925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智能风控：利用大数据和机器学习技术，对金融机构的风险进行实时监测和预警，提高风险控制能力。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智能客服：运用自然语言处理技术，实现智能化的客户服务和咨询，提升客户体验。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智能投顾：基于大数据和算法，为客户提供个性化的投资建议和资产配置方案，降低投资门槛和风险。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区块链技术：通过区块链技术实现去中心化的信任机制，优化交易流程，提高金融交易的透明度和安全性。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区块链技术在金融领域的应用</a:t>
            </a:r>
            <a:endParaRPr altLang="en-US" lang="zh-CN"/>
          </a:p>
        </p:txBody>
      </p:sp>
      <p:sp>
        <p:nvSpPr>
          <p:cNvPr id="1049308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0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2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区块链技术简介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区块链技术在金融领域的未来发展趋势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区块链技术在金融领域的应用优势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区块链技术在金融领域的应用场景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大数据技术在金融领域的应用</a:t>
            </a:r>
            <a:endParaRPr altLang="en-US" lang="zh-CN"/>
          </a:p>
        </p:txBody>
      </p:sp>
      <p:sp>
        <p:nvSpPr>
          <p:cNvPr id="104939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数据处理：数据清洗、整合、分析、可视化等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数据来源：金融机构、社交媒体、第三方数据提供商等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数据类型：结构化数据、非结构化数据、时序数据等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应用场景：风险控制、客户画像、精准营销、智能投顾等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云计算技术在金融领域的应用</a:t>
            </a:r>
            <a:endParaRPr altLang="en-US" lang="zh-CN"/>
          </a:p>
        </p:txBody>
      </p:sp>
      <p:sp>
        <p:nvSpPr>
          <p:cNvPr id="104947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云计算技术降低金融行业的IT成本，提高运营效率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云计算技术为金融行业提供高效、灵活、可扩展的计算资源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云计算技术为金融行业提供数据存储、分析和处理能力，支持业务创新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云计算技术保障金融行业的数据安全和隐私保护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金融科技创新方案实施策略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制定实施计划和时间表</a:t>
            </a:r>
            <a:endParaRPr altLang="en-US" lang="zh-CN"/>
          </a:p>
        </p:txBody>
      </p:sp>
      <p:sp>
        <p:nvSpPr>
          <p:cNvPr id="1049602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4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6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确定实施目标：明确方案实施的具体目标，确保团队成员对目标的理解和认同。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2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制定详细计划：根据目标制定详细的实施计划，包括任务分配、资源调配、时间安排等。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6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8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设定时间表：为每个实施阶段设定具体的时间节点，确保方案按计划推进。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2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4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持续监控与调整：在实施过程中，持续监控进度，根据实际情况调整计划和时间表，确保方案顺利实施。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建立跨部门合作机制</a:t>
            </a:r>
            <a:endParaRPr altLang="en-US" lang="zh-CN"/>
          </a:p>
        </p:txBody>
      </p:sp>
      <p:sp>
        <p:nvSpPr>
          <p:cNvPr id="1049672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4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76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建立跨部门合作机制的必要性：打破部门壁垒，实现资源共享和协同创新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0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2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合作模式：建立跨部门沟通渠道，定期召开会议，分享信息和经验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6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8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合作内容：共同制定实施方案，明确责任分工，确保方案落地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2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4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合作保障：建立考核机制，对合作成果进行评估和奖励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加强技术研发和人才培养</a:t>
            </a:r>
            <a:endParaRPr altLang="en-US" lang="zh-CN"/>
          </a:p>
        </p:txBody>
      </p:sp>
      <p:sp>
        <p:nvSpPr>
          <p:cNvPr id="1049742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6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4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建立激励机制，激发创新活力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优化人才培养体系，为金融科技创新提供有力支撑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2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培养金融科技人才，提高团队整体素质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加强技术研发，提升自主创新能力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完善监管体系和风险防控机制</a:t>
            </a:r>
            <a:endParaRPr altLang="en-US" lang="zh-CN"/>
          </a:p>
        </p:txBody>
      </p:sp>
      <p:sp>
        <p:nvSpPr>
          <p:cNvPr id="104981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建立完善的监管体系，加强对金融科技创新的监管和规范。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建立风险评估和预警机制，及时发现和应对金融科技创新可能带来的风险。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加强信息披露和透明度要求，提高市场参与者的风险意识和风险管理能力。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推动监管科技和金融科技的合作，共同防范和化解金融风险。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金融科技创新方案预期效果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提高金融服务效率</a:t>
            </a:r>
            <a:endParaRPr altLang="en-US" lang="zh-CN"/>
          </a:p>
        </p:txBody>
      </p:sp>
      <p:sp>
        <p:nvSpPr>
          <p:cNvPr id="1049946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减少客户等待时间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提升金融服务响应速度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降低金融服务成本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增强金融服务安全性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降低金融服务成本</a:t>
            </a:r>
            <a:endParaRPr altLang="en-US" lang="zh-CN"/>
          </a:p>
        </p:txBody>
      </p:sp>
      <p:sp>
        <p:nvSpPr>
          <p:cNvPr id="10500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通过自动化和智能化技术，减少人工干预，降低运营成本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创新金融产品和业务模式，提高服务效率和客户体验，增加收入和利润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借助区块链等新兴技术，简化交易和结算流程，降低交易成本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利用大数据和人工智能，优化风险管理和决策流程，降低风险成本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提升金融风险防控能力</a:t>
            </a:r>
            <a:endParaRPr altLang="en-US" lang="zh-CN"/>
          </a:p>
        </p:txBody>
      </p:sp>
      <p:sp>
        <p:nvSpPr>
          <p:cNvPr id="10500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提升风险识别能力：通过大数据和人工智能技术，实时监测和分析市场风险，提高风险预警的准确性和及时性。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优化风险评估体系：利用机器学习算法，对各类金融资产的风险进行更精确的评估，为投资决策提供有力支持。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加强风险控制力度：通过智能合约等技术手段，实现风险自动控制和实时监控，降低人为干预和操作风险。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提高风险应对能力：建立完善的风险应对机制，确保在出现风险事件时能够迅速响应，最大程度地减少损失。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增强金融业竞争力</a:t>
            </a:r>
            <a:endParaRPr altLang="en-US" lang="zh-CN"/>
          </a:p>
        </p:txBody>
      </p:sp>
      <p:sp>
        <p:nvSpPr>
          <p:cNvPr id="1050156" name="矩形 38"/>
          <p:cNvSpPr/>
          <p:nvPr>
            <p:custDataLst>
              <p:tags r:id="rId1"/>
            </p:custDataLst>
          </p:nvPr>
        </p:nvSpPr>
        <p:spPr>
          <a:xfrm rot="204112">
            <a:off x="1573665" y="156279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矩形 39"/>
          <p:cNvSpPr/>
          <p:nvPr>
            <p:custDataLst>
              <p:tags r:id="rId2"/>
            </p:custDataLst>
          </p:nvPr>
        </p:nvSpPr>
        <p:spPr>
          <a:xfrm>
            <a:off x="1578344" y="156345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TextBox 2"/>
          <p:cNvSpPr txBox="1"/>
          <p:nvPr>
            <p:custDataLst>
              <p:tags r:id="rId3"/>
            </p:custDataLst>
          </p:nvPr>
        </p:nvSpPr>
        <p:spPr>
          <a:xfrm>
            <a:off x="1812962" y="172856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提高金融服务效率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62" name="矩形 100"/>
          <p:cNvSpPr/>
          <p:nvPr>
            <p:custDataLst>
              <p:tags r:id="rId4"/>
            </p:custDataLst>
          </p:nvPr>
        </p:nvSpPr>
        <p:spPr>
          <a:xfrm rot="204112">
            <a:off x="6650368" y="156279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矩形 101"/>
          <p:cNvSpPr/>
          <p:nvPr>
            <p:custDataLst>
              <p:tags r:id="rId5"/>
            </p:custDataLst>
          </p:nvPr>
        </p:nvSpPr>
        <p:spPr>
          <a:xfrm>
            <a:off x="6655715" y="156345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TextBox 2"/>
          <p:cNvSpPr txBox="1"/>
          <p:nvPr>
            <p:custDataLst>
              <p:tags r:id="rId6"/>
            </p:custDataLst>
          </p:nvPr>
        </p:nvSpPr>
        <p:spPr>
          <a:xfrm>
            <a:off x="6891001" y="172856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降低运营成本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68" name="矩形 122"/>
          <p:cNvSpPr/>
          <p:nvPr>
            <p:custDataLst>
              <p:tags r:id="rId7"/>
            </p:custDataLst>
          </p:nvPr>
        </p:nvSpPr>
        <p:spPr>
          <a:xfrm rot="204112">
            <a:off x="1573665" y="420775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矩形 123"/>
          <p:cNvSpPr/>
          <p:nvPr>
            <p:custDataLst>
              <p:tags r:id="rId8"/>
            </p:custDataLst>
          </p:nvPr>
        </p:nvSpPr>
        <p:spPr>
          <a:xfrm>
            <a:off x="1578344" y="420842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TextBox 2"/>
          <p:cNvSpPr txBox="1"/>
          <p:nvPr>
            <p:custDataLst>
              <p:tags r:id="rId9"/>
            </p:custDataLst>
          </p:nvPr>
        </p:nvSpPr>
        <p:spPr>
          <a:xfrm>
            <a:off x="1812293" y="437352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优化客户体验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74" name="矩形 89"/>
          <p:cNvSpPr/>
          <p:nvPr>
            <p:custDataLst>
              <p:tags r:id="rId10"/>
            </p:custDataLst>
          </p:nvPr>
        </p:nvSpPr>
        <p:spPr>
          <a:xfrm rot="204112">
            <a:off x="6650368" y="420775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矩形 90"/>
          <p:cNvSpPr/>
          <p:nvPr>
            <p:custDataLst>
              <p:tags r:id="rId11"/>
            </p:custDataLst>
          </p:nvPr>
        </p:nvSpPr>
        <p:spPr>
          <a:xfrm>
            <a:off x="6655715" y="420842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TextBox 2"/>
          <p:cNvSpPr txBox="1"/>
          <p:nvPr>
            <p:custDataLst>
              <p:tags r:id="rId12"/>
            </p:custDataLst>
          </p:nvPr>
        </p:nvSpPr>
        <p:spPr>
          <a:xfrm>
            <a:off x="6889664" y="437352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增强风险控制能力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290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4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2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监管机构需要加强金融科技创新的监管和规范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8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金融机构需要加强与科技企业的合作与交流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0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金融科技创新方案在2024年将取得重要突破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2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金融科技将进一步推动金融业的发展和变革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对未来金融科技发展的建议</a:t>
            </a:r>
            <a:endParaRPr altLang="en-US" lang="zh-CN"/>
          </a:p>
        </p:txBody>
      </p:sp>
      <p:sp>
        <p:nvSpPr>
          <p:cNvPr id="105036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鼓励金融科技创新，加大对金融科技企业的支持力度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加强金融科技监管，制定更加完善的监管政策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培养金融科技人才，提高金融科技从业人员的素质和能力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推动金融科技与实体经济深度融合，促进经济发展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5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5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5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5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5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5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291_5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3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2024-01-05T04:37:13Z</dcterms:created>
  <dcterms:modified xsi:type="dcterms:W3CDTF">2024-01-05T04:37:13Z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749e2a6d7a21406b8023b7fd416a9efb_21</vt:lpwstr>
  </property>
</Properties>
</file>