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887" r:id="rId1"/>
    <p:sldMasterId id="2147483924" r:id="rId2"/>
  </p:sldMasterIdLst>
  <p:notesMasterIdLst>
    <p:notesMasterId r:id="rId3"/>
  </p:notesMasterIdLst>
  <p:sldIdLst>
    <p:sldId id="379" r:id="rId4"/>
    <p:sldId id="382" r:id="rId5"/>
    <p:sldId id="385" r:id="rId6"/>
    <p:sldId id="388" r:id="rId7"/>
    <p:sldId id="394" r:id="rId9"/>
    <p:sldId id="397" r:id="rId10"/>
    <p:sldId id="400" r:id="rId11"/>
    <p:sldId id="403" r:id="rId12"/>
    <p:sldId id="409" r:id="rId14"/>
    <p:sldId id="412" r:id="rId15"/>
    <p:sldId id="415" r:id="rId16"/>
    <p:sldId id="418" r:id="rId17"/>
    <p:sldId id="421" r:id="rId18"/>
    <p:sldId id="427" r:id="rId20"/>
    <p:sldId id="430" r:id="rId21"/>
    <p:sldId id="433" r:id="rId22"/>
    <p:sldId id="436" r:id="rId23"/>
    <p:sldId id="439" r:id="rId24"/>
    <p:sldId id="445" r:id="rId26"/>
    <p:sldId id="448" r:id="rId27"/>
    <p:sldId id="451" r:id="rId28"/>
    <p:sldId id="454" r:id="rId29"/>
    <p:sldId id="457" r:id="rId30"/>
    <p:sldId id="463" r:id="rId32"/>
    <p:sldId id="466" r:id="rId33"/>
    <p:sldId id="469" r:id="rId34"/>
    <p:sldId id="472" r:id="rId35"/>
    <p:sldId id="478" r:id="rId37"/>
    <p:sldId id="481" r:id="rId38"/>
    <p:sldId id="484" r:id="rId39"/>
    <p:sldId id="488" r:id="rId4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tableStyles" Target="tableStyles.xml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3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tags" Target="../tags/tag16.xml"/><Relationship Id="rId18" Type="http://schemas.openxmlformats.org/officeDocument/2006/relationships/tags" Target="../tags/tag17.xml"/><Relationship Id="rId19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image" Target="../media/image2.png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3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4.png"/><Relationship Id="rId8" Type="http://schemas.openxmlformats.org/officeDocument/2006/relationships/tags" Target="../tags/tag34.xml"/><Relationship Id="rId9" Type="http://schemas.openxmlformats.org/officeDocument/2006/relationships/tags" Target="../tags/tag35.xml"/><Relationship Id="rId10" Type="http://schemas.openxmlformats.org/officeDocument/2006/relationships/tags" Target="../tags/tag36.xml"/><Relationship Id="rId11" Type="http://schemas.openxmlformats.org/officeDocument/2006/relationships/tags" Target="../tags/tag37.xml"/><Relationship Id="rId12" Type="http://schemas.openxmlformats.org/officeDocument/2006/relationships/tags" Target="../tags/tag38.xml"/><Relationship Id="rId13" Type="http://schemas.openxmlformats.org/officeDocument/2006/relationships/tags" Target="../tags/tag39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tags" Target="../tags/tag72.xml"/><Relationship Id="rId4" Type="http://schemas.openxmlformats.org/officeDocument/2006/relationships/image" Target="../media/image1.png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任意多边形: 形状 6"/>
          <p:cNvSpPr/>
          <p:nvPr userDrawn="1">
            <p:custDataLst>
              <p:tags r:id="rId1"/>
            </p:custDataLst>
          </p:nvPr>
        </p:nvSpPr>
        <p:spPr>
          <a:xfrm flipH="1">
            <a:off x="1" y="0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72" name="任意多边形 13"/>
          <p:cNvSpPr/>
          <p:nvPr userDrawn="1">
            <p:custDataLst>
              <p:tags r:id="rId2"/>
            </p:custDataLst>
          </p:nvPr>
        </p:nvSpPr>
        <p:spPr>
          <a:xfrm>
            <a:off x="4511040" y="2021840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5" name="图片 10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0" y="2849880"/>
            <a:ext cx="9394825" cy="4008120"/>
          </a:xfrm>
          <a:prstGeom prst="rect"/>
        </p:spPr>
      </p:pic>
      <p:cxnSp>
        <p:nvCxnSpPr>
          <p:cNvPr id="3145729" name="直接连接符 12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5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标题 1"/>
          <p:cNvSpPr>
            <a:spLocks noGrp="1"/>
          </p:cNvSpPr>
          <p:nvPr>
            <p:ph type="ctrTitle" hasCustomPrompt="1"/>
            <p:custDataLst>
              <p:tags r:id="rId8"/>
            </p:custDataLst>
          </p:nvPr>
        </p:nvSpPr>
        <p:spPr>
          <a:xfrm>
            <a:off x="5856514" y="754533"/>
            <a:ext cx="5375326" cy="1859048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800"/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6" name="副标题 2"/>
          <p:cNvSpPr>
            <a:spLocks noGrp="1"/>
          </p:cNvSpPr>
          <p:nvPr>
            <p:ph type="subTitle" idx="1"/>
            <p:custDataLst>
              <p:tags r:id="rId9"/>
            </p:custDataLst>
          </p:nvPr>
        </p:nvSpPr>
        <p:spPr>
          <a:xfrm>
            <a:off x="5856513" y="2773054"/>
            <a:ext cx="5375325" cy="370742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4" name="文本占位符 9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8199" y="50400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6" name="文本占位符 13"/>
          <p:cNvSpPr>
            <a:spLocks noGrp="1"/>
          </p:cNvSpPr>
          <p:nvPr>
            <p:ph type="body" sz="quarter" idx="14" hasCustomPrompt="1"/>
            <p:custDataLst>
              <p:tags r:id="rId14"/>
            </p:custDataLst>
          </p:nvPr>
        </p:nvSpPr>
        <p:spPr>
          <a:xfrm>
            <a:off x="8488638" y="3597814"/>
            <a:ext cx="2743200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5"/>
            </p:custDataLst>
          </p:nvPr>
        </p:nvSpPr>
        <p:spPr>
          <a:xfrm>
            <a:off x="5856514" y="3597814"/>
            <a:ext cx="2533699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5" name="直接箭头连接符 18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5831840" y="3316790"/>
            <a:ext cx="5400000" cy="0"/>
          </a:xfrm>
          <a:prstGeom prst="straightConnector1"/>
          <a:ln>
            <a:solidFill>
              <a:schemeClr val="accent3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任意多边形: 形状 28"/>
          <p:cNvSpPr/>
          <p:nvPr userDrawn="1">
            <p:custDataLst>
              <p:tags r:id="rId17"/>
            </p:custDataLst>
          </p:nvPr>
        </p:nvSpPr>
        <p:spPr>
          <a:xfrm>
            <a:off x="1" y="-19685"/>
            <a:ext cx="5213351" cy="4836161"/>
          </a:xfrm>
          <a:custGeom>
            <a:avLst/>
            <a:gdLst>
              <a:gd name="connsiteX0" fmla="*/ 3621057 w 5213351"/>
              <a:gd name="connsiteY0" fmla="*/ 0 h 4836161"/>
              <a:gd name="connsiteX1" fmla="*/ 4926428 w 5213351"/>
              <a:gd name="connsiteY1" fmla="*/ 0 h 4836161"/>
              <a:gd name="connsiteX2" fmla="*/ 4941563 w 5213351"/>
              <a:gd name="connsiteY2" fmla="*/ 31418 h 4836161"/>
              <a:gd name="connsiteX3" fmla="*/ 5213351 w 5213351"/>
              <a:gd name="connsiteY3" fmla="*/ 1377633 h 4836161"/>
              <a:gd name="connsiteX4" fmla="*/ 1754823 w 5213351"/>
              <a:gd name="connsiteY4" fmla="*/ 4836161 h 4836161"/>
              <a:gd name="connsiteX5" fmla="*/ 106283 w 5213351"/>
              <a:gd name="connsiteY5" fmla="*/ 4418735 h 4836161"/>
              <a:gd name="connsiteX6" fmla="*/ 0 w 5213351"/>
              <a:gd name="connsiteY6" fmla="*/ 4354167 h 4836161"/>
              <a:gd name="connsiteX7" fmla="*/ 0 w 5213351"/>
              <a:gd name="connsiteY7" fmla="*/ 2895476 h 4836161"/>
              <a:gd name="connsiteX8" fmla="*/ 112833 w 5213351"/>
              <a:gd name="connsiteY8" fmla="*/ 3019623 h 4836161"/>
              <a:gd name="connsiteX9" fmla="*/ 1754823 w 5213351"/>
              <a:gd name="connsiteY9" fmla="*/ 3699758 h 4836161"/>
              <a:gd name="connsiteX10" fmla="*/ 4076948 w 5213351"/>
              <a:gd name="connsiteY10" fmla="*/ 1377633 h 4836161"/>
              <a:gd name="connsiteX11" fmla="*/ 3680365 w 5213351"/>
              <a:gd name="connsiteY11" fmla="*/ 79311 h 4836161"/>
              <a:gd name="connsiteX12" fmla="*/ 3621057 w 5213351"/>
              <a:gd name="connsiteY12" fmla="*/ 0 h 4836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13351" h="4836161">
                <a:moveTo>
                  <a:pt x="3621057" y="0"/>
                </a:moveTo>
                <a:lnTo>
                  <a:pt x="4926428" y="0"/>
                </a:lnTo>
                <a:lnTo>
                  <a:pt x="4941563" y="31418"/>
                </a:lnTo>
                <a:cubicBezTo>
                  <a:pt x="5116574" y="445191"/>
                  <a:pt x="5213351" y="900110"/>
                  <a:pt x="5213351" y="1377633"/>
                </a:cubicBezTo>
                <a:cubicBezTo>
                  <a:pt x="5213351" y="3287725"/>
                  <a:pt x="3664915" y="4836161"/>
                  <a:pt x="1754823" y="4836161"/>
                </a:cubicBezTo>
                <a:cubicBezTo>
                  <a:pt x="1157919" y="4836161"/>
                  <a:pt x="596334" y="4684947"/>
                  <a:pt x="106283" y="4418735"/>
                </a:cubicBezTo>
                <a:lnTo>
                  <a:pt x="0" y="4354167"/>
                </a:lnTo>
                <a:lnTo>
                  <a:pt x="0" y="2895476"/>
                </a:lnTo>
                <a:lnTo>
                  <a:pt x="112833" y="3019623"/>
                </a:lnTo>
                <a:cubicBezTo>
                  <a:pt x="533055" y="3439845"/>
                  <a:pt x="1113586" y="3699758"/>
                  <a:pt x="1754823" y="3699758"/>
                </a:cubicBezTo>
                <a:cubicBezTo>
                  <a:pt x="3037297" y="3699758"/>
                  <a:pt x="4076948" y="2660107"/>
                  <a:pt x="4076948" y="1377633"/>
                </a:cubicBezTo>
                <a:cubicBezTo>
                  <a:pt x="4076948" y="896705"/>
                  <a:pt x="3930747" y="449925"/>
                  <a:pt x="3680365" y="79311"/>
                </a:cubicBezTo>
                <a:lnTo>
                  <a:pt x="3621057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692" name="任意多边形: 形状 38"/>
          <p:cNvSpPr/>
          <p:nvPr userDrawn="1">
            <p:custDataLst>
              <p:tags r:id="rId18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矩形 10"/>
          <p:cNvSpPr/>
          <p:nvPr userDrawn="1">
            <p:custDataLst>
              <p:tags r:id="rId1"/>
            </p:custDataLst>
          </p:nvPr>
        </p:nvSpPr>
        <p:spPr>
          <a:xfrm flipH="1">
            <a:off x="-251" y="26726"/>
            <a:ext cx="12192000" cy="3486150"/>
          </a:xfrm>
          <a:prstGeom prst="rect"/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7" name="图片 1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4559398" y="422380"/>
            <a:ext cx="7632854" cy="5456393"/>
          </a:xfrm>
          <a:prstGeom prst="rect"/>
        </p:spPr>
      </p:pic>
      <p:sp>
        <p:nvSpPr>
          <p:cNvPr id="1048706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6700"/>
            <a:ext cx="2880000" cy="1081088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8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任意多边形: 形状 20"/>
          <p:cNvSpPr/>
          <p:nvPr userDrawn="1">
            <p:custDataLst>
              <p:tags r:id="rId1"/>
            </p:custDataLst>
          </p:nvPr>
        </p:nvSpPr>
        <p:spPr>
          <a:xfrm>
            <a:off x="6744970" y="-24650"/>
            <a:ext cx="5447030" cy="5344045"/>
          </a:xfrm>
          <a:custGeom>
            <a:avLst/>
            <a:gdLst>
              <a:gd name="connsiteX0" fmla="*/ 886420 w 5447030"/>
              <a:gd name="connsiteY0" fmla="*/ 0 h 5344045"/>
              <a:gd name="connsiteX1" fmla="*/ 5422940 w 5447030"/>
              <a:gd name="connsiteY1" fmla="*/ 0 h 5344045"/>
              <a:gd name="connsiteX2" fmla="*/ 5447030 w 5447030"/>
              <a:gd name="connsiteY2" fmla="*/ 26506 h 5344045"/>
              <a:gd name="connsiteX3" fmla="*/ 5447030 w 5447030"/>
              <a:gd name="connsiteY3" fmla="*/ 4352225 h 5344045"/>
              <a:gd name="connsiteX4" fmla="*/ 5385376 w 5447030"/>
              <a:gd name="connsiteY4" fmla="*/ 4420061 h 5344045"/>
              <a:gd name="connsiteX5" fmla="*/ 3154680 w 5447030"/>
              <a:gd name="connsiteY5" fmla="*/ 5344045 h 5344045"/>
              <a:gd name="connsiteX6" fmla="*/ 0 w 5447030"/>
              <a:gd name="connsiteY6" fmla="*/ 2189365 h 5344045"/>
              <a:gd name="connsiteX7" fmla="*/ 720375 w 5447030"/>
              <a:gd name="connsiteY7" fmla="*/ 182695 h 5344045"/>
              <a:gd name="connsiteX8" fmla="*/ 886420 w 5447030"/>
              <a:gd name="connsiteY8" fmla="*/ 0 h 5344045"/>
              <a:gd name="connsiteX9" fmla="*/ 3154680 w 5447030"/>
              <a:gd name="connsiteY9" fmla="*/ 474670 h 5344045"/>
              <a:gd name="connsiteX10" fmla="*/ 1439985 w 5447030"/>
              <a:gd name="connsiteY10" fmla="*/ 2189365 h 5344045"/>
              <a:gd name="connsiteX11" fmla="*/ 3154680 w 5447030"/>
              <a:gd name="connsiteY11" fmla="*/ 3904060 h 5344045"/>
              <a:gd name="connsiteX12" fmla="*/ 4869375 w 5447030"/>
              <a:gd name="connsiteY12" fmla="*/ 2189365 h 5344045"/>
              <a:gd name="connsiteX13" fmla="*/ 3154680 w 5447030"/>
              <a:gd name="connsiteY13" fmla="*/ 474670 h 5344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447030" h="5344045">
                <a:moveTo>
                  <a:pt x="886420" y="0"/>
                </a:moveTo>
                <a:lnTo>
                  <a:pt x="5422940" y="0"/>
                </a:lnTo>
                <a:lnTo>
                  <a:pt x="5447030" y="26506"/>
                </a:lnTo>
                <a:lnTo>
                  <a:pt x="5447030" y="4352225"/>
                </a:lnTo>
                <a:lnTo>
                  <a:pt x="5385376" y="4420061"/>
                </a:lnTo>
                <a:cubicBezTo>
                  <a:pt x="4814491" y="4990946"/>
                  <a:pt x="4025821" y="5344045"/>
                  <a:pt x="3154680" y="5344045"/>
                </a:cubicBezTo>
                <a:cubicBezTo>
                  <a:pt x="1412398" y="5344045"/>
                  <a:pt x="0" y="3931647"/>
                  <a:pt x="0" y="2189365"/>
                </a:cubicBezTo>
                <a:cubicBezTo>
                  <a:pt x="0" y="1427117"/>
                  <a:pt x="270342" y="728010"/>
                  <a:pt x="720375" y="182695"/>
                </a:cubicBezTo>
                <a:lnTo>
                  <a:pt x="886420" y="0"/>
                </a:lnTo>
                <a:close/>
                <a:moveTo>
                  <a:pt x="3154680" y="474670"/>
                </a:moveTo>
                <a:cubicBezTo>
                  <a:pt x="2207680" y="474670"/>
                  <a:pt x="1439985" y="1242365"/>
                  <a:pt x="1439985" y="2189365"/>
                </a:cubicBezTo>
                <a:cubicBezTo>
                  <a:pt x="1439985" y="3136365"/>
                  <a:pt x="2207680" y="3904060"/>
                  <a:pt x="3154680" y="3904060"/>
                </a:cubicBezTo>
                <a:cubicBezTo>
                  <a:pt x="4101680" y="3904060"/>
                  <a:pt x="4869375" y="3136365"/>
                  <a:pt x="4869375" y="2189365"/>
                </a:cubicBezTo>
                <a:cubicBezTo>
                  <a:pt x="4869375" y="1242365"/>
                  <a:pt x="4101680" y="474670"/>
                  <a:pt x="3154680" y="47467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7000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16" name="任意多边形: 形状 8"/>
          <p:cNvSpPr/>
          <p:nvPr userDrawn="1">
            <p:custDataLst>
              <p:tags r:id="rId2"/>
            </p:custDataLst>
          </p:nvPr>
        </p:nvSpPr>
        <p:spPr>
          <a:xfrm>
            <a:off x="-1270" y="4457739"/>
            <a:ext cx="12192000" cy="2401531"/>
          </a:xfrm>
          <a:custGeom>
            <a:avLst/>
            <a:gdLst>
              <a:gd name="connsiteX0" fmla="*/ 0 w 12192000"/>
              <a:gd name="connsiteY0" fmla="*/ 0 h 1888180"/>
              <a:gd name="connsiteX1" fmla="*/ 12192000 w 12192000"/>
              <a:gd name="connsiteY1" fmla="*/ 0 h 1888180"/>
              <a:gd name="connsiteX2" fmla="*/ 12192000 w 12192000"/>
              <a:gd name="connsiteY2" fmla="*/ 1888180 h 1888180"/>
              <a:gd name="connsiteX3" fmla="*/ 0 w 12192000"/>
              <a:gd name="connsiteY3" fmla="*/ 1888180 h 1888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888180">
                <a:moveTo>
                  <a:pt x="0" y="0"/>
                </a:moveTo>
                <a:lnTo>
                  <a:pt x="12192000" y="0"/>
                </a:lnTo>
                <a:lnTo>
                  <a:pt x="12192000" y="1888180"/>
                </a:lnTo>
                <a:lnTo>
                  <a:pt x="0" y="188818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9" name="图片 9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6302"/>
          <a:stretch>
            <a:fillRect/>
          </a:stretch>
        </p:blipFill>
        <p:spPr>
          <a:xfrm>
            <a:off x="4735830" y="711835"/>
            <a:ext cx="7456170" cy="6146165"/>
          </a:xfrm>
          <a:prstGeom prst="rect"/>
        </p:spPr>
      </p:pic>
      <p:sp>
        <p:nvSpPr>
          <p:cNvPr id="1048718" name="矩形 12"/>
          <p:cNvSpPr/>
          <p:nvPr userDrawn="1">
            <p:custDataLst>
              <p:tags r:id="rId5"/>
            </p:custDataLst>
          </p:nvPr>
        </p:nvSpPr>
        <p:spPr>
          <a:xfrm>
            <a:off x="797560" y="4177665"/>
            <a:ext cx="2743200" cy="1494155"/>
          </a:xfrm>
          <a:prstGeom prst="rect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1" name="图片 13" descr="窗户外的景色  中度可信度描述已自动生成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 cstate="print"/>
          <a:srcRect t="2459" b="7771"/>
          <a:stretch>
            <a:fillRect/>
          </a:stretch>
        </p:blipFill>
        <p:spPr>
          <a:xfrm>
            <a:off x="876300" y="4272280"/>
            <a:ext cx="2585085" cy="1305560"/>
          </a:xfrm>
          <a:prstGeom prst="rect"/>
        </p:spPr>
      </p:pic>
      <p:cxnSp>
        <p:nvCxnSpPr>
          <p:cNvPr id="3145737" name="直接连接符 11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22114" y="3665894"/>
            <a:ext cx="828000" cy="10388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833988" y="2314650"/>
            <a:ext cx="7557025" cy="787008"/>
          </a:xfrm>
        </p:spPr>
        <p:txBody>
          <a:bodyPr anchor="b">
            <a:normAutofit/>
          </a:bodyPr>
          <a:lstStyle>
            <a:lvl1pPr algn="l">
              <a:defRPr sz="5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</a:t>
            </a:r>
            <a:endParaRPr altLang="en-US" dirty="0" lang="zh-CN"/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8" name="文本占位符 7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1588" y="1029450"/>
            <a:ext cx="7557025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8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49"/>
          <p:cNvSpPr/>
          <p:nvPr userDrawn="1">
            <p:custDataLst>
              <p:tags r:id="rId1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2" name="任意多边形: 形状 20"/>
          <p:cNvSpPr/>
          <p:nvPr userDrawn="1">
            <p:custDataLst>
              <p:tags r:id="rId2"/>
            </p:custDataLst>
          </p:nvPr>
        </p:nvSpPr>
        <p:spPr>
          <a:xfrm flipH="1">
            <a:off x="26218" y="-23812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3" name="图片 24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26217" y="2826068"/>
            <a:ext cx="9394825" cy="4008120"/>
          </a:xfrm>
          <a:prstGeom prst="rect"/>
        </p:spPr>
      </p:pic>
      <p:cxnSp>
        <p:nvCxnSpPr>
          <p:cNvPr id="3145739" name="直接箭头连接符 25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5998392" y="3009583"/>
            <a:ext cx="5400000" cy="0"/>
          </a:xfrm>
          <a:prstGeom prst="straightConnector1"/>
          <a:ln>
            <a:solidFill>
              <a:schemeClr val="accent4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4" name="任意多边形: 形状 38"/>
          <p:cNvSpPr/>
          <p:nvPr userDrawn="1">
            <p:custDataLst>
              <p:tags r:id="rId6"/>
            </p:custDataLst>
          </p:nvPr>
        </p:nvSpPr>
        <p:spPr>
          <a:xfrm>
            <a:off x="1" y="-23812"/>
            <a:ext cx="5240473" cy="4816476"/>
          </a:xfrm>
          <a:custGeom>
            <a:avLst/>
            <a:gdLst>
              <a:gd name="connsiteX0" fmla="*/ 3662900 w 5240473"/>
              <a:gd name="connsiteY0" fmla="*/ 0 h 4816476"/>
              <a:gd name="connsiteX1" fmla="*/ 4963033 w 5240473"/>
              <a:gd name="connsiteY1" fmla="*/ 0 h 4816476"/>
              <a:gd name="connsiteX2" fmla="*/ 4968685 w 5240473"/>
              <a:gd name="connsiteY2" fmla="*/ 11733 h 4816476"/>
              <a:gd name="connsiteX3" fmla="*/ 5240473 w 5240473"/>
              <a:gd name="connsiteY3" fmla="*/ 1357948 h 4816476"/>
              <a:gd name="connsiteX4" fmla="*/ 1781945 w 5240473"/>
              <a:gd name="connsiteY4" fmla="*/ 4816476 h 4816476"/>
              <a:gd name="connsiteX5" fmla="*/ 133405 w 5240473"/>
              <a:gd name="connsiteY5" fmla="*/ 4399050 h 4816476"/>
              <a:gd name="connsiteX6" fmla="*/ 0 w 5240473"/>
              <a:gd name="connsiteY6" fmla="*/ 4318005 h 4816476"/>
              <a:gd name="connsiteX7" fmla="*/ 0 w 5240473"/>
              <a:gd name="connsiteY7" fmla="*/ 2845949 h 4816476"/>
              <a:gd name="connsiteX8" fmla="*/ 139955 w 5240473"/>
              <a:gd name="connsiteY8" fmla="*/ 2999938 h 4816476"/>
              <a:gd name="connsiteX9" fmla="*/ 1781945 w 5240473"/>
              <a:gd name="connsiteY9" fmla="*/ 3680073 h 4816476"/>
              <a:gd name="connsiteX10" fmla="*/ 4104070 w 5240473"/>
              <a:gd name="connsiteY10" fmla="*/ 1357948 h 4816476"/>
              <a:gd name="connsiteX11" fmla="*/ 3707487 w 5240473"/>
              <a:gd name="connsiteY11" fmla="*/ 59626 h 4816476"/>
              <a:gd name="connsiteX12" fmla="*/ 3662900 w 5240473"/>
              <a:gd name="connsiteY12" fmla="*/ 0 h 4816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40473" h="4816476">
                <a:moveTo>
                  <a:pt x="3662900" y="0"/>
                </a:moveTo>
                <a:lnTo>
                  <a:pt x="4963033" y="0"/>
                </a:lnTo>
                <a:lnTo>
                  <a:pt x="4968685" y="11733"/>
                </a:lnTo>
                <a:cubicBezTo>
                  <a:pt x="5143696" y="425506"/>
                  <a:pt x="5240473" y="880425"/>
                  <a:pt x="5240473" y="1357948"/>
                </a:cubicBezTo>
                <a:cubicBezTo>
                  <a:pt x="5240473" y="3268040"/>
                  <a:pt x="3692037" y="4816476"/>
                  <a:pt x="1781945" y="4816476"/>
                </a:cubicBezTo>
                <a:cubicBezTo>
                  <a:pt x="1185041" y="4816476"/>
                  <a:pt x="623456" y="4665262"/>
                  <a:pt x="133405" y="4399050"/>
                </a:cubicBezTo>
                <a:lnTo>
                  <a:pt x="0" y="4318005"/>
                </a:lnTo>
                <a:lnTo>
                  <a:pt x="0" y="2845949"/>
                </a:lnTo>
                <a:lnTo>
                  <a:pt x="139955" y="2999938"/>
                </a:lnTo>
                <a:cubicBezTo>
                  <a:pt x="560177" y="3420160"/>
                  <a:pt x="1140708" y="3680073"/>
                  <a:pt x="1781945" y="3680073"/>
                </a:cubicBezTo>
                <a:cubicBezTo>
                  <a:pt x="3064419" y="3680073"/>
                  <a:pt x="4104070" y="2640422"/>
                  <a:pt x="4104070" y="1357948"/>
                </a:cubicBezTo>
                <a:cubicBezTo>
                  <a:pt x="4104070" y="877020"/>
                  <a:pt x="3957869" y="430240"/>
                  <a:pt x="3707487" y="59626"/>
                </a:cubicBezTo>
                <a:lnTo>
                  <a:pt x="3662900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6" name="任意多边形 12"/>
          <p:cNvSpPr/>
          <p:nvPr userDrawn="1">
            <p:custDataLst>
              <p:tags r:id="rId7"/>
            </p:custDataLst>
          </p:nvPr>
        </p:nvSpPr>
        <p:spPr>
          <a:xfrm>
            <a:off x="4537257" y="1998028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8798" name="标题 1"/>
          <p:cNvSpPr>
            <a:spLocks noGrp="1"/>
          </p:cNvSpPr>
          <p:nvPr>
            <p:ph type="ctrTitle"/>
            <p:custDataLst>
              <p:tags r:id="rId8"/>
            </p:custDataLst>
          </p:nvPr>
        </p:nvSpPr>
        <p:spPr>
          <a:xfrm>
            <a:off x="5867400" y="786765"/>
            <a:ext cx="5768142" cy="1977391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06" name="文本占位符 9"/>
          <p:cNvSpPr>
            <a:spLocks noGrp="1"/>
          </p:cNvSpPr>
          <p:nvPr>
            <p:ph type="body" sz="quarter" idx="13" hasCustomPrompt="1"/>
            <p:custDataLst>
              <p:tags r:id="rId12"/>
            </p:custDataLst>
          </p:nvPr>
        </p:nvSpPr>
        <p:spPr>
          <a:xfrm>
            <a:off x="838799" y="504000"/>
            <a:ext cx="265706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808" name="文本占位符 13"/>
          <p:cNvSpPr>
            <a:spLocks noGrp="1"/>
          </p:cNvSpPr>
          <p:nvPr>
            <p:ph type="body" sz="quarter" idx="14" hasCustomPrompt="1"/>
            <p:custDataLst>
              <p:tags r:id="rId13"/>
            </p:custDataLst>
          </p:nvPr>
        </p:nvSpPr>
        <p:spPr>
          <a:xfrm>
            <a:off x="8774592" y="3353879"/>
            <a:ext cx="2880000" cy="1527175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810" name="文本占位符 23"/>
          <p:cNvSpPr>
            <a:spLocks noGrp="1"/>
          </p:cNvSpPr>
          <p:nvPr>
            <p:ph type="body" sz="quarter" idx="17" hasCustomPrompt="1"/>
            <p:custDataLst>
              <p:tags r:id="rId14"/>
            </p:custDataLst>
          </p:nvPr>
        </p:nvSpPr>
        <p:spPr>
          <a:xfrm>
            <a:off x="5943600" y="3353880"/>
            <a:ext cx="2743200" cy="152715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41" name="直接连接符 46"/>
          <p:cNvCxnSpPr>
            <a:cxnSpLocks/>
          </p:cNvCxnSpPr>
          <p:nvPr userDrawn="1">
            <p:custDataLst>
              <p:tags r:id="rId1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47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48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6.xml"/><Relationship Id="rId13" Type="http://schemas.openxmlformats.org/officeDocument/2006/relationships/image" Target="../media/image1.png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888" r:id="rId1"/>
    <p:sldLayoutId id="2147483889" r:id="rId2"/>
    <p:sldLayoutId id="2147483890" r:id="rId3"/>
    <p:sldLayoutId id="2147483891" r:id="rId4"/>
    <p:sldLayoutId id="2147483892" r:id="rId5"/>
    <p:sldLayoutId id="2147483893" r:id="rId6"/>
    <p:sldLayoutId id="2147483894" r:id="rId7"/>
    <p:sldLayoutId id="2147483895" r:id="rId8"/>
    <p:sldLayoutId id="2147483896" r:id="rId9"/>
    <p:sldLayoutId id="2147483897" r:id="rId10"/>
    <p:sldLayoutId id="214748389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>
            <a:alphaModFix amt="8000"/>
          </a:blip>
          <a:srcRect b="7246"/>
          <a:stretch>
            <a:fillRect/>
          </a:stretch>
        </p:blipFill>
        <p:spPr>
          <a:xfrm>
            <a:off x="-1270" y="2696210"/>
            <a:ext cx="9394825" cy="416179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 flip="none" rotWithShape="1">
            <a:gsLst>
              <a:gs pos="0">
                <a:schemeClr val="accent1">
                  <a:alpha val="33000"/>
                </a:schemeClr>
              </a:gs>
              <a:gs pos="95000">
                <a:schemeClr val="accent1"/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tags" Target="../tags/tag105.xml"/><Relationship Id="rId8" Type="http://schemas.openxmlformats.org/officeDocument/2006/relationships/tags" Target="../tags/tag106.xml"/><Relationship Id="rId9" Type="http://schemas.openxmlformats.org/officeDocument/2006/relationships/tags" Target="../tags/tag107.xml"/><Relationship Id="rId10" Type="http://schemas.openxmlformats.org/officeDocument/2006/relationships/tags" Target="../tags/tag108.xml"/><Relationship Id="rId11" Type="http://schemas.openxmlformats.org/officeDocument/2006/relationships/tags" Target="../tags/tag109.xml"/><Relationship Id="rId12" Type="http://schemas.openxmlformats.org/officeDocument/2006/relationships/tags" Target="../tags/tag110.xml"/><Relationship Id="rId13" Type="http://schemas.openxmlformats.org/officeDocument/2006/relationships/tags" Target="../tags/tag111.xml"/><Relationship Id="rId14" Type="http://schemas.openxmlformats.org/officeDocument/2006/relationships/tags" Target="../tags/tag112.xml"/><Relationship Id="rId15" Type="http://schemas.openxmlformats.org/officeDocument/2006/relationships/tags" Target="../tags/tag113.xml"/><Relationship Id="rId16" Type="http://schemas.openxmlformats.org/officeDocument/2006/relationships/tags" Target="../tags/tag114.xml"/><Relationship Id="rId17" Type="http://schemas.openxmlformats.org/officeDocument/2006/relationships/tags" Target="../tags/tag115.xml"/><Relationship Id="rId18" Type="http://schemas.openxmlformats.org/officeDocument/2006/relationships/tags" Target="../tags/tag116.xml"/><Relationship Id="rId19" Type="http://schemas.openxmlformats.org/officeDocument/2006/relationships/tags" Target="../tags/tag117.xml"/><Relationship Id="rId20" Type="http://schemas.openxmlformats.org/officeDocument/2006/relationships/tags" Target="../tags/tag118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tags" Target="../tags/tag133.xml"/><Relationship Id="rId10" Type="http://schemas.openxmlformats.org/officeDocument/2006/relationships/tags" Target="../tags/tag134.xml"/><Relationship Id="rId11" Type="http://schemas.openxmlformats.org/officeDocument/2006/relationships/tags" Target="../tags/tag135.xml"/><Relationship Id="rId12" Type="http://schemas.openxmlformats.org/officeDocument/2006/relationships/tags" Target="../tags/tag136.xml"/><Relationship Id="rId13" Type="http://schemas.openxmlformats.org/officeDocument/2006/relationships/tags" Target="../tags/tag137.xml"/><Relationship Id="rId14" Type="http://schemas.openxmlformats.org/officeDocument/2006/relationships/tags" Target="../tags/tag138.xml"/><Relationship Id="rId15" Type="http://schemas.openxmlformats.org/officeDocument/2006/relationships/tags" Target="../tags/tag139.xml"/><Relationship Id="rId16" Type="http://schemas.openxmlformats.org/officeDocument/2006/relationships/tags" Target="../tags/tag140.xml"/><Relationship Id="rId17" Type="http://schemas.openxmlformats.org/officeDocument/2006/relationships/tags" Target="../tags/tag141.xml"/><Relationship Id="rId18" Type="http://schemas.openxmlformats.org/officeDocument/2006/relationships/tags" Target="../tags/tag142.xml"/><Relationship Id="rId19" Type="http://schemas.openxmlformats.org/officeDocument/2006/relationships/tags" Target="../tags/tag143.xml"/><Relationship Id="rId20" Type="http://schemas.openxmlformats.org/officeDocument/2006/relationships/tags" Target="../tags/tag144.xml"/><Relationship Id="rId21" Type="http://schemas.openxmlformats.org/officeDocument/2006/relationships/tags" Target="../tags/tag145.xml"/><Relationship Id="rId22" Type="http://schemas.openxmlformats.org/officeDocument/2006/relationships/tags" Target="../tags/tag146.xml"/><Relationship Id="rId23" Type="http://schemas.openxmlformats.org/officeDocument/2006/relationships/tags" Target="../tags/tag147.xml"/><Relationship Id="rId24" Type="http://schemas.openxmlformats.org/officeDocument/2006/relationships/tags" Target="../tags/tag148.xml"/><Relationship Id="rId25" Type="http://schemas.openxmlformats.org/officeDocument/2006/relationships/tags" Target="../tags/tag149.xml"/><Relationship Id="rId26" Type="http://schemas.openxmlformats.org/officeDocument/2006/relationships/tags" Target="../tags/tag150.xml"/><Relationship Id="rId27" Type="http://schemas.openxmlformats.org/officeDocument/2006/relationships/tags" Target="../tags/tag151.xml"/><Relationship Id="rId28" Type="http://schemas.openxmlformats.org/officeDocument/2006/relationships/tags" Target="../tags/tag152.xml"/><Relationship Id="rId29" Type="http://schemas.openxmlformats.org/officeDocument/2006/relationships/tags" Target="../tags/tag153.xml"/><Relationship Id="rId30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tags" Target="../tags/tag157.xml"/><Relationship Id="rId5" Type="http://schemas.openxmlformats.org/officeDocument/2006/relationships/tags" Target="../tags/tag158.xml"/><Relationship Id="rId6" Type="http://schemas.openxmlformats.org/officeDocument/2006/relationships/tags" Target="../tags/tag159.xml"/><Relationship Id="rId7" Type="http://schemas.openxmlformats.org/officeDocument/2006/relationships/tags" Target="../tags/tag160.xml"/><Relationship Id="rId8" Type="http://schemas.openxmlformats.org/officeDocument/2006/relationships/tags" Target="../tags/tag161.xml"/><Relationship Id="rId9" Type="http://schemas.openxmlformats.org/officeDocument/2006/relationships/tags" Target="../tags/tag162.xml"/><Relationship Id="rId10" Type="http://schemas.openxmlformats.org/officeDocument/2006/relationships/tags" Target="../tags/tag163.xml"/><Relationship Id="rId11" Type="http://schemas.openxmlformats.org/officeDocument/2006/relationships/tags" Target="../tags/tag164.xml"/><Relationship Id="rId12" Type="http://schemas.openxmlformats.org/officeDocument/2006/relationships/tags" Target="../tags/tag165.xml"/><Relationship Id="rId13" Type="http://schemas.openxmlformats.org/officeDocument/2006/relationships/tags" Target="../tags/tag166.xml"/><Relationship Id="rId14" Type="http://schemas.openxmlformats.org/officeDocument/2006/relationships/tags" Target="../tags/tag167.xml"/><Relationship Id="rId15" Type="http://schemas.openxmlformats.org/officeDocument/2006/relationships/tags" Target="../tags/tag168.xml"/><Relationship Id="rId16" Type="http://schemas.openxmlformats.org/officeDocument/2006/relationships/tags" Target="../tags/tag169.xml"/><Relationship Id="rId17" Type="http://schemas.openxmlformats.org/officeDocument/2006/relationships/tags" Target="../tags/tag170.xml"/><Relationship Id="rId18" Type="http://schemas.openxmlformats.org/officeDocument/2006/relationships/tags" Target="../tags/tag171.xml"/><Relationship Id="rId19" Type="http://schemas.openxmlformats.org/officeDocument/2006/relationships/tags" Target="../tags/tag172.xml"/><Relationship Id="rId20" Type="http://schemas.openxmlformats.org/officeDocument/2006/relationships/tags" Target="../tags/tag173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tags" Target="../tags/tag180.xml"/><Relationship Id="rId8" Type="http://schemas.openxmlformats.org/officeDocument/2006/relationships/tags" Target="../tags/tag181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tags" Target="../tags/tag189.xml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tags" Target="../tags/tag197.xml"/><Relationship Id="rId6" Type="http://schemas.openxmlformats.org/officeDocument/2006/relationships/tags" Target="../tags/tag198.xml"/><Relationship Id="rId7" Type="http://schemas.openxmlformats.org/officeDocument/2006/relationships/tags" Target="../tags/tag199.xml"/><Relationship Id="rId8" Type="http://schemas.openxmlformats.org/officeDocument/2006/relationships/tags" Target="../tags/tag200.xml"/><Relationship Id="rId9" Type="http://schemas.openxmlformats.org/officeDocument/2006/relationships/tags" Target="../tags/tag201.xml"/><Relationship Id="rId10" Type="http://schemas.openxmlformats.org/officeDocument/2006/relationships/tags" Target="../tags/tag202.xml"/><Relationship Id="rId11" Type="http://schemas.openxmlformats.org/officeDocument/2006/relationships/tags" Target="../tags/tag203.xml"/><Relationship Id="rId12" Type="http://schemas.openxmlformats.org/officeDocument/2006/relationships/tags" Target="../tags/tag204.xml"/><Relationship Id="rId13" Type="http://schemas.openxmlformats.org/officeDocument/2006/relationships/tags" Target="../tags/tag205.xml"/><Relationship Id="rId14" Type="http://schemas.openxmlformats.org/officeDocument/2006/relationships/tags" Target="../tags/tag206.xml"/><Relationship Id="rId1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tags" Target="../tags/tag211.xml"/><Relationship Id="rId6" Type="http://schemas.openxmlformats.org/officeDocument/2006/relationships/tags" Target="../tags/tag212.xml"/><Relationship Id="rId7" Type="http://schemas.openxmlformats.org/officeDocument/2006/relationships/tags" Target="../tags/tag213.xml"/><Relationship Id="rId8" Type="http://schemas.openxmlformats.org/officeDocument/2006/relationships/tags" Target="../tags/tag214.xml"/><Relationship Id="rId9" Type="http://schemas.openxmlformats.org/officeDocument/2006/relationships/tags" Target="../tags/tag215.xml"/><Relationship Id="rId10" Type="http://schemas.openxmlformats.org/officeDocument/2006/relationships/tags" Target="../tags/tag216.xml"/><Relationship Id="rId11" Type="http://schemas.openxmlformats.org/officeDocument/2006/relationships/tags" Target="../tags/tag217.xml"/><Relationship Id="rId12" Type="http://schemas.openxmlformats.org/officeDocument/2006/relationships/tags" Target="../tags/tag218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tags" Target="../tags/tag223.xml"/><Relationship Id="rId6" Type="http://schemas.openxmlformats.org/officeDocument/2006/relationships/tags" Target="../tags/tag224.xml"/><Relationship Id="rId7" Type="http://schemas.openxmlformats.org/officeDocument/2006/relationships/tags" Target="../tags/tag225.xml"/><Relationship Id="rId8" Type="http://schemas.openxmlformats.org/officeDocument/2006/relationships/tags" Target="../tags/tag226.xml"/><Relationship Id="rId9" Type="http://schemas.openxmlformats.org/officeDocument/2006/relationships/tags" Target="../tags/tag227.xml"/><Relationship Id="rId10" Type="http://schemas.openxmlformats.org/officeDocument/2006/relationships/tags" Target="../tags/tag228.xml"/><Relationship Id="rId11" Type="http://schemas.openxmlformats.org/officeDocument/2006/relationships/tags" Target="../tags/tag229.xml"/><Relationship Id="rId12" Type="http://schemas.openxmlformats.org/officeDocument/2006/relationships/tags" Target="../tags/tag230.xml"/><Relationship Id="rId13" Type="http://schemas.openxmlformats.org/officeDocument/2006/relationships/tags" Target="../tags/tag231.xml"/><Relationship Id="rId14" Type="http://schemas.openxmlformats.org/officeDocument/2006/relationships/tags" Target="../tags/tag232.xml"/><Relationship Id="rId15" Type="http://schemas.openxmlformats.org/officeDocument/2006/relationships/tags" Target="../tags/tag233.xml"/><Relationship Id="rId16" Type="http://schemas.openxmlformats.org/officeDocument/2006/relationships/tags" Target="../tags/tag234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tags" Target="../tags/tag241.xml"/><Relationship Id="rId5" Type="http://schemas.openxmlformats.org/officeDocument/2006/relationships/tags" Target="../tags/tag242.xml"/><Relationship Id="rId6" Type="http://schemas.openxmlformats.org/officeDocument/2006/relationships/tags" Target="../tags/tag243.xml"/><Relationship Id="rId7" Type="http://schemas.openxmlformats.org/officeDocument/2006/relationships/tags" Target="../tags/tag244.xml"/><Relationship Id="rId8" Type="http://schemas.openxmlformats.org/officeDocument/2006/relationships/tags" Target="../tags/tag245.xml"/><Relationship Id="rId9" Type="http://schemas.openxmlformats.org/officeDocument/2006/relationships/tags" Target="../tags/tag246.xml"/><Relationship Id="rId10" Type="http://schemas.openxmlformats.org/officeDocument/2006/relationships/tags" Target="../tags/tag247.xml"/><Relationship Id="rId11" Type="http://schemas.openxmlformats.org/officeDocument/2006/relationships/tags" Target="../tags/tag248.xml"/><Relationship Id="rId12" Type="http://schemas.openxmlformats.org/officeDocument/2006/relationships/tags" Target="../tags/tag249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tags" Target="../tags/tag255.xml"/><Relationship Id="rId7" Type="http://schemas.openxmlformats.org/officeDocument/2006/relationships/tags" Target="../tags/tag256.xml"/><Relationship Id="rId8" Type="http://schemas.openxmlformats.org/officeDocument/2006/relationships/tags" Target="../tags/tag257.xml"/><Relationship Id="rId9" Type="http://schemas.openxmlformats.org/officeDocument/2006/relationships/tags" Target="../tags/tag258.xml"/><Relationship Id="rId10" Type="http://schemas.openxmlformats.org/officeDocument/2006/relationships/tags" Target="../tags/tag259.xml"/><Relationship Id="rId11" Type="http://schemas.openxmlformats.org/officeDocument/2006/relationships/tags" Target="../tags/tag260.xml"/><Relationship Id="rId12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tags" Target="../tags/tag264.xml"/><Relationship Id="rId5" Type="http://schemas.openxmlformats.org/officeDocument/2006/relationships/tags" Target="../tags/tag265.xml"/><Relationship Id="rId6" Type="http://schemas.openxmlformats.org/officeDocument/2006/relationships/tags" Target="../tags/tag266.xml"/><Relationship Id="rId7" Type="http://schemas.openxmlformats.org/officeDocument/2006/relationships/tags" Target="../tags/tag267.xml"/><Relationship Id="rId8" Type="http://schemas.openxmlformats.org/officeDocument/2006/relationships/tags" Target="../tags/tag268.xml"/><Relationship Id="rId9" Type="http://schemas.openxmlformats.org/officeDocument/2006/relationships/tags" Target="../tags/tag269.xml"/><Relationship Id="rId10" Type="http://schemas.openxmlformats.org/officeDocument/2006/relationships/tags" Target="../tags/tag270.xml"/><Relationship Id="rId11" Type="http://schemas.openxmlformats.org/officeDocument/2006/relationships/tags" Target="../tags/tag271.xml"/><Relationship Id="rId12" Type="http://schemas.openxmlformats.org/officeDocument/2006/relationships/tags" Target="../tags/tag272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tags" Target="../tags/tag276.xml"/><Relationship Id="rId5" Type="http://schemas.openxmlformats.org/officeDocument/2006/relationships/tags" Target="../tags/tag277.xml"/><Relationship Id="rId6" Type="http://schemas.openxmlformats.org/officeDocument/2006/relationships/tags" Target="../tags/tag278.xml"/><Relationship Id="rId7" Type="http://schemas.openxmlformats.org/officeDocument/2006/relationships/tags" Target="../tags/tag279.xml"/><Relationship Id="rId8" Type="http://schemas.openxmlformats.org/officeDocument/2006/relationships/tags" Target="../tags/tag280.xml"/><Relationship Id="rId9" Type="http://schemas.openxmlformats.org/officeDocument/2006/relationships/tags" Target="../tags/tag281.xml"/><Relationship Id="rId10" Type="http://schemas.openxmlformats.org/officeDocument/2006/relationships/tags" Target="../tags/tag282.xml"/><Relationship Id="rId1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tags" Target="../tags/tag293.xml"/><Relationship Id="rId5" Type="http://schemas.openxmlformats.org/officeDocument/2006/relationships/tags" Target="../tags/tag294.xml"/><Relationship Id="rId6" Type="http://schemas.openxmlformats.org/officeDocument/2006/relationships/tags" Target="../tags/tag295.xml"/><Relationship Id="rId7" Type="http://schemas.openxmlformats.org/officeDocument/2006/relationships/tags" Target="../tags/tag296.xml"/><Relationship Id="rId8" Type="http://schemas.openxmlformats.org/officeDocument/2006/relationships/tags" Target="../tags/tag297.xml"/><Relationship Id="rId9" Type="http://schemas.openxmlformats.org/officeDocument/2006/relationships/tags" Target="../tags/tag298.xml"/><Relationship Id="rId10" Type="http://schemas.openxmlformats.org/officeDocument/2006/relationships/tags" Target="../tags/tag299.xml"/><Relationship Id="rId11" Type="http://schemas.openxmlformats.org/officeDocument/2006/relationships/tags" Target="../tags/tag300.xml"/><Relationship Id="rId12" Type="http://schemas.openxmlformats.org/officeDocument/2006/relationships/tags" Target="../tags/tag301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tags" Target="../tags/tag305.xml"/><Relationship Id="rId5" Type="http://schemas.openxmlformats.org/officeDocument/2006/relationships/tags" Target="../tags/tag306.xml"/><Relationship Id="rId6" Type="http://schemas.openxmlformats.org/officeDocument/2006/relationships/tags" Target="../tags/tag307.xml"/><Relationship Id="rId7" Type="http://schemas.openxmlformats.org/officeDocument/2006/relationships/tags" Target="../tags/tag308.xml"/><Relationship Id="rId8" Type="http://schemas.openxmlformats.org/officeDocument/2006/relationships/tags" Target="../tags/tag309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tags" Target="../tags/tag313.xml"/><Relationship Id="rId5" Type="http://schemas.openxmlformats.org/officeDocument/2006/relationships/tags" Target="../tags/tag314.xml"/><Relationship Id="rId6" Type="http://schemas.openxmlformats.org/officeDocument/2006/relationships/tags" Target="../tags/tag315.xml"/><Relationship Id="rId7" Type="http://schemas.openxmlformats.org/officeDocument/2006/relationships/tags" Target="../tags/tag316.xml"/><Relationship Id="rId8" Type="http://schemas.openxmlformats.org/officeDocument/2006/relationships/tags" Target="../tags/tag317.xml"/><Relationship Id="rId9" Type="http://schemas.openxmlformats.org/officeDocument/2006/relationships/tags" Target="../tags/tag318.xml"/><Relationship Id="rId10" Type="http://schemas.openxmlformats.org/officeDocument/2006/relationships/tags" Target="../tags/tag319.xml"/><Relationship Id="rId11" Type="http://schemas.openxmlformats.org/officeDocument/2006/relationships/tags" Target="../tags/tag320.xml"/><Relationship Id="rId12" Type="http://schemas.openxmlformats.org/officeDocument/2006/relationships/tags" Target="../tags/tag321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2.xml"/><Relationship Id="rId2" Type="http://schemas.openxmlformats.org/officeDocument/2006/relationships/tags" Target="../tags/tag323.xml"/><Relationship Id="rId3" Type="http://schemas.openxmlformats.org/officeDocument/2006/relationships/tags" Target="../tags/tag324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1.xml"/><Relationship Id="rId2" Type="http://schemas.openxmlformats.org/officeDocument/2006/relationships/tags" Target="../tags/tag342.xml"/><Relationship Id="rId3" Type="http://schemas.openxmlformats.org/officeDocument/2006/relationships/tags" Target="../tags/tag343.xml"/><Relationship Id="rId4" Type="http://schemas.openxmlformats.org/officeDocument/2006/relationships/tags" Target="../tags/tag344.xml"/><Relationship Id="rId5" Type="http://schemas.openxmlformats.org/officeDocument/2006/relationships/tags" Target="../tags/tag345.xml"/><Relationship Id="rId6" Type="http://schemas.openxmlformats.org/officeDocument/2006/relationships/tags" Target="../tags/tag346.xml"/><Relationship Id="rId7" Type="http://schemas.openxmlformats.org/officeDocument/2006/relationships/tags" Target="../tags/tag347.xml"/><Relationship Id="rId8" Type="http://schemas.openxmlformats.org/officeDocument/2006/relationships/tags" Target="../tags/tag348.xml"/><Relationship Id="rId9" Type="http://schemas.openxmlformats.org/officeDocument/2006/relationships/tags" Target="../tags/tag349.xml"/><Relationship Id="rId10" Type="http://schemas.openxmlformats.org/officeDocument/2006/relationships/tags" Target="../tags/tag350.xml"/><Relationship Id="rId11" Type="http://schemas.openxmlformats.org/officeDocument/2006/relationships/tags" Target="../tags/tag351.xml"/><Relationship Id="rId12" Type="http://schemas.openxmlformats.org/officeDocument/2006/relationships/tags" Target="../tags/tag352.xml"/><Relationship Id="rId13" Type="http://schemas.openxmlformats.org/officeDocument/2006/relationships/tags" Target="../tags/tag353.xml"/><Relationship Id="rId14" Type="http://schemas.openxmlformats.org/officeDocument/2006/relationships/tags" Target="../tags/tag354.xml"/><Relationship Id="rId15" Type="http://schemas.openxmlformats.org/officeDocument/2006/relationships/tags" Target="../tags/tag355.xml"/><Relationship Id="rId16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tags" Target="../tags/tag359.xml"/><Relationship Id="rId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0.xml"/><Relationship Id="rId2" Type="http://schemas.openxmlformats.org/officeDocument/2006/relationships/tags" Target="../tags/tag361.xml"/><Relationship Id="rId3" Type="http://schemas.openxmlformats.org/officeDocument/2006/relationships/tags" Target="../tags/tag362.xml"/><Relationship Id="rId4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63.xml"/><Relationship Id="rId2" Type="http://schemas.openxmlformats.org/officeDocument/2006/relationships/tags" Target="../tags/tag364.xml"/><Relationship Id="rId3" Type="http://schemas.openxmlformats.org/officeDocument/2006/relationships/tags" Target="../tags/tag365.xml"/><Relationship Id="rId4" Type="http://schemas.openxmlformats.org/officeDocument/2006/relationships/tags" Target="../tags/tag366.xml"/><Relationship Id="rId5" Type="http://schemas.openxmlformats.org/officeDocument/2006/relationships/tags" Target="../tags/tag367.xml"/><Relationship Id="rId6" Type="http://schemas.openxmlformats.org/officeDocument/2006/relationships/tags" Target="../tags/tag368.xml"/><Relationship Id="rId7" Type="http://schemas.openxmlformats.org/officeDocument/2006/relationships/tags" Target="../tags/tag369.xml"/><Relationship Id="rId8" Type="http://schemas.openxmlformats.org/officeDocument/2006/relationships/tags" Target="../tags/tag370.xml"/><Relationship Id="rId9" Type="http://schemas.openxmlformats.org/officeDocument/2006/relationships/tags" Target="../tags/tag371.xml"/><Relationship Id="rId10" Type="http://schemas.openxmlformats.org/officeDocument/2006/relationships/tags" Target="../tags/tag372.xml"/><Relationship Id="rId11" Type="http://schemas.openxmlformats.org/officeDocument/2006/relationships/tags" Target="../tags/tag373.xml"/><Relationship Id="rId12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74.xml"/><Relationship Id="rId2" Type="http://schemas.openxmlformats.org/officeDocument/2006/relationships/tags" Target="../tags/tag375.xml"/><Relationship Id="rId3" Type="http://schemas.openxmlformats.org/officeDocument/2006/relationships/tags" Target="../tags/tag376.xml"/><Relationship Id="rId4" Type="http://schemas.openxmlformats.org/officeDocument/2006/relationships/tags" Target="../tags/tag377.xml"/><Relationship Id="rId5" Type="http://schemas.openxmlformats.org/officeDocument/2006/relationships/tags" Target="../tags/tag378.xml"/><Relationship Id="rId6" Type="http://schemas.openxmlformats.org/officeDocument/2006/relationships/tags" Target="../tags/tag379.xml"/><Relationship Id="rId7" Type="http://schemas.openxmlformats.org/officeDocument/2006/relationships/tags" Target="../tags/tag380.xml"/><Relationship Id="rId8" Type="http://schemas.openxmlformats.org/officeDocument/2006/relationships/tags" Target="../tags/tag381.xml"/><Relationship Id="rId9" Type="http://schemas.openxmlformats.org/officeDocument/2006/relationships/tags" Target="../tags/tag382.xml"/><Relationship Id="rId10" Type="http://schemas.openxmlformats.org/officeDocument/2006/relationships/tags" Target="../tags/tag383.xml"/><Relationship Id="rId11" Type="http://schemas.openxmlformats.org/officeDocument/2006/relationships/tags" Target="../tags/tag384.xml"/><Relationship Id="rId12" Type="http://schemas.openxmlformats.org/officeDocument/2006/relationships/tags" Target="../tags/tag385.xml"/><Relationship Id="rId13" Type="http://schemas.openxmlformats.org/officeDocument/2006/relationships/tags" Target="../tags/tag386.xml"/><Relationship Id="rId14" Type="http://schemas.openxmlformats.org/officeDocument/2006/relationships/tags" Target="../tags/tag387.xml"/><Relationship Id="rId15" Type="http://schemas.openxmlformats.org/officeDocument/2006/relationships/tags" Target="../tags/tag388.xml"/><Relationship Id="rId16" Type="http://schemas.openxmlformats.org/officeDocument/2006/relationships/tags" Target="../tags/tag389.xml"/><Relationship Id="rId17" Type="http://schemas.openxmlformats.org/officeDocument/2006/relationships/tags" Target="../tags/tag390.xml"/><Relationship Id="rId18" Type="http://schemas.openxmlformats.org/officeDocument/2006/relationships/tags" Target="../tags/tag391.xml"/><Relationship Id="rId19" Type="http://schemas.openxmlformats.org/officeDocument/2006/relationships/tags" Target="../tags/tag392.xml"/><Relationship Id="rId20" Type="http://schemas.openxmlformats.org/officeDocument/2006/relationships/tags" Target="../tags/tag393.xml"/><Relationship Id="rId21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94.xml"/><Relationship Id="rId2" Type="http://schemas.openxmlformats.org/officeDocument/2006/relationships/tags" Target="../tags/tag395.xml"/><Relationship Id="rId3" Type="http://schemas.openxmlformats.org/officeDocument/2006/relationships/tags" Target="../tags/tag396.xml"/><Relationship Id="rId4" Type="http://schemas.openxmlformats.org/officeDocument/2006/relationships/tags" Target="../tags/tag397.xml"/><Relationship Id="rId5" Type="http://schemas.openxmlformats.org/officeDocument/2006/relationships/tags" Target="../tags/tag398.xml"/><Relationship Id="rId6" Type="http://schemas.openxmlformats.org/officeDocument/2006/relationships/tags" Target="../tags/tag399.xml"/><Relationship Id="rId7" Type="http://schemas.openxmlformats.org/officeDocument/2006/relationships/tags" Target="../tags/tag400.xml"/><Relationship Id="rId8" Type="http://schemas.openxmlformats.org/officeDocument/2006/relationships/tags" Target="../tags/tag401.xml"/><Relationship Id="rId9" Type="http://schemas.openxmlformats.org/officeDocument/2006/relationships/tags" Target="../tags/tag402.xml"/><Relationship Id="rId10" Type="http://schemas.openxmlformats.org/officeDocument/2006/relationships/tags" Target="../tags/tag403.xml"/><Relationship Id="rId11" Type="http://schemas.openxmlformats.org/officeDocument/2006/relationships/tags" Target="../tags/tag404.xml"/><Relationship Id="rId12" Type="http://schemas.openxmlformats.org/officeDocument/2006/relationships/tags" Target="../tags/tag405.xml"/><Relationship Id="rId13" Type="http://schemas.openxmlformats.org/officeDocument/2006/relationships/tags" Target="../tags/tag406.xml"/><Relationship Id="rId14" Type="http://schemas.openxmlformats.org/officeDocument/2006/relationships/tags" Target="../tags/tag407.xml"/><Relationship Id="rId15" Type="http://schemas.openxmlformats.org/officeDocument/2006/relationships/tags" Target="../tags/tag408.xml"/><Relationship Id="rId16" Type="http://schemas.openxmlformats.org/officeDocument/2006/relationships/tags" Target="../tags/tag409.xml"/><Relationship Id="rId17" Type="http://schemas.openxmlformats.org/officeDocument/2006/relationships/tags" Target="../tags/tag410.xml"/><Relationship Id="rId18" Type="http://schemas.openxmlformats.org/officeDocument/2006/relationships/tags" Target="../tags/tag411.xml"/><Relationship Id="rId19" Type="http://schemas.openxmlformats.org/officeDocument/2006/relationships/tags" Target="../tags/tag412.xml"/><Relationship Id="rId20" Type="http://schemas.openxmlformats.org/officeDocument/2006/relationships/tags" Target="../tags/tag413.xml"/><Relationship Id="rId21" Type="http://schemas.openxmlformats.org/officeDocument/2006/relationships/tags" Target="../tags/tag414.xml"/><Relationship Id="rId22" Type="http://schemas.openxmlformats.org/officeDocument/2006/relationships/tags" Target="../tags/tag415.xml"/><Relationship Id="rId23" Type="http://schemas.openxmlformats.org/officeDocument/2006/relationships/tags" Target="../tags/tag416.xml"/><Relationship Id="rId24" Type="http://schemas.openxmlformats.org/officeDocument/2006/relationships/tags" Target="../tags/tag417.xml"/><Relationship Id="rId25" Type="http://schemas.openxmlformats.org/officeDocument/2006/relationships/tags" Target="../tags/tag418.xml"/><Relationship Id="rId26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19.xml"/><Relationship Id="rId2" Type="http://schemas.openxmlformats.org/officeDocument/2006/relationships/tags" Target="../tags/tag420.xml"/><Relationship Id="rId3" Type="http://schemas.openxmlformats.org/officeDocument/2006/relationships/tags" Target="../tags/tag421.xml"/><Relationship Id="rId4" Type="http://schemas.openxmlformats.org/officeDocument/2006/relationships/tags" Target="../tags/tag422.xml"/><Relationship Id="rId5" Type="http://schemas.openxmlformats.org/officeDocument/2006/relationships/tags" Target="../tags/tag423.xml"/><Relationship Id="rId6" Type="http://schemas.openxmlformats.org/officeDocument/2006/relationships/slideLayout" Target="../slideLayouts/slideLayout22.xml"/><Relationship Id="rId7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56514" y="754533"/>
            <a:ext cx="5375326" cy="1859048"/>
          </a:xfrm>
        </p:spPr>
        <p:txBody>
          <a:bodyPr/>
          <a:p>
            <a:r>
              <a:rPr altLang="en-US" dirty="0" lang="zh-CN"/>
              <a:t>企业管理的销售渠道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856513" y="2773054"/>
            <a:ext cx="5375325" cy="370742"/>
          </a:xfrm>
        </p:spPr>
        <p:txBody>
          <a:bodyPr/>
          <a:p>
            <a:r>
              <a:rPr altLang="zh-CN" dirty="0" lang="en-US" err="1"/>
              <a:t>xxx,a</a:t>
            </a:r>
            <a:r>
              <a:rPr altLang="zh-CN" dirty="0" lang="en-US"/>
              <a:t> click to unlimited possibilities</a:t>
            </a:r>
            <a:endParaRPr altLang="en-US" dirty="0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zh-CN" dirty="0" lang="en-US"/>
          </a:p>
        </p:txBody>
      </p:sp>
      <p:sp>
        <p:nvSpPr>
          <p:cNvPr id="1048654" name="联系方式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8488638" y="3597814"/>
            <a:ext cx="2743200" cy="1322534"/>
          </a:xfrm>
        </p:spPr>
        <p:txBody>
          <a:bodyPr>
            <a:normAutofit/>
          </a:bodyPr>
          <a:p>
            <a:r>
              <a:rPr altLang="en-US" dirty="0" lang="zh-CN"/>
              <a:t>时间：</a:t>
            </a:r>
            <a:r>
              <a:rPr altLang="zh-CN" dirty="0" lang="en-US"/>
              <a:t>20XX-XX-XX</a:t>
            </a:r>
            <a:endParaRPr altLang="zh-CN" dirty="0" lang="zh-CN"/>
          </a:p>
        </p:txBody>
      </p:sp>
      <p:sp>
        <p:nvSpPr>
          <p:cNvPr id="1048656" name="年份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5856514" y="3597814"/>
            <a:ext cx="2533699" cy="1322534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565200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38" name="矩形 1"/>
          <p:cNvSpPr/>
          <p:nvPr>
            <p:custDataLst>
              <p:tags r:id="rId2"/>
            </p:custDataLst>
          </p:nvPr>
        </p:nvSpPr>
        <p:spPr>
          <a:xfrm>
            <a:off x="643890" y="3145155"/>
            <a:ext cx="10904220" cy="3006090"/>
          </a:xfrm>
          <a:prstGeom prst="rect"/>
          <a:solidFill>
            <a:schemeClr val="bg1"/>
          </a:solidFill>
          <a:ln>
            <a:solidFill>
              <a:schemeClr val="accent1">
                <a:alpha val="57000"/>
              </a:schemeClr>
            </a:solidFill>
            <a:prstDash val="solid"/>
          </a:ln>
          <a:effectLst>
            <a:outerShdw algn="t" blurRad="508000" dir="5400000" dist="241300" rotWithShape="0" sx="95000" sy="95000">
              <a:schemeClr val="accent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</a:endParaRPr>
          </a:p>
        </p:txBody>
      </p:sp>
      <p:sp>
        <p:nvSpPr>
          <p:cNvPr id="1048840" name="序号"/>
          <p:cNvSpPr txBox="1">
            <a:spLocks noChangeAspect="1"/>
          </p:cNvSpPr>
          <p:nvPr>
            <p:custDataLst>
              <p:tags r:id="rId3"/>
            </p:custDataLst>
          </p:nvPr>
        </p:nvSpPr>
        <p:spPr>
          <a:xfrm>
            <a:off x="878240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4"/>
            </p:custDataLst>
          </p:nvPr>
        </p:nvSpPr>
        <p:spPr>
          <a:xfrm>
            <a:off x="897291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1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>
            <a:spLocks noChangeAspect="1"/>
          </p:cNvSpPr>
          <p:nvPr>
            <p:custDataLst>
              <p:tags r:id="rId5"/>
            </p:custDataLst>
          </p:nvPr>
        </p:nvSpPr>
        <p:spPr>
          <a:xfrm>
            <a:off x="2707727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6"/>
            </p:custDataLst>
          </p:nvPr>
        </p:nvSpPr>
        <p:spPr>
          <a:xfrm>
            <a:off x="2726778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销售渠道的重要性</a:t>
            </a:r>
            <a:endParaRPr altLang="en-US" b="1" dirty="0" sz="1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8" name="序号"/>
          <p:cNvSpPr txBox="1">
            <a:spLocks noChangeAspect="1"/>
          </p:cNvSpPr>
          <p:nvPr>
            <p:custDataLst>
              <p:tags r:id="rId7"/>
            </p:custDataLst>
          </p:nvPr>
        </p:nvSpPr>
        <p:spPr>
          <a:xfrm>
            <a:off x="4537214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8"/>
            </p:custDataLst>
          </p:nvPr>
        </p:nvSpPr>
        <p:spPr>
          <a:xfrm>
            <a:off x="4556265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常见的销售渠道类型</a:t>
            </a:r>
            <a:endParaRPr altLang="en-US" b="1" dirty="0" sz="1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2" name="序号"/>
          <p:cNvSpPr txBox="1">
            <a:spLocks noChangeAspect="1"/>
          </p:cNvSpPr>
          <p:nvPr>
            <p:custDataLst>
              <p:tags r:id="rId9"/>
            </p:custDataLst>
          </p:nvPr>
        </p:nvSpPr>
        <p:spPr>
          <a:xfrm>
            <a:off x="6366701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4" name="项标题"/>
          <p:cNvSpPr txBox="1"/>
          <p:nvPr>
            <p:custDataLst>
              <p:tags r:id="rId10"/>
            </p:custDataLst>
          </p:nvPr>
        </p:nvSpPr>
        <p:spPr>
          <a:xfrm>
            <a:off x="6385752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如何选择合适的销售渠道</a:t>
            </a:r>
            <a:endParaRPr altLang="en-US" b="1" dirty="0" sz="1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6" name="序号"/>
          <p:cNvSpPr txBox="1">
            <a:spLocks noChangeAspect="1"/>
          </p:cNvSpPr>
          <p:nvPr>
            <p:custDataLst>
              <p:tags r:id="rId11"/>
            </p:custDataLst>
          </p:nvPr>
        </p:nvSpPr>
        <p:spPr>
          <a:xfrm>
            <a:off x="8196188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05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8" name="项标题"/>
          <p:cNvSpPr txBox="1"/>
          <p:nvPr>
            <p:custDataLst>
              <p:tags r:id="rId12"/>
            </p:custDataLst>
          </p:nvPr>
        </p:nvSpPr>
        <p:spPr>
          <a:xfrm>
            <a:off x="8215239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如何建立与维护销售渠道</a:t>
            </a:r>
            <a:endParaRPr altLang="en-US" b="1" dirty="0" sz="1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0" name="序号"/>
          <p:cNvSpPr txBox="1">
            <a:spLocks noChangeAspect="1"/>
          </p:cNvSpPr>
          <p:nvPr>
            <p:custDataLst>
              <p:tags r:id="rId13"/>
            </p:custDataLst>
          </p:nvPr>
        </p:nvSpPr>
        <p:spPr>
          <a:xfrm>
            <a:off x="10025679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2" name="项标题"/>
          <p:cNvSpPr txBox="1"/>
          <p:nvPr>
            <p:custDataLst>
              <p:tags r:id="rId14"/>
            </p:custDataLst>
          </p:nvPr>
        </p:nvSpPr>
        <p:spPr>
          <a:xfrm>
            <a:off x="10044730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 fontScale="64167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案例分析：成功企业的销售渠道管理策略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3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2509564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38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4339051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9" name="直接连接符 39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6168538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1" name="直接连接符 40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7998025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3" name="直接连接符 41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9827512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单击添加章节标题</a:t>
            </a:r>
            <a:endParaRPr altLang="en-US" dirty="0" lang="zh-CN"/>
          </a:p>
        </p:txBody>
      </p:sp>
      <p:sp>
        <p:nvSpPr>
          <p:cNvPr id="10488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销售渠道的重要性</a:t>
            </a:r>
            <a:endParaRPr altLang="en-US" dirty="0" lang="zh-CN"/>
          </a:p>
        </p:txBody>
      </p:sp>
      <p:sp>
        <p:nvSpPr>
          <p:cNvPr id="104894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销售渠道的定义</a:t>
            </a:r>
            <a:endParaRPr altLang="en-US" lang="zh-CN"/>
          </a:p>
        </p:txBody>
      </p:sp>
      <p:sp>
        <p:nvSpPr>
          <p:cNvPr id="104902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2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2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2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3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3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3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3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3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4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4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4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4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4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5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5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5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5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5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销售渠道是指商品从生产者向消费者转移的过程中所经过的路径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销售渠道是企业与市场之间的桥梁和纽带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销售渠道是企业实现销售收入的重要途径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销售渠道是连接生产者和消费者的桥梁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销售渠道的作用</a:t>
            </a:r>
            <a:endParaRPr altLang="en-US" lang="zh-CN"/>
          </a:p>
        </p:txBody>
      </p:sp>
      <p:sp>
        <p:nvSpPr>
          <p:cNvPr id="104910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16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实现产品流通：销售渠道是产品从生产者传递到消费者的重要途径，能够加速产品流通，提高市场占有率。</a:t>
            </a:r>
            <a:endParaRPr altLang="en-US" baseline="0" b="0" cap="none" dirty="0" sz="16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16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增强市场竞争力：销售渠道的建立和维护能够帮助企业增强市场竞争力，提高品牌知名度和美誉度。</a:t>
            </a:r>
            <a:endParaRPr dirty="0" sz="16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2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16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促进企业成长：销售渠道的拓展和优化能够促进企业的成长和发展，为企业带来更多的商机和利润。</a:t>
            </a:r>
            <a:endParaRPr dirty="0" sz="16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8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降低交易成本：通过有效的销售渠道，企业可以降低交易成本，提高交易效率，从而获得更多的市场份额。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销售渠道对企业的影响</a:t>
            </a:r>
            <a:endParaRPr altLang="en-US" lang="zh-CN"/>
          </a:p>
        </p:txBody>
      </p:sp>
      <p:sp>
        <p:nvSpPr>
          <p:cNvPr id="104917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7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7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8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8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提高销售额：销售渠道的多样化可以增加企业的销售渠道，提高销售额。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8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扩大市场份额：通过多个销售渠道，企业可以覆盖更广泛的目标客户群体，从而扩大市场份额。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8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降低成本：通过有效的销售渠道管理，企业可以降低销售成本，提高利润率。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8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增强品牌影响力：通过与销售渠道的合作，企业可以增强品牌影响力，提高品牌知名度。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常见的销售渠道类型</a:t>
            </a:r>
            <a:endParaRPr altLang="en-US" dirty="0" lang="zh-CN"/>
          </a:p>
        </p:txBody>
      </p:sp>
      <p:sp>
        <p:nvSpPr>
          <p:cNvPr id="104922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线上销售渠道</a:t>
            </a:r>
            <a:endParaRPr altLang="en-US" lang="zh-CN"/>
          </a:p>
        </p:txBody>
      </p:sp>
      <p:sp>
        <p:nvSpPr>
          <p:cNvPr id="104930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0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0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0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0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社交媒体：如微信、微博、抖音等，通过社交媒体平台进行宣传和销售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电商平台：如淘宝、京东、天猫等，通过平台进行商品销售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直播带货：通过直播形式进行商品销售，具有互动性和实时性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内容营销：通过撰写博客、制作视频等形式进行内容营销，吸引潜在客户并促进销售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线下销售渠道</a:t>
            </a:r>
            <a:endParaRPr altLang="en-US" lang="zh-CN"/>
          </a:p>
        </p:txBody>
      </p:sp>
      <p:sp>
        <p:nvSpPr>
          <p:cNvPr id="1049350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2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4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6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8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其他线下销售渠道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60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2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4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批发市场销售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6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8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0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超市和商场销售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72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4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6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专卖店销售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社交媒体销售渠道</a:t>
            </a:r>
            <a:endParaRPr altLang="en-US" lang="zh-CN"/>
          </a:p>
        </p:txBody>
      </p:sp>
      <p:sp>
        <p:nvSpPr>
          <p:cNvPr id="104941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1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2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2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2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常见平台：微信、微博、抖音等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3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注意事项：确保产品质量、维护良好的客户关系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3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定义：通过社交媒体平台进行商品销售的方式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3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优势：低成本、高效率、受众广泛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直销渠道</a:t>
            </a:r>
            <a:endParaRPr altLang="en-US" lang="zh-CN"/>
          </a:p>
        </p:txBody>
      </p:sp>
      <p:sp>
        <p:nvSpPr>
          <p:cNvPr id="104947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适用范围：适用于产品标准化、价格透明度高、消费者对价格敏感的行业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定义：直接将产品或服务销售给最终消费者的渠道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特点：直接与消费者接触，减少中间环节，降低成本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常见形式：厂家直销、品牌加盟店、电商平台等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如何选择合适的销售渠道</a:t>
            </a:r>
            <a:endParaRPr altLang="en-US" dirty="0" lang="zh-CN"/>
          </a:p>
        </p:txBody>
      </p:sp>
      <p:sp>
        <p:nvSpPr>
          <p:cNvPr id="104953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分析目标客户群体</a:t>
            </a:r>
            <a:endParaRPr altLang="en-US" lang="zh-CN"/>
          </a:p>
        </p:txBody>
      </p:sp>
      <p:sp>
        <p:nvSpPr>
          <p:cNvPr id="104961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1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2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2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2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分析竞争对手：了解竞争对手的销售渠道和策略，分析其优缺点，以便选择更具有竞争力的销售渠道。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3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考虑市场趋势：关注市场趋势和变化，及时调整销售渠道策略，以适应市场变化。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3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确定目标客户群体：根据产品或服务的特点，明确目标客户群体，包括潜在客户的行业、规模、地域等。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3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了解客户需求：深入了解目标客户群体的需求和购买行为，包括他们的购买偏好、购买频率、购买预算等，以确定最合适的销售渠道。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评估不同销售渠道的优缺点</a:t>
            </a:r>
            <a:endParaRPr altLang="en-US" lang="zh-CN"/>
          </a:p>
        </p:txBody>
      </p:sp>
      <p:sp>
        <p:nvSpPr>
          <p:cNvPr id="1049670" name="Freeform 2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838200" y="1876755"/>
            <a:ext cx="2060965" cy="1747992"/>
          </a:xfrm>
          <a:custGeom>
            <a:avLst/>
            <a:gdLst>
              <a:gd name="T0" fmla="*/ 0 w 5260"/>
              <a:gd name="T1" fmla="*/ 3425 h 3426"/>
              <a:gd name="T2" fmla="*/ 5259 w 5260"/>
              <a:gd name="T3" fmla="*/ 1351 h 3426"/>
              <a:gd name="T4" fmla="*/ 5259 w 5260"/>
              <a:gd name="T5" fmla="*/ 0 h 3426"/>
              <a:gd name="T6" fmla="*/ 0 w 5260"/>
              <a:gd name="T7" fmla="*/ 2072 h 3426"/>
              <a:gd name="T8" fmla="*/ 0 w 5260"/>
              <a:gd name="T9" fmla="*/ 3425 h 3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26">
                <a:moveTo>
                  <a:pt x="0" y="3425"/>
                </a:moveTo>
                <a:lnTo>
                  <a:pt x="5259" y="1351"/>
                </a:lnTo>
                <a:lnTo>
                  <a:pt x="5259" y="0"/>
                </a:lnTo>
                <a:lnTo>
                  <a:pt x="0" y="2072"/>
                </a:lnTo>
                <a:lnTo>
                  <a:pt x="0" y="3425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672" name="Freeform 2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38200" y="2915957"/>
            <a:ext cx="2060965" cy="1752492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674" name="Freeform 26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838200" y="2918392"/>
            <a:ext cx="2060965" cy="706340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676" name="Freeform 2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838200" y="3960029"/>
            <a:ext cx="2060965" cy="1752492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678" name="Freeform 27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838200" y="5003492"/>
            <a:ext cx="2060965" cy="708648"/>
          </a:xfrm>
          <a:custGeom>
            <a:avLst/>
            <a:gdLst>
              <a:gd name="T0" fmla="*/ 5259 w 5260"/>
              <a:gd name="T1" fmla="*/ 1352 h 1353"/>
              <a:gd name="T2" fmla="*/ 0 w 5260"/>
              <a:gd name="T3" fmla="*/ 1352 h 1353"/>
              <a:gd name="T4" fmla="*/ 0 w 5260"/>
              <a:gd name="T5" fmla="*/ 0 h 1353"/>
              <a:gd name="T6" fmla="*/ 5259 w 5260"/>
              <a:gd name="T7" fmla="*/ 0 h 1353"/>
              <a:gd name="T8" fmla="*/ 4647 w 5260"/>
              <a:gd name="T9" fmla="*/ 677 h 1353"/>
              <a:gd name="T10" fmla="*/ 5259 w 5260"/>
              <a:gd name="T11" fmla="*/ 1352 h 1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3">
                <a:moveTo>
                  <a:pt x="5259" y="1352"/>
                </a:moveTo>
                <a:lnTo>
                  <a:pt x="0" y="1352"/>
                </a:lnTo>
                <a:lnTo>
                  <a:pt x="0" y="0"/>
                </a:lnTo>
                <a:lnTo>
                  <a:pt x="5259" y="0"/>
                </a:lnTo>
                <a:lnTo>
                  <a:pt x="4647" y="677"/>
                </a:lnTo>
                <a:lnTo>
                  <a:pt x="5259" y="1352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680" name="Freeform 26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838200" y="3962464"/>
            <a:ext cx="2060965" cy="706340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682" name="正文"/>
          <p:cNvSpPr txBox="1"/>
          <p:nvPr>
            <p:custDataLst>
              <p:tags r:id="rId7"/>
            </p:custDataLst>
          </p:nvPr>
        </p:nvSpPr>
        <p:spPr>
          <a:xfrm>
            <a:off x="2974438" y="1792134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直接销售渠道的优点：能够直接与客户沟通，了解客户需求，提供个性化服务；同时能够控制产品质量和价格，提高利润率。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84" name="正文"/>
          <p:cNvSpPr txBox="1"/>
          <p:nvPr>
            <p:custDataLst>
              <p:tags r:id="rId8"/>
            </p:custDataLst>
          </p:nvPr>
        </p:nvSpPr>
        <p:spPr>
          <a:xfrm>
            <a:off x="2974438" y="2843511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直接销售渠道的缺点：需要投入大量的人力、物力和财力，建立销售网络和渠道；同时需要面对市场竞争和变化，及时调整销售策略。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86" name="正文"/>
          <p:cNvSpPr txBox="1"/>
          <p:nvPr>
            <p:custDataLst>
              <p:tags r:id="rId9"/>
            </p:custDataLst>
          </p:nvPr>
        </p:nvSpPr>
        <p:spPr>
          <a:xfrm>
            <a:off x="2974438" y="3894888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间接销售渠道的优点：可以通过中间商或代理商等渠道，快速扩大销售规模，降低销售成本；同时可以利用中间商或代理商的市场资源和经验，提高销售效率。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88" name="正文"/>
          <p:cNvSpPr txBox="1"/>
          <p:nvPr>
            <p:custDataLst>
              <p:tags r:id="rId10"/>
            </p:custDataLst>
          </p:nvPr>
        </p:nvSpPr>
        <p:spPr>
          <a:xfrm>
            <a:off x="2974438" y="4946266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间接销售渠道的缺点：需要支付一定的代理费用或佣金，降低利润率；同时需要与中间商或代理商建立良好的合作关系，确保销售渠道的稳定性和可靠性。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90" name="Freeform 23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838200" y="1854839"/>
            <a:ext cx="2060965" cy="708648"/>
          </a:xfrm>
          <a:custGeom>
            <a:avLst/>
            <a:gdLst>
              <a:gd name="T0" fmla="*/ 5259 w 5260"/>
              <a:gd name="T1" fmla="*/ 1353 h 1354"/>
              <a:gd name="T2" fmla="*/ 0 w 5260"/>
              <a:gd name="T3" fmla="*/ 1353 h 1354"/>
              <a:gd name="T4" fmla="*/ 603 w 5260"/>
              <a:gd name="T5" fmla="*/ 677 h 1354"/>
              <a:gd name="T6" fmla="*/ 0 w 5260"/>
              <a:gd name="T7" fmla="*/ 0 h 1354"/>
              <a:gd name="T8" fmla="*/ 5259 w 5260"/>
              <a:gd name="T9" fmla="*/ 0 h 1354"/>
              <a:gd name="T10" fmla="*/ 5259 w 5260"/>
              <a:gd name="T11" fmla="*/ 1353 h 1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4">
                <a:moveTo>
                  <a:pt x="5259" y="1353"/>
                </a:moveTo>
                <a:lnTo>
                  <a:pt x="0" y="1353"/>
                </a:lnTo>
                <a:lnTo>
                  <a:pt x="603" y="677"/>
                </a:lnTo>
                <a:lnTo>
                  <a:pt x="0" y="0"/>
                </a:lnTo>
                <a:lnTo>
                  <a:pt x="5259" y="0"/>
                </a:lnTo>
                <a:lnTo>
                  <a:pt x="5259" y="1353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确定销售目标与预算</a:t>
            </a:r>
            <a:endParaRPr altLang="en-US" lang="zh-CN"/>
          </a:p>
        </p:txBody>
      </p:sp>
      <p:sp>
        <p:nvSpPr>
          <p:cNvPr id="104972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明确销售目标：根据产品特点、市场需求和竞争情况，确定销售目标，包括销售额、市场份额等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制定预算计划：根据销售目标，制定详细的预算计划，包括广告宣传、渠道费用、人员成本等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评估渠道成本：对不同销售渠道的成本进行评估，包括进货成本、运输成本、仓储成本等，以确定最合适的渠道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考虑市场覆盖：根据目标市场的分布情况，选择能够覆盖目标市场的销售渠道，以确保产品的广泛推广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选择合适的销售渠道组合</a:t>
            </a:r>
            <a:endParaRPr altLang="en-US" lang="zh-CN"/>
          </a:p>
        </p:txBody>
      </p:sp>
      <p:sp>
        <p:nvSpPr>
          <p:cNvPr id="1049784" name="文本框 7"/>
          <p:cNvSpPr txBox="1"/>
          <p:nvPr>
            <p:custDataLst>
              <p:tags r:id="rId1"/>
            </p:custDataLst>
          </p:nvPr>
        </p:nvSpPr>
        <p:spPr>
          <a:xfrm>
            <a:off x="3374307" y="2348152"/>
            <a:ext cx="5443386" cy="358017"/>
          </a:xfrm>
          <a:prstGeom prst="rect"/>
          <a:noFill/>
        </p:spPr>
        <p:txBody>
          <a:bodyPr anchor="b" anchorCtr="0" bIns="0" lIns="0" rtlCol="0" wrap="square">
            <a:normAutofit/>
          </a:bodyPr>
          <a:p>
            <a:pPr>
              <a:buClrTx/>
              <a:buSzTx/>
              <a:buFontTx/>
            </a:pPr>
            <a:r>
              <a:rPr b="1" dirty="0" sz="100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分析竞争对手：了解竞争对手的销售渠道和策略，从而选择具有竞争力的销售渠道，提高产品的市场占有率。 </a:t>
            </a:r>
            <a:endParaRPr b="1" dirty="0" sz="100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49786" name="正文"/>
          <p:cNvSpPr txBox="1"/>
          <p:nvPr>
            <p:custDataLst>
              <p:tags r:id="rId2"/>
            </p:custDataLst>
          </p:nvPr>
        </p:nvSpPr>
        <p:spPr>
          <a:xfrm>
            <a:off x="3374307" y="2734785"/>
            <a:ext cx="5443386" cy="55451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单击此处添加文本具体内容，简明扼要地阐述您的观点。根据需要可酌情增减文字，以便观者准确地理解您传达的思想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8" name="文本框 15"/>
          <p:cNvSpPr txBox="1"/>
          <p:nvPr>
            <p:custDataLst>
              <p:tags r:id="rId3"/>
            </p:custDataLst>
          </p:nvPr>
        </p:nvSpPr>
        <p:spPr>
          <a:xfrm>
            <a:off x="3374307" y="1364400"/>
            <a:ext cx="5444022" cy="348478"/>
          </a:xfrm>
          <a:prstGeom prst="rect"/>
          <a:noFill/>
        </p:spPr>
        <p:txBody>
          <a:bodyPr anchor="b" anchorCtr="0" bIns="0" lIns="0" rtlCol="0" wrap="square">
            <a:normAutofit lnSpcReduction="10000"/>
          </a:bodyPr>
          <a:p>
            <a:pPr>
              <a:buClrTx/>
              <a:buSzTx/>
              <a:buFontTx/>
            </a:pPr>
            <a:r>
              <a:rPr b="1" dirty="0" sz="100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了解目标客户群体：根据产品特点和目标客户的需求，选择适合的销售渠道，以确保产品能够覆盖到目标客户群体。 </a:t>
            </a:r>
            <a:endParaRPr b="1" dirty="0" sz="100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49790" name="正文"/>
          <p:cNvSpPr txBox="1"/>
          <p:nvPr>
            <p:custDataLst>
              <p:tags r:id="rId4"/>
            </p:custDataLst>
          </p:nvPr>
        </p:nvSpPr>
        <p:spPr>
          <a:xfrm>
            <a:off x="3374307" y="1735135"/>
            <a:ext cx="5443386" cy="52462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单击此处添加文本具体内容，简明扼要地阐述您的观点。根据需要可酌情增减文字，以便观者准确地理解您传达的思想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2" name="文本框 19"/>
          <p:cNvSpPr txBox="1"/>
          <p:nvPr>
            <p:custDataLst>
              <p:tags r:id="rId5"/>
            </p:custDataLst>
          </p:nvPr>
        </p:nvSpPr>
        <p:spPr>
          <a:xfrm>
            <a:off x="3374307" y="3378326"/>
            <a:ext cx="5443386" cy="370735"/>
          </a:xfrm>
          <a:prstGeom prst="rect"/>
          <a:noFill/>
        </p:spPr>
        <p:txBody>
          <a:bodyPr anchor="b" anchorCtr="0" bIns="0" lIns="0" rtlCol="0" wrap="square">
            <a:normAutofit/>
          </a:bodyPr>
          <a:p>
            <a:pPr>
              <a:buClrTx/>
              <a:buSzTx/>
              <a:buFontTx/>
            </a:pPr>
            <a:r>
              <a:rPr b="1" dirty="0" sz="100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考虑销售渠道的覆盖范围：选择覆盖范围广、影响力大的销售渠道，以扩大产品的销售范围和知名度。 </a:t>
            </a:r>
            <a:endParaRPr b="1" dirty="0" sz="100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49794" name="正文"/>
          <p:cNvSpPr txBox="1"/>
          <p:nvPr>
            <p:custDataLst>
              <p:tags r:id="rId6"/>
            </p:custDataLst>
          </p:nvPr>
        </p:nvSpPr>
        <p:spPr>
          <a:xfrm>
            <a:off x="3374307" y="3777677"/>
            <a:ext cx="5443386" cy="46167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单击此处添加文本具体内容，简明扼要地阐述您的观点。根据需要可酌情增减文字，以便观者准确地理解您传达的思想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6" name="文本框 22"/>
          <p:cNvSpPr txBox="1"/>
          <p:nvPr>
            <p:custDataLst>
              <p:tags r:id="rId7"/>
            </p:custDataLst>
          </p:nvPr>
        </p:nvSpPr>
        <p:spPr>
          <a:xfrm>
            <a:off x="3374307" y="4328375"/>
            <a:ext cx="5443386" cy="370735"/>
          </a:xfrm>
          <a:prstGeom prst="rect"/>
          <a:noFill/>
        </p:spPr>
        <p:txBody>
          <a:bodyPr anchor="b" anchorCtr="0" bIns="0" lIns="0" rtlCol="0" wrap="square">
            <a:normAutofit/>
          </a:bodyPr>
          <a:p>
            <a:pPr>
              <a:buClrTx/>
              <a:buSzTx/>
              <a:buFontTx/>
            </a:pPr>
            <a:r>
              <a:rPr b="1" dirty="0" sz="100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考虑销售渠道的可靠性和稳定性：选择可靠、稳定的销售渠道，以确保产品的销售量和品质，同时降低销售风险。 </a:t>
            </a:r>
            <a:endParaRPr b="1" dirty="0" sz="100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49798" name="正文"/>
          <p:cNvSpPr txBox="1"/>
          <p:nvPr>
            <p:custDataLst>
              <p:tags r:id="rId8"/>
            </p:custDataLst>
          </p:nvPr>
        </p:nvSpPr>
        <p:spPr>
          <a:xfrm>
            <a:off x="3374307" y="4727726"/>
            <a:ext cx="5443386" cy="54370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单击此处添加文本具体内容，简明扼要地阐述您的观点。根据需要可酌情增减文字，以便观者准确地理解您传达的思想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0" name="文本框 25"/>
          <p:cNvSpPr txBox="1"/>
          <p:nvPr>
            <p:custDataLst>
              <p:tags r:id="rId9"/>
            </p:custDataLst>
          </p:nvPr>
        </p:nvSpPr>
        <p:spPr>
          <a:xfrm>
            <a:off x="3374307" y="5359820"/>
            <a:ext cx="5443386" cy="370735"/>
          </a:xfrm>
          <a:prstGeom prst="rect"/>
          <a:noFill/>
        </p:spPr>
        <p:txBody>
          <a:bodyPr anchor="b" anchorCtr="0" bIns="0" lIns="0" rtlCol="0" wrap="square">
            <a:normAutofit/>
          </a:bodyPr>
          <a:p>
            <a:pPr>
              <a:buClrTx/>
              <a:buSzTx/>
              <a:buFontTx/>
            </a:pPr>
            <a:r>
              <a:rPr b="1" dirty="0" sz="100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考虑销售渠道的成本和效益：根据产品的成本和市场需求，选择具有经济效益的销售渠道，以确保企业的盈利和发展。</a:t>
            </a:r>
            <a:endParaRPr b="1" dirty="0" sz="100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49802" name="正文"/>
          <p:cNvSpPr txBox="1"/>
          <p:nvPr>
            <p:custDataLst>
              <p:tags r:id="rId10"/>
            </p:custDataLst>
          </p:nvPr>
        </p:nvSpPr>
        <p:spPr>
          <a:xfrm>
            <a:off x="3374307" y="5759171"/>
            <a:ext cx="5443386" cy="419064"/>
          </a:xfrm>
          <a:prstGeom prst="rect"/>
          <a:noFill/>
        </p:spPr>
        <p:txBody>
          <a:bodyPr anchor="t" anchorCtr="0" bIns="0" lIns="0" rIns="0" rtlCol="0" tIns="0" wrap="square">
            <a:normAutofit lnSpcReduction="20000"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单击此处添加文本具体内容，简明扼要地阐述您的观点。根据需要可酌情增减文字，以便观者准确地理解您传达的思想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如何建立与维护销售渠道</a:t>
            </a:r>
            <a:endParaRPr altLang="en-US" dirty="0" lang="zh-CN"/>
          </a:p>
        </p:txBody>
      </p:sp>
      <p:sp>
        <p:nvSpPr>
          <p:cNvPr id="104983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与渠道合作伙伴建立信任关系</a:t>
            </a:r>
            <a:endParaRPr altLang="en-US" lang="zh-CN"/>
          </a:p>
        </p:txBody>
      </p:sp>
      <p:sp>
        <p:nvSpPr>
          <p:cNvPr id="1049914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明确合作目标：与渠道合作伙伴共同制定明确的合作目标，确保双方对合作的目的和期望有清晰的认识。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6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建立沟通机制：定期与渠道合作伙伴进行沟通，了解彼此的需求和期望，及时解决问题，确保合作顺利进行。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8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分享信息和资源：与渠道合作伙伴分享必要的信息和资源，增强彼此的信任和依赖，提高合作效率。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0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履行承诺：遵守与渠道合作伙伴的承诺，确保双方在合作中相互信任，共同推动业务发展。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制定合理的销售政策与激励措施</a:t>
            </a:r>
            <a:endParaRPr altLang="en-US" lang="zh-CN"/>
          </a:p>
        </p:txBody>
      </p:sp>
      <p:sp>
        <p:nvSpPr>
          <p:cNvPr id="104995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6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6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6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7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渠道管理：建立良好的渠道关系、定期评估渠道绩效、及时调整渠道策略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7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客户服务：提供优质的售后服务、建立客户满意度调查机制、及时解决客户问题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7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销售政策：明确销售目标、价格策略、销售渠道、促销活动等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7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激励措施：设定合理的提成比例、提供培训机会、给予晋升机会等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定期评估与调整销售渠道策略</a:t>
            </a:r>
            <a:endParaRPr altLang="en-US" lang="zh-CN"/>
          </a:p>
        </p:txBody>
      </p:sp>
      <p:sp>
        <p:nvSpPr>
          <p:cNvPr id="1050014" name="正文"/>
          <p:cNvSpPr txBox="1"/>
          <p:nvPr>
            <p:custDataLst>
              <p:tags r:id="rId1"/>
            </p:custDataLst>
          </p:nvPr>
        </p:nvSpPr>
        <p:spPr>
          <a:xfrm>
            <a:off x="3493911" y="1888800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定期评估销售渠道效果：通过数据分析和市场调研，了解不同销售渠道的优缺点，为调整策略提供依据。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6" name="标题"/>
          <p:cNvSpPr txBox="1"/>
          <p:nvPr>
            <p:custDataLst>
              <p:tags r:id="rId2"/>
            </p:custDataLst>
          </p:nvPr>
        </p:nvSpPr>
        <p:spPr>
          <a:xfrm>
            <a:off x="3493911" y="1364400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018" name="正文"/>
          <p:cNvSpPr txBox="1"/>
          <p:nvPr>
            <p:custDataLst>
              <p:tags r:id="rId3"/>
            </p:custDataLst>
          </p:nvPr>
        </p:nvSpPr>
        <p:spPr>
          <a:xfrm>
            <a:off x="3493911" y="3106870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调整销售渠道策略：根据评估结果和市场变化，及时调整销售渠道策略，包括增加或减少某些渠道、优化渠道组合等。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0" name="标题"/>
          <p:cNvSpPr txBox="1"/>
          <p:nvPr>
            <p:custDataLst>
              <p:tags r:id="rId4"/>
            </p:custDataLst>
          </p:nvPr>
        </p:nvSpPr>
        <p:spPr>
          <a:xfrm>
            <a:off x="3493911" y="2582469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022" name="正文"/>
          <p:cNvSpPr txBox="1"/>
          <p:nvPr>
            <p:custDataLst>
              <p:tags r:id="rId5"/>
            </p:custDataLst>
          </p:nvPr>
        </p:nvSpPr>
        <p:spPr>
          <a:xfrm>
            <a:off x="3493911" y="4324939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与销售渠道保持良好沟通：定期与销售渠道进行沟通，了解其需求和反馈，及时解决问题，提高渠道满意度。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4" name="标题"/>
          <p:cNvSpPr txBox="1"/>
          <p:nvPr>
            <p:custDataLst>
              <p:tags r:id="rId6"/>
            </p:custDataLst>
          </p:nvPr>
        </p:nvSpPr>
        <p:spPr>
          <a:xfrm>
            <a:off x="3493911" y="3800539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026" name="正文"/>
          <p:cNvSpPr txBox="1"/>
          <p:nvPr>
            <p:custDataLst>
              <p:tags r:id="rId7"/>
            </p:custDataLst>
          </p:nvPr>
        </p:nvSpPr>
        <p:spPr>
          <a:xfrm>
            <a:off x="3493911" y="5543009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持续改进销售渠道策略：不断学习和借鉴行业最佳实践，持续改进销售渠道策略，提高销售效率和市场份额。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8" name="标题"/>
          <p:cNvSpPr txBox="1"/>
          <p:nvPr>
            <p:custDataLst>
              <p:tags r:id="rId8"/>
            </p:custDataLst>
          </p:nvPr>
        </p:nvSpPr>
        <p:spPr>
          <a:xfrm>
            <a:off x="3493911" y="5018608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及时处理渠道冲突与问题</a:t>
            </a:r>
            <a:endParaRPr altLang="en-US" lang="zh-CN"/>
          </a:p>
        </p:txBody>
      </p:sp>
      <p:sp>
        <p:nvSpPr>
          <p:cNvPr id="105006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6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7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7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8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制定策略：根据冲突类型，制定相应的策略，如调整价格、优化产品等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8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监督与评估：对渠道冲突的处理过程进行监督，及时评估效果，调整策略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8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识别冲突类型：识别渠道冲突的类型，如价格、产品、促销等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8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沟通与协商：与渠道成员进行及时沟通，寻求解决方案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0000"/>
          </a:bodyPr>
          <a:p>
            <a:r>
              <a:rPr altLang="en-US" dirty="0" lang="zh-CN"/>
              <a:t>案例分析：成功企业的销售渠道管理策略</a:t>
            </a:r>
            <a:endParaRPr altLang="en-US" dirty="0" lang="zh-CN"/>
          </a:p>
        </p:txBody>
      </p:sp>
      <p:sp>
        <p:nvSpPr>
          <p:cNvPr id="105012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案例一：某电商平台的销售渠道管理策略</a:t>
            </a:r>
            <a:endParaRPr altLang="en-US" lang="zh-CN"/>
          </a:p>
        </p:txBody>
      </p:sp>
      <p:sp>
        <p:nvSpPr>
          <p:cNvPr id="1050198" name="矩形: 圆角 1"/>
          <p:cNvSpPr/>
          <p:nvPr>
            <p:custDataLst>
              <p:tags r:id="rId1"/>
            </p:custDataLst>
          </p:nvPr>
        </p:nvSpPr>
        <p:spPr>
          <a:xfrm>
            <a:off x="838200" y="2314184"/>
            <a:ext cx="5194304" cy="1337228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0200" name="Freeform 7"/>
          <p:cNvSpPr/>
          <p:nvPr>
            <p:custDataLst>
              <p:tags r:id="rId2"/>
            </p:custDataLst>
          </p:nvPr>
        </p:nvSpPr>
        <p:spPr bwMode="auto">
          <a:xfrm flipV="1">
            <a:off x="958055" y="2446816"/>
            <a:ext cx="1415551" cy="1074518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202" name="标题"/>
          <p:cNvSpPr txBox="1"/>
          <p:nvPr>
            <p:custDataLst>
              <p:tags r:id="rId3"/>
            </p:custDataLst>
          </p:nvPr>
        </p:nvSpPr>
        <p:spPr>
          <a:xfrm>
            <a:off x="958055" y="2406661"/>
            <a:ext cx="1099071" cy="115413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204" name="正文"/>
          <p:cNvSpPr txBox="1"/>
          <p:nvPr>
            <p:custDataLst>
              <p:tags r:id="rId4"/>
            </p:custDataLst>
          </p:nvPr>
        </p:nvSpPr>
        <p:spPr>
          <a:xfrm>
            <a:off x="2334866" y="2315401"/>
            <a:ext cx="3697692" cy="1337228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3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案例背景：该电商平台成立于2010年，经过多年的发展，已经成为国内领先的电商平台之一。</a:t>
            </a:r>
            <a:endParaRPr altLang="en-US" dirty="0" sz="13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50206" name="矩形: 圆角 19"/>
          <p:cNvSpPr/>
          <p:nvPr>
            <p:custDataLst>
              <p:tags r:id="rId5"/>
            </p:custDataLst>
          </p:nvPr>
        </p:nvSpPr>
        <p:spPr>
          <a:xfrm>
            <a:off x="6159274" y="2314184"/>
            <a:ext cx="5194304" cy="1337228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0208" name="Freeform 7"/>
          <p:cNvSpPr/>
          <p:nvPr>
            <p:custDataLst>
              <p:tags r:id="rId6"/>
            </p:custDataLst>
          </p:nvPr>
        </p:nvSpPr>
        <p:spPr bwMode="auto">
          <a:xfrm flipV="1">
            <a:off x="6273045" y="2445599"/>
            <a:ext cx="1415551" cy="1074518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210" name="标题"/>
          <p:cNvSpPr txBox="1"/>
          <p:nvPr>
            <p:custDataLst>
              <p:tags r:id="rId7"/>
            </p:custDataLst>
          </p:nvPr>
        </p:nvSpPr>
        <p:spPr>
          <a:xfrm>
            <a:off x="6273045" y="2406053"/>
            <a:ext cx="1099071" cy="115413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212" name="正文"/>
          <p:cNvSpPr txBox="1"/>
          <p:nvPr>
            <p:custDataLst>
              <p:tags r:id="rId8"/>
            </p:custDataLst>
          </p:nvPr>
        </p:nvSpPr>
        <p:spPr>
          <a:xfrm>
            <a:off x="7650464" y="2316618"/>
            <a:ext cx="3697692" cy="1337228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3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销售渠道管理策略：该电商平台通过建立完善的销售渠道管理体系，包括供应商管理、库存管理、物流配送等方面的优化，实现了高效的商品流通和销售。</a:t>
            </a:r>
            <a:endParaRPr altLang="en-US" dirty="0" sz="13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50214" name="矩形: 圆角 28"/>
          <p:cNvSpPr/>
          <p:nvPr>
            <p:custDataLst>
              <p:tags r:id="rId9"/>
            </p:custDataLst>
          </p:nvPr>
        </p:nvSpPr>
        <p:spPr>
          <a:xfrm>
            <a:off x="838200" y="3888726"/>
            <a:ext cx="5194304" cy="1337228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0216" name="Freeform 7"/>
          <p:cNvSpPr/>
          <p:nvPr>
            <p:custDataLst>
              <p:tags r:id="rId10"/>
            </p:custDataLst>
          </p:nvPr>
        </p:nvSpPr>
        <p:spPr bwMode="auto">
          <a:xfrm flipV="1">
            <a:off x="958055" y="4021357"/>
            <a:ext cx="1415551" cy="1074518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218" name="标题"/>
          <p:cNvSpPr txBox="1"/>
          <p:nvPr>
            <p:custDataLst>
              <p:tags r:id="rId11"/>
            </p:custDataLst>
          </p:nvPr>
        </p:nvSpPr>
        <p:spPr>
          <a:xfrm>
            <a:off x="958055" y="3981202"/>
            <a:ext cx="1099071" cy="115413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220" name="正文"/>
          <p:cNvSpPr txBox="1"/>
          <p:nvPr>
            <p:custDataLst>
              <p:tags r:id="rId12"/>
            </p:custDataLst>
          </p:nvPr>
        </p:nvSpPr>
        <p:spPr>
          <a:xfrm>
            <a:off x="2334866" y="3889942"/>
            <a:ext cx="3697692" cy="1337228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成功因素：该电商平台的成功因素在于其创新的销售渠道管理策略，包括与供应商建立紧密的合作关系、采用先进的库存管理系统、优化物流配送等方面的措施。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50222" name="矩形: 圆角 24"/>
          <p:cNvSpPr/>
          <p:nvPr>
            <p:custDataLst>
              <p:tags r:id="rId13"/>
            </p:custDataLst>
          </p:nvPr>
        </p:nvSpPr>
        <p:spPr>
          <a:xfrm>
            <a:off x="6159274" y="3888726"/>
            <a:ext cx="5194304" cy="1337228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0224" name="Freeform 7"/>
          <p:cNvSpPr/>
          <p:nvPr>
            <p:custDataLst>
              <p:tags r:id="rId14"/>
            </p:custDataLst>
          </p:nvPr>
        </p:nvSpPr>
        <p:spPr bwMode="auto">
          <a:xfrm flipV="1">
            <a:off x="6273045" y="4020140"/>
            <a:ext cx="1415551" cy="1074518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226" name="标题"/>
          <p:cNvSpPr txBox="1"/>
          <p:nvPr>
            <p:custDataLst>
              <p:tags r:id="rId15"/>
            </p:custDataLst>
          </p:nvPr>
        </p:nvSpPr>
        <p:spPr>
          <a:xfrm>
            <a:off x="6273045" y="3979986"/>
            <a:ext cx="1099071" cy="115413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228" name="正文"/>
          <p:cNvSpPr txBox="1"/>
          <p:nvPr>
            <p:custDataLst>
              <p:tags r:id="rId16"/>
            </p:custDataLst>
          </p:nvPr>
        </p:nvSpPr>
        <p:spPr>
          <a:xfrm>
            <a:off x="7650464" y="3890551"/>
            <a:ext cx="3697692" cy="1337228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启示：该电商平台的销售渠道管理策略对于其他企业具有重要的启示意义，包括建立完善的销售渠道管理体系、注重与供应商的合作、采用先进的库存管理系统等方面的措施。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案例二：某快消品牌的线下销售渠道拓展策略</a:t>
            </a:r>
            <a:endParaRPr altLang="en-US" lang="zh-CN"/>
          </a:p>
        </p:txBody>
      </p:sp>
      <p:sp>
        <p:nvSpPr>
          <p:cNvPr id="1050264" name="圆角矩形 26"/>
          <p:cNvSpPr/>
          <p:nvPr>
            <p:custDataLst>
              <p:tags r:id="rId1"/>
            </p:custDataLst>
          </p:nvPr>
        </p:nvSpPr>
        <p:spPr>
          <a:xfrm>
            <a:off x="838200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66" name="圆角矩形 28"/>
          <p:cNvSpPr/>
          <p:nvPr>
            <p:custDataLst>
              <p:tags r:id="rId2"/>
            </p:custDataLst>
          </p:nvPr>
        </p:nvSpPr>
        <p:spPr>
          <a:xfrm>
            <a:off x="840639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268" name="文本框 31"/>
          <p:cNvSpPr txBox="1"/>
          <p:nvPr>
            <p:custDataLst>
              <p:tags r:id="rId3"/>
            </p:custDataLst>
          </p:nvPr>
        </p:nvSpPr>
        <p:spPr>
          <a:xfrm>
            <a:off x="919296" y="2252134"/>
            <a:ext cx="1750395" cy="331211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背景介绍：该快消品牌在市场上的竞争地位，以及线下销售渠道的重要性。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0" name="圆角矩形 29"/>
          <p:cNvSpPr/>
          <p:nvPr>
            <p:custDataLst>
              <p:tags r:id="rId4"/>
            </p:custDataLst>
          </p:nvPr>
        </p:nvSpPr>
        <p:spPr>
          <a:xfrm>
            <a:off x="2989368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72" name="圆角矩形 32"/>
          <p:cNvSpPr/>
          <p:nvPr>
            <p:custDataLst>
              <p:tags r:id="rId5"/>
            </p:custDataLst>
          </p:nvPr>
        </p:nvSpPr>
        <p:spPr>
          <a:xfrm>
            <a:off x="2991807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74" name="文本框 34"/>
          <p:cNvSpPr txBox="1"/>
          <p:nvPr>
            <p:custDataLst>
              <p:tags r:id="rId6"/>
            </p:custDataLst>
          </p:nvPr>
        </p:nvSpPr>
        <p:spPr>
          <a:xfrm>
            <a:off x="3070463" y="2252134"/>
            <a:ext cx="1750395" cy="33134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策略分析：该品牌如何通过拓展线下销售渠道，提高销售额和市场份额。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6" name="圆角矩形 3"/>
          <p:cNvSpPr/>
          <p:nvPr>
            <p:custDataLst>
              <p:tags r:id="rId7"/>
            </p:custDataLst>
          </p:nvPr>
        </p:nvSpPr>
        <p:spPr>
          <a:xfrm>
            <a:off x="5140535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78" name="圆角矩形 4"/>
          <p:cNvSpPr/>
          <p:nvPr>
            <p:custDataLst>
              <p:tags r:id="rId8"/>
            </p:custDataLst>
          </p:nvPr>
        </p:nvSpPr>
        <p:spPr>
          <a:xfrm>
            <a:off x="5142364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80" name="文本框 5"/>
          <p:cNvSpPr txBox="1"/>
          <p:nvPr>
            <p:custDataLst>
              <p:tags r:id="rId9"/>
            </p:custDataLst>
          </p:nvPr>
        </p:nvSpPr>
        <p:spPr>
          <a:xfrm>
            <a:off x="5221021" y="2252134"/>
            <a:ext cx="1750395" cy="3313419"/>
          </a:xfrm>
          <a:prstGeom prst="rect"/>
          <a:noFill/>
        </p:spPr>
        <p:txBody>
          <a:bodyPr anchor="t" anchorCtr="0" rtlCol="0" wrap="square">
            <a:normAutofit fontScale="9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实施过程：详细介绍该品牌的线下销售渠道拓展策略的具体实施过程，包括与经销商的合作、促销活动的开展等。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2" name="圆角矩形 8"/>
          <p:cNvSpPr/>
          <p:nvPr>
            <p:custDataLst>
              <p:tags r:id="rId10"/>
            </p:custDataLst>
          </p:nvPr>
        </p:nvSpPr>
        <p:spPr>
          <a:xfrm>
            <a:off x="7291703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84" name="圆角矩形 9"/>
          <p:cNvSpPr/>
          <p:nvPr>
            <p:custDataLst>
              <p:tags r:id="rId11"/>
            </p:custDataLst>
          </p:nvPr>
        </p:nvSpPr>
        <p:spPr>
          <a:xfrm>
            <a:off x="7293532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86" name="文本框 10"/>
          <p:cNvSpPr txBox="1"/>
          <p:nvPr>
            <p:custDataLst>
              <p:tags r:id="rId12"/>
            </p:custDataLst>
          </p:nvPr>
        </p:nvSpPr>
        <p:spPr>
          <a:xfrm>
            <a:off x="7372189" y="2252134"/>
            <a:ext cx="1750395" cy="33134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效果评估：对该品牌的线下销售渠道拓展策略的效果进行评估，包括销售额的增长、市场份额的提升等。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8" name="圆角矩形 6"/>
          <p:cNvSpPr/>
          <p:nvPr>
            <p:custDataLst>
              <p:tags r:id="rId13"/>
            </p:custDataLst>
          </p:nvPr>
        </p:nvSpPr>
        <p:spPr>
          <a:xfrm>
            <a:off x="9442870" y="1849095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90" name="圆角矩形 7"/>
          <p:cNvSpPr/>
          <p:nvPr>
            <p:custDataLst>
              <p:tags r:id="rId14"/>
            </p:custDataLst>
          </p:nvPr>
        </p:nvSpPr>
        <p:spPr>
          <a:xfrm>
            <a:off x="9444700" y="1849095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92" name="文本框 11"/>
          <p:cNvSpPr txBox="1"/>
          <p:nvPr>
            <p:custDataLst>
              <p:tags r:id="rId15"/>
            </p:custDataLst>
          </p:nvPr>
        </p:nvSpPr>
        <p:spPr>
          <a:xfrm>
            <a:off x="9523356" y="2253963"/>
            <a:ext cx="1750395" cy="33134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经验总结：总结该品牌的线下销售渠道拓展策略的成功经验，以及可以借鉴的方面。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案例三：某科技公司的社交媒体营销策略</a:t>
            </a:r>
            <a:endParaRPr altLang="en-US" lang="zh-CN"/>
          </a:p>
        </p:txBody>
      </p:sp>
      <p:sp>
        <p:nvSpPr>
          <p:cNvPr id="105032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某科技公司背景介绍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社交媒体营销策略制定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实施过程及效果评估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总结与启示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0000"/>
          </a:bodyPr>
          <a:p>
            <a:r>
              <a:rPr altLang="en-US" dirty="0" lang="zh-CN"/>
              <a:t>未来趋势：数字化与智能化销售渠道的发展</a:t>
            </a:r>
            <a:endParaRPr altLang="en-US" dirty="0" lang="zh-CN"/>
          </a:p>
        </p:txBody>
      </p:sp>
      <p:sp>
        <p:nvSpPr>
          <p:cNvPr id="10503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7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数字化销售渠道的兴起与挑战</a:t>
            </a:r>
            <a:endParaRPr altLang="en-US" lang="zh-CN"/>
          </a:p>
        </p:txBody>
      </p:sp>
      <p:sp>
        <p:nvSpPr>
          <p:cNvPr id="1050446" name="Freeform 2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838200" y="1876755"/>
            <a:ext cx="2060965" cy="1747992"/>
          </a:xfrm>
          <a:custGeom>
            <a:avLst/>
            <a:gdLst>
              <a:gd name="T0" fmla="*/ 0 w 5260"/>
              <a:gd name="T1" fmla="*/ 3425 h 3426"/>
              <a:gd name="T2" fmla="*/ 5259 w 5260"/>
              <a:gd name="T3" fmla="*/ 1351 h 3426"/>
              <a:gd name="T4" fmla="*/ 5259 w 5260"/>
              <a:gd name="T5" fmla="*/ 0 h 3426"/>
              <a:gd name="T6" fmla="*/ 0 w 5260"/>
              <a:gd name="T7" fmla="*/ 2072 h 3426"/>
              <a:gd name="T8" fmla="*/ 0 w 5260"/>
              <a:gd name="T9" fmla="*/ 3425 h 3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26">
                <a:moveTo>
                  <a:pt x="0" y="3425"/>
                </a:moveTo>
                <a:lnTo>
                  <a:pt x="5259" y="1351"/>
                </a:lnTo>
                <a:lnTo>
                  <a:pt x="5259" y="0"/>
                </a:lnTo>
                <a:lnTo>
                  <a:pt x="0" y="2072"/>
                </a:lnTo>
                <a:lnTo>
                  <a:pt x="0" y="3425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50448" name="Freeform 2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38200" y="2915957"/>
            <a:ext cx="2060965" cy="1752492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50450" name="Freeform 26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838200" y="2918392"/>
            <a:ext cx="2060965" cy="706340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452" name="Freeform 2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838200" y="3960029"/>
            <a:ext cx="2060965" cy="1752492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50454" name="Freeform 27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838200" y="5003492"/>
            <a:ext cx="2060965" cy="708648"/>
          </a:xfrm>
          <a:custGeom>
            <a:avLst/>
            <a:gdLst>
              <a:gd name="T0" fmla="*/ 5259 w 5260"/>
              <a:gd name="T1" fmla="*/ 1352 h 1353"/>
              <a:gd name="T2" fmla="*/ 0 w 5260"/>
              <a:gd name="T3" fmla="*/ 1352 h 1353"/>
              <a:gd name="T4" fmla="*/ 0 w 5260"/>
              <a:gd name="T5" fmla="*/ 0 h 1353"/>
              <a:gd name="T6" fmla="*/ 5259 w 5260"/>
              <a:gd name="T7" fmla="*/ 0 h 1353"/>
              <a:gd name="T8" fmla="*/ 4647 w 5260"/>
              <a:gd name="T9" fmla="*/ 677 h 1353"/>
              <a:gd name="T10" fmla="*/ 5259 w 5260"/>
              <a:gd name="T11" fmla="*/ 1352 h 1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3">
                <a:moveTo>
                  <a:pt x="5259" y="1352"/>
                </a:moveTo>
                <a:lnTo>
                  <a:pt x="0" y="1352"/>
                </a:lnTo>
                <a:lnTo>
                  <a:pt x="0" y="0"/>
                </a:lnTo>
                <a:lnTo>
                  <a:pt x="5259" y="0"/>
                </a:lnTo>
                <a:lnTo>
                  <a:pt x="4647" y="677"/>
                </a:lnTo>
                <a:lnTo>
                  <a:pt x="5259" y="1352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456" name="Freeform 26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838200" y="3962464"/>
            <a:ext cx="2060965" cy="706340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458" name="正文"/>
          <p:cNvSpPr txBox="1"/>
          <p:nvPr>
            <p:custDataLst>
              <p:tags r:id="rId7"/>
            </p:custDataLst>
          </p:nvPr>
        </p:nvSpPr>
        <p:spPr>
          <a:xfrm>
            <a:off x="2974438" y="1792134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数字化销售渠道的兴起：随着互联网技术的发展，数字化销售渠道逐渐成为主流，如电商平台、社交媒体等。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460" name="正文"/>
          <p:cNvSpPr txBox="1"/>
          <p:nvPr>
            <p:custDataLst>
              <p:tags r:id="rId8"/>
            </p:custDataLst>
          </p:nvPr>
        </p:nvSpPr>
        <p:spPr>
          <a:xfrm>
            <a:off x="2974438" y="2843511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数字化销售渠道的挑战：数字化销售渠道带来了许多便利，但也存在一些挑战，如数据安全、消费者隐私等问题。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462" name="正文"/>
          <p:cNvSpPr txBox="1"/>
          <p:nvPr>
            <p:custDataLst>
              <p:tags r:id="rId9"/>
            </p:custDataLst>
          </p:nvPr>
        </p:nvSpPr>
        <p:spPr>
          <a:xfrm>
            <a:off x="2974438" y="3894888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未来趋势：数字化与智能化销售渠道的发展将更加紧密结合，为企业提供更加精准、个性化的销售服务。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464" name="正文"/>
          <p:cNvSpPr txBox="1"/>
          <p:nvPr>
            <p:custDataLst>
              <p:tags r:id="rId10"/>
            </p:custDataLst>
          </p:nvPr>
        </p:nvSpPr>
        <p:spPr>
          <a:xfrm>
            <a:off x="2974438" y="4946266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企业应对策略：企业需要积极应对数字化销售渠道的挑战，加强数据安全保护，提高消费者信任度，同时充分利用数字化销售渠道的优势，提高销售效率。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466" name="Freeform 23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838200" y="1854839"/>
            <a:ext cx="2060965" cy="708648"/>
          </a:xfrm>
          <a:custGeom>
            <a:avLst/>
            <a:gdLst>
              <a:gd name="T0" fmla="*/ 5259 w 5260"/>
              <a:gd name="T1" fmla="*/ 1353 h 1354"/>
              <a:gd name="T2" fmla="*/ 0 w 5260"/>
              <a:gd name="T3" fmla="*/ 1353 h 1354"/>
              <a:gd name="T4" fmla="*/ 603 w 5260"/>
              <a:gd name="T5" fmla="*/ 677 h 1354"/>
              <a:gd name="T6" fmla="*/ 0 w 5260"/>
              <a:gd name="T7" fmla="*/ 0 h 1354"/>
              <a:gd name="T8" fmla="*/ 5259 w 5260"/>
              <a:gd name="T9" fmla="*/ 0 h 1354"/>
              <a:gd name="T10" fmla="*/ 5259 w 5260"/>
              <a:gd name="T11" fmla="*/ 1353 h 1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4">
                <a:moveTo>
                  <a:pt x="5259" y="1353"/>
                </a:moveTo>
                <a:lnTo>
                  <a:pt x="0" y="1353"/>
                </a:lnTo>
                <a:lnTo>
                  <a:pt x="603" y="677"/>
                </a:lnTo>
                <a:lnTo>
                  <a:pt x="0" y="0"/>
                </a:lnTo>
                <a:lnTo>
                  <a:pt x="5259" y="0"/>
                </a:lnTo>
                <a:lnTo>
                  <a:pt x="5259" y="1353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智能化销售渠道的探索与实践</a:t>
            </a:r>
            <a:endParaRPr altLang="en-US" lang="zh-CN"/>
          </a:p>
        </p:txBody>
      </p:sp>
      <p:sp>
        <p:nvSpPr>
          <p:cNvPr id="105050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0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0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0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1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1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1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1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智能化销售渠道的定义与特点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5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智能化销售渠道的实践：企业如何实现数字化与智能化转型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52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2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2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2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3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3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3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3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智能化销售渠道的挑战与前景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5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智能化销售渠道的探索：新兴技术驱动下的销售变革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企业如何应对数字化与智能化趋势</a:t>
            </a:r>
            <a:endParaRPr altLang="en-US" lang="zh-CN"/>
          </a:p>
        </p:txBody>
      </p:sp>
      <p:sp>
        <p:nvSpPr>
          <p:cNvPr id="1050576" name="矩形: 圆角 2"/>
          <p:cNvSpPr/>
          <p:nvPr>
            <p:custDataLst>
              <p:tags r:id="rId1"/>
            </p:custDataLst>
          </p:nvPr>
        </p:nvSpPr>
        <p:spPr>
          <a:xfrm>
            <a:off x="838200" y="1585498"/>
            <a:ext cx="4923230" cy="1270441"/>
          </a:xfrm>
          <a:prstGeom prst="roundRect">
            <a:avLst>
              <a:gd name="adj" fmla="val 5303"/>
            </a:avLst>
          </a:prstGeom>
          <a:gradFill>
            <a:gsLst>
              <a:gs pos="0">
                <a:schemeClr val="bg1"/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2700000" scaled="0"/>
          </a:gradFill>
          <a:ln w="15875"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1148" lIns="82296" rIns="82296" rtlCol="0" tIns="41148"/>
          <a:p>
            <a:pPr algn="l"/>
            <a:endParaRPr altLang="en-US" sz="1440" lang="zh-CN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50578" name="箭头: 下 4"/>
          <p:cNvSpPr/>
          <p:nvPr>
            <p:custDataLst>
              <p:tags r:id="rId2"/>
            </p:custDataLst>
          </p:nvPr>
        </p:nvSpPr>
        <p:spPr>
          <a:xfrm>
            <a:off x="1025431" y="1456819"/>
            <a:ext cx="509689" cy="842810"/>
          </a:xfrm>
          <a:prstGeom prst="downArrow">
            <a:avLst>
              <a:gd name="adj1" fmla="val 100000"/>
              <a:gd name="adj2" fmla="val 5000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4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1148" lIns="82296" rIns="82296" rtlCol="0" tIns="41148"/>
          <a:p>
            <a:pPr algn="l"/>
            <a:endParaRPr altLang="en-US" sz="1440" lang="zh-CN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50580" name="直角三角形 5"/>
          <p:cNvSpPr/>
          <p:nvPr>
            <p:custDataLst>
              <p:tags r:id="rId3"/>
            </p:custDataLst>
          </p:nvPr>
        </p:nvSpPr>
        <p:spPr>
          <a:xfrm rot="10800000" flipV="1">
            <a:off x="948496" y="1458181"/>
            <a:ext cx="78127" cy="128680"/>
          </a:xfrm>
          <a:prstGeom prst="rtTriangle"/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1148" lIns="82296" rIns="82296" rtlCol="0" tIns="41148"/>
          <a:p>
            <a:pPr algn="l"/>
            <a:endParaRPr altLang="en-US" sz="1440" lang="zh-CN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50582" name="序号"/>
          <p:cNvSpPr txBox="1"/>
          <p:nvPr>
            <p:custDataLst>
              <p:tags r:id="rId4"/>
            </p:custDataLst>
          </p:nvPr>
        </p:nvSpPr>
        <p:spPr>
          <a:xfrm>
            <a:off x="1060835" y="1592987"/>
            <a:ext cx="439521" cy="48248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lang="en-US">
                <a:solidFill>
                  <a:schemeClr val="bg1"/>
                </a:solidFill>
                <a:latin typeface="+mj-ea"/>
                <a:ea typeface="+mj-ea"/>
              </a:rPr>
              <a:t>01</a:t>
            </a:r>
            <a:endParaRPr b="1" dirty="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50584" name="正文"/>
          <p:cNvSpPr txBox="1"/>
          <p:nvPr>
            <p:custDataLst>
              <p:tags r:id="rId5"/>
            </p:custDataLst>
          </p:nvPr>
        </p:nvSpPr>
        <p:spPr>
          <a:xfrm>
            <a:off x="1693337" y="1774091"/>
            <a:ext cx="3806576" cy="92021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了解数字化与智能化趋势：深入了解数字化与智能化趋势的发展方向，关注市场动态和技术创新。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6" name="矩形: 圆角 22"/>
          <p:cNvSpPr/>
          <p:nvPr>
            <p:custDataLst>
              <p:tags r:id="rId6"/>
            </p:custDataLst>
          </p:nvPr>
        </p:nvSpPr>
        <p:spPr>
          <a:xfrm>
            <a:off x="6431315" y="1585498"/>
            <a:ext cx="4923230" cy="1270441"/>
          </a:xfrm>
          <a:prstGeom prst="roundRect">
            <a:avLst>
              <a:gd name="adj" fmla="val 5303"/>
            </a:avLst>
          </a:prstGeom>
          <a:gradFill>
            <a:gsLst>
              <a:gs pos="0">
                <a:schemeClr val="bg1"/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2700000" scaled="0"/>
          </a:gradFill>
          <a:ln w="15875"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1148" lIns="82296" rIns="82296" rtlCol="0" tIns="41148"/>
          <a:p>
            <a:pPr algn="l"/>
            <a:endParaRPr altLang="en-US" sz="1440" lang="zh-CN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50588" name="箭头: 下 23"/>
          <p:cNvSpPr/>
          <p:nvPr>
            <p:custDataLst>
              <p:tags r:id="rId7"/>
            </p:custDataLst>
          </p:nvPr>
        </p:nvSpPr>
        <p:spPr>
          <a:xfrm>
            <a:off x="6618546" y="1456819"/>
            <a:ext cx="509689" cy="842810"/>
          </a:xfrm>
          <a:prstGeom prst="downArrow">
            <a:avLst>
              <a:gd name="adj1" fmla="val 100000"/>
              <a:gd name="adj2" fmla="val 5000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4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1148" lIns="82296" rIns="82296" rtlCol="0" tIns="41148"/>
          <a:p>
            <a:pPr algn="l"/>
            <a:endParaRPr altLang="en-US" sz="1440" lang="zh-CN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50590" name="直角三角形 24"/>
          <p:cNvSpPr/>
          <p:nvPr>
            <p:custDataLst>
              <p:tags r:id="rId8"/>
            </p:custDataLst>
          </p:nvPr>
        </p:nvSpPr>
        <p:spPr>
          <a:xfrm rot="10800000" flipV="1">
            <a:off x="6540930" y="1458181"/>
            <a:ext cx="78127" cy="128680"/>
          </a:xfrm>
          <a:prstGeom prst="rtTriangle"/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1148" lIns="82296" rIns="82296" rtlCol="0" tIns="41148"/>
          <a:p>
            <a:pPr algn="l"/>
            <a:endParaRPr altLang="en-US" sz="1440" lang="zh-CN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50592" name="序号"/>
          <p:cNvSpPr txBox="1"/>
          <p:nvPr>
            <p:custDataLst>
              <p:tags r:id="rId9"/>
            </p:custDataLst>
          </p:nvPr>
        </p:nvSpPr>
        <p:spPr>
          <a:xfrm>
            <a:off x="6653950" y="1592987"/>
            <a:ext cx="439521" cy="48248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lang="en-US">
                <a:solidFill>
                  <a:schemeClr val="bg1"/>
                </a:solidFill>
                <a:latin typeface="+mj-ea"/>
                <a:ea typeface="+mj-ea"/>
              </a:rPr>
              <a:t>02</a:t>
            </a:r>
            <a:endParaRPr b="1" dirty="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50594" name="正文"/>
          <p:cNvSpPr txBox="1"/>
          <p:nvPr>
            <p:custDataLst>
              <p:tags r:id="rId10"/>
            </p:custDataLst>
          </p:nvPr>
        </p:nvSpPr>
        <p:spPr>
          <a:xfrm>
            <a:off x="7286452" y="1774091"/>
            <a:ext cx="3806576" cy="92021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制定数字化与智能化战略：根据企业实际情况，制定数字化与智能化战略，明确发展目标、路径和措施。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96" name="矩形: 圆角 29"/>
          <p:cNvSpPr/>
          <p:nvPr>
            <p:custDataLst>
              <p:tags r:id="rId11"/>
            </p:custDataLst>
          </p:nvPr>
        </p:nvSpPr>
        <p:spPr>
          <a:xfrm>
            <a:off x="838200" y="3199774"/>
            <a:ext cx="4923230" cy="1270441"/>
          </a:xfrm>
          <a:prstGeom prst="roundRect">
            <a:avLst>
              <a:gd name="adj" fmla="val 5303"/>
            </a:avLst>
          </a:prstGeom>
          <a:gradFill>
            <a:gsLst>
              <a:gs pos="0">
                <a:schemeClr val="bg1"/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2700000" scaled="0"/>
          </a:gradFill>
          <a:ln w="15875"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1148" lIns="82296" rIns="82296" rtlCol="0" tIns="41148"/>
          <a:p>
            <a:pPr algn="l"/>
            <a:endParaRPr altLang="en-US" sz="1440" lang="zh-CN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50598" name="箭头: 下 30"/>
          <p:cNvSpPr/>
          <p:nvPr>
            <p:custDataLst>
              <p:tags r:id="rId12"/>
            </p:custDataLst>
          </p:nvPr>
        </p:nvSpPr>
        <p:spPr>
          <a:xfrm>
            <a:off x="1025431" y="3071095"/>
            <a:ext cx="509689" cy="842810"/>
          </a:xfrm>
          <a:prstGeom prst="downArrow">
            <a:avLst>
              <a:gd name="adj1" fmla="val 100000"/>
              <a:gd name="adj2" fmla="val 5000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4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1148" lIns="82296" rIns="82296" rtlCol="0" tIns="41148"/>
          <a:p>
            <a:pPr algn="l"/>
            <a:endParaRPr altLang="en-US" sz="1440" lang="zh-CN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50600" name="直角三角形 31"/>
          <p:cNvSpPr/>
          <p:nvPr>
            <p:custDataLst>
              <p:tags r:id="rId13"/>
            </p:custDataLst>
          </p:nvPr>
        </p:nvSpPr>
        <p:spPr>
          <a:xfrm rot="10800000" flipV="1">
            <a:off x="948496" y="3072456"/>
            <a:ext cx="78127" cy="128680"/>
          </a:xfrm>
          <a:prstGeom prst="rtTriangle"/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1148" lIns="82296" rIns="82296" rtlCol="0" tIns="41148"/>
          <a:p>
            <a:pPr algn="l"/>
            <a:endParaRPr altLang="en-US" sz="1440" lang="zh-CN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50602" name="序号"/>
          <p:cNvSpPr txBox="1"/>
          <p:nvPr>
            <p:custDataLst>
              <p:tags r:id="rId14"/>
            </p:custDataLst>
          </p:nvPr>
        </p:nvSpPr>
        <p:spPr>
          <a:xfrm>
            <a:off x="1060835" y="3207944"/>
            <a:ext cx="439521" cy="48248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lang="en-US">
                <a:solidFill>
                  <a:schemeClr val="bg1"/>
                </a:solidFill>
                <a:latin typeface="+mj-ea"/>
                <a:ea typeface="+mj-ea"/>
              </a:rPr>
              <a:t>03</a:t>
            </a:r>
            <a:endParaRPr b="1" dirty="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50604" name="正文"/>
          <p:cNvSpPr txBox="1"/>
          <p:nvPr>
            <p:custDataLst>
              <p:tags r:id="rId15"/>
            </p:custDataLst>
          </p:nvPr>
        </p:nvSpPr>
        <p:spPr>
          <a:xfrm>
            <a:off x="1693337" y="3389048"/>
            <a:ext cx="3806576" cy="92021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提升数字化与智能化能力：加强数字化与智能化技术研发，提升企业数字化与智能化能力，包括数据分析、人工智能、物联网等技术。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06" name="矩形: 圆角 36"/>
          <p:cNvSpPr/>
          <p:nvPr>
            <p:custDataLst>
              <p:tags r:id="rId16"/>
            </p:custDataLst>
          </p:nvPr>
        </p:nvSpPr>
        <p:spPr>
          <a:xfrm>
            <a:off x="6431315" y="3199774"/>
            <a:ext cx="4923230" cy="1270441"/>
          </a:xfrm>
          <a:prstGeom prst="roundRect">
            <a:avLst>
              <a:gd name="adj" fmla="val 5303"/>
            </a:avLst>
          </a:prstGeom>
          <a:gradFill>
            <a:gsLst>
              <a:gs pos="0">
                <a:schemeClr val="bg1"/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2700000" scaled="0"/>
          </a:gradFill>
          <a:ln w="15875"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1148" lIns="82296" rIns="82296" rtlCol="0" tIns="41148"/>
          <a:p>
            <a:pPr algn="l"/>
            <a:endParaRPr altLang="en-US" sz="1440" lang="zh-CN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50608" name="箭头: 下 37"/>
          <p:cNvSpPr/>
          <p:nvPr>
            <p:custDataLst>
              <p:tags r:id="rId17"/>
            </p:custDataLst>
          </p:nvPr>
        </p:nvSpPr>
        <p:spPr>
          <a:xfrm>
            <a:off x="6618546" y="3071095"/>
            <a:ext cx="509689" cy="842810"/>
          </a:xfrm>
          <a:prstGeom prst="downArrow">
            <a:avLst>
              <a:gd name="adj1" fmla="val 100000"/>
              <a:gd name="adj2" fmla="val 5000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4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1148" lIns="82296" rIns="82296" rtlCol="0" tIns="41148"/>
          <a:p>
            <a:pPr algn="l"/>
            <a:endParaRPr altLang="en-US" sz="1440" lang="zh-CN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50610" name="直角三角形 38"/>
          <p:cNvSpPr/>
          <p:nvPr>
            <p:custDataLst>
              <p:tags r:id="rId18"/>
            </p:custDataLst>
          </p:nvPr>
        </p:nvSpPr>
        <p:spPr>
          <a:xfrm rot="10800000" flipV="1">
            <a:off x="6540930" y="3072456"/>
            <a:ext cx="78127" cy="128680"/>
          </a:xfrm>
          <a:prstGeom prst="rtTriangle"/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1148" lIns="82296" rIns="82296" rtlCol="0" tIns="41148"/>
          <a:p>
            <a:pPr algn="l"/>
            <a:endParaRPr altLang="en-US" sz="1440" lang="zh-CN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50612" name="序号"/>
          <p:cNvSpPr txBox="1"/>
          <p:nvPr>
            <p:custDataLst>
              <p:tags r:id="rId19"/>
            </p:custDataLst>
          </p:nvPr>
        </p:nvSpPr>
        <p:spPr>
          <a:xfrm>
            <a:off x="6653950" y="3207944"/>
            <a:ext cx="439521" cy="48248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lang="en-US">
                <a:solidFill>
                  <a:schemeClr val="bg1"/>
                </a:solidFill>
                <a:latin typeface="+mj-ea"/>
                <a:ea typeface="+mj-ea"/>
              </a:rPr>
              <a:t>04</a:t>
            </a:r>
            <a:endParaRPr b="1" dirty="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50614" name="正文"/>
          <p:cNvSpPr txBox="1"/>
          <p:nvPr>
            <p:custDataLst>
              <p:tags r:id="rId20"/>
            </p:custDataLst>
          </p:nvPr>
        </p:nvSpPr>
        <p:spPr>
          <a:xfrm>
            <a:off x="7286452" y="3389048"/>
            <a:ext cx="3806576" cy="92021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创新销售渠道：利用数字化与智能化技术，创新销售渠道，拓展线上销售渠道，提高销售效率和市场覆盖率。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16" name="矩形: 圆角 43"/>
          <p:cNvSpPr/>
          <p:nvPr>
            <p:custDataLst>
              <p:tags r:id="rId21"/>
            </p:custDataLst>
          </p:nvPr>
        </p:nvSpPr>
        <p:spPr>
          <a:xfrm>
            <a:off x="838200" y="4814730"/>
            <a:ext cx="4923230" cy="1270441"/>
          </a:xfrm>
          <a:prstGeom prst="roundRect">
            <a:avLst>
              <a:gd name="adj" fmla="val 5303"/>
            </a:avLst>
          </a:prstGeom>
          <a:gradFill>
            <a:gsLst>
              <a:gs pos="0">
                <a:schemeClr val="bg1"/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2700000" scaled="0"/>
          </a:gradFill>
          <a:ln w="15875"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1148" lIns="82296" rIns="82296" rtlCol="0" tIns="41148"/>
          <a:p>
            <a:pPr algn="l"/>
            <a:endParaRPr altLang="en-US" sz="1440" lang="zh-CN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50618" name="箭头: 下 44"/>
          <p:cNvSpPr/>
          <p:nvPr>
            <p:custDataLst>
              <p:tags r:id="rId22"/>
            </p:custDataLst>
          </p:nvPr>
        </p:nvSpPr>
        <p:spPr>
          <a:xfrm>
            <a:off x="1025431" y="4686051"/>
            <a:ext cx="509689" cy="842810"/>
          </a:xfrm>
          <a:prstGeom prst="downArrow">
            <a:avLst>
              <a:gd name="adj1" fmla="val 100000"/>
              <a:gd name="adj2" fmla="val 5000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4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1148" lIns="82296" rIns="82296" rtlCol="0" tIns="41148"/>
          <a:p>
            <a:pPr algn="l"/>
            <a:endParaRPr altLang="en-US" sz="1440" lang="zh-CN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50620" name="直角三角形 45"/>
          <p:cNvSpPr/>
          <p:nvPr>
            <p:custDataLst>
              <p:tags r:id="rId23"/>
            </p:custDataLst>
          </p:nvPr>
        </p:nvSpPr>
        <p:spPr>
          <a:xfrm rot="10800000" flipV="1">
            <a:off x="948496" y="4687413"/>
            <a:ext cx="78127" cy="128680"/>
          </a:xfrm>
          <a:prstGeom prst="rtTriangle"/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1148" lIns="82296" rIns="82296" rtlCol="0" tIns="41148"/>
          <a:p>
            <a:pPr algn="l"/>
            <a:endParaRPr altLang="en-US" sz="1440" lang="zh-CN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50622" name="序号"/>
          <p:cNvSpPr txBox="1"/>
          <p:nvPr>
            <p:custDataLst>
              <p:tags r:id="rId24"/>
            </p:custDataLst>
          </p:nvPr>
        </p:nvSpPr>
        <p:spPr>
          <a:xfrm>
            <a:off x="1060835" y="4822220"/>
            <a:ext cx="439521" cy="48248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lang="en-US">
                <a:solidFill>
                  <a:schemeClr val="bg1"/>
                </a:solidFill>
                <a:latin typeface="+mj-ea"/>
                <a:ea typeface="+mj-ea"/>
              </a:rPr>
              <a:t>05</a:t>
            </a:r>
            <a:endParaRPr b="1" dirty="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50624" name="正文"/>
          <p:cNvSpPr txBox="1"/>
          <p:nvPr>
            <p:custDataLst>
              <p:tags r:id="rId25"/>
            </p:custDataLst>
          </p:nvPr>
        </p:nvSpPr>
        <p:spPr>
          <a:xfrm>
            <a:off x="1693337" y="5003323"/>
            <a:ext cx="3806576" cy="92021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加强人才培养：培养具备数字化与智能化技能的人才，提高企业数字化与智能化水平，推动企业转型升级。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5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67400" y="786765"/>
            <a:ext cx="5768142" cy="1977391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66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504000"/>
            <a:ext cx="2657069" cy="504000"/>
          </a:xfrm>
        </p:spPr>
        <p:txBody>
          <a:bodyPr/>
          <a:p>
            <a:r>
              <a:rPr altLang="en-US" dirty="0" lang="zh-CN"/>
              <a:t>xxx学院</a:t>
            </a:r>
            <a:endParaRPr altLang="en-US" dirty="0" lang="zh-CN"/>
          </a:p>
        </p:txBody>
      </p:sp>
      <p:sp>
        <p:nvSpPr>
          <p:cNvPr id="105066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8774592" y="3353879"/>
            <a:ext cx="2880000" cy="1527175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66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5943600" y="3353880"/>
            <a:ext cx="2743200" cy="1527154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3"/>
  <p:tag name="KSO_WM_UNIT_SUBTYPE" val="g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4*i*3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4*i*4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4*i*5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4*i*6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1_1"/>
  <p:tag name="KSO_WM_UNIT_VALUE" val="128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2_1"/>
  <p:tag name="KSO_WM_UNIT_VALUE" val="128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1*i*5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3"/>
  <p:tag name="KSO_WM_UNIT_SUBTYPE" val="g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7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7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7"/>
  <p:tag name="KSO_WM_TEMPLATE_THUMBS_INDEX" val="1、9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7_1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单击此处添加标题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7_1*b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SUBTYPE" val="g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7_1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YOUR LOGO"/>
</p:tagLst>
</file>

<file path=ppt/tags/tag96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7_1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时间：20XX-XX-XX"/>
</p:tagLst>
</file>

<file path=ppt/tags/tag97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7_1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汇报人：WPS"/>
</p:tagLst>
</file>

<file path=ppt/tags/tag98.xml><?xml version="1.0" encoding="utf-8"?>
<p:tagLst xmlns:p="http://schemas.openxmlformats.org/presentationml/2006/main">
  <p:tag name="KSO_WM_SLIDE_ID" val="custom2023098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7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6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i*1_1"/>
  <p:tag name="KSO_WM_TEMPLATE_CATEGORY" val="custom"/>
  <p:tag name="KSO_WM_TEMPLATE_INDEX" val="20230987"/>
  <p:tag name="KSO_WM_UNIT_LAYERLEVEL" val="1_1"/>
  <p:tag name="KSO_WM_TAG_VERSION" val="1.0"/>
  <p:tag name="KSO_WM_BEAUTIFY_FLAG" val="#wm#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4300000071525574},&quot;type&quot;:1},&quot;shadow&quot;:{&quot;brightness&quot;:0,&quot;colorType&quot;:1,&quot;foreColorIndex&quot;:5,&quot;transparency&quot;:0.77999997138977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7_6*l_h_i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7_6*l_h_a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7_6*l_h_i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7_6*l_h_a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7_6*l_h_i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7_6*l_h_a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7_6*l_h_i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7_6*l_h_a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7_6*l_h_i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7_6*l_h_a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7_6*l_h_i*1_6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7_6*l_h_a*1_6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2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3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4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5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6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SLIDE_ID" val="custom2023098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2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1"/>
</p:tagLst>
</file>

<file path=ppt/tags/tag121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2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2"/>
</p:tagLst>
</file>

<file path=ppt/tags/tag124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8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3"/>
</p:tagLst>
</file>

<file path=ppt/tags/tag184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3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4"/>
</p:tagLst>
</file>

<file path=ppt/tags/tag237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0_3*l_h_i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0_3*l_h_i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0_3*l_h_a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0_3*l_h_i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0_3*l_h_a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0_3*l_h_a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0_3*l_h_f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BEAUTIFY_FLAG" val="#wm#"/>
  <p:tag name="KSO_WM_TAG_VERSION" val="3.0"/>
  <p:tag name="KSO_WM_UNIT_LAYERLEVEL" val="1_1_1"/>
  <p:tag name="KSO_WM_TEMPLATE_INDEX" val="20231670"/>
  <p:tag name="KSO_WM_TEMPLATE_CATEGORY" val="diagram"/>
  <p:tag name="KSO_WM_UNIT_ID" val="diagram20231670_3*l_h_f*1_2_1"/>
  <p:tag name="KSO_WM_UNIT_INDEX" val="1_2_1"/>
  <p:tag name="KSO_WM_UNIT_TYPE" val="l_h_f"/>
  <p:tag name="KSO_WM_UNIT_DIAGRAM_ISREFERUNIT" val="0"/>
  <p:tag name="KSO_WM_UNIT_DIAGRAM_ISNUMVISUAL" val="0"/>
  <p:tag name="KSO_WM_UNIT_COMPATIBLE" val="0"/>
  <p:tag name="KSO_WM_UNIT_HIGHLIGHT" val="0"/>
  <p:tag name="KSO_WM_UNIT_VALUE" val="60"/>
  <p:tag name="KSO_WM_UNIT_NOCLEAR" val="0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0_3*l_h_f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0_3*l_h_f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0_3*l_h_a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261_4*l_h_a*1_2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1_4*l_h_f*1_2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261_4*l_h_a*1_1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1_4*l_h_f*1_1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261_4*l_h_a*1_3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1_4*l_h_f*1_3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261_4*l_h_a*1_4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1_4*l_h_f*1_4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261_4*l_h_a*1_5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61_4*l_h_f*1_5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8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5"/>
</p:tagLst>
</file>

<file path=ppt/tags/tag285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0930_3*l_h_f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0930_3*l_h_a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0930_3*l_h_f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0930_3*l_h_a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0930_3*l_h_f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0930_3*l_h_a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0930_3*l_h_f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0930_3*l_h_a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2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6"/>
</p:tagLst>
</file>

<file path=ppt/tags/tag324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54_3*l_h_i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54_3*l_h_i*1_1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54_3*l_h_a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54_3*l_h_f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54_3*l_h_i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54_3*l_h_i*1_2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54_3*l_h_a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54_3*l_h_f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54_3*l_h_i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54_3*l_h_i*1_3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54_3*l_h_a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54_3*l_h_f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54_3*l_h_i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54_3*l_h_i*1_4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54_3*l_h_a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54_3*l_h_f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4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4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4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4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4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4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4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4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4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4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4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4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9_4*l_h_i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9_4*l_h_i*1_5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9_4*l_h_f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6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7"/>
</p:tagLst>
</file>

<file path=ppt/tags/tag362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0_3*l_h_i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0_3*l_h_i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0_3*l_h_a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0_3*l_h_i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0_3*l_h_a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0_3*l_h_a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0_3*l_h_f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BEAUTIFY_FLAG" val="#wm#"/>
  <p:tag name="KSO_WM_TAG_VERSION" val="3.0"/>
  <p:tag name="KSO_WM_UNIT_LAYERLEVEL" val="1_1_1"/>
  <p:tag name="KSO_WM_TEMPLATE_INDEX" val="20231670"/>
  <p:tag name="KSO_WM_TEMPLATE_CATEGORY" val="diagram"/>
  <p:tag name="KSO_WM_UNIT_ID" val="diagram20231670_3*l_h_f*1_2_1"/>
  <p:tag name="KSO_WM_UNIT_INDEX" val="1_2_1"/>
  <p:tag name="KSO_WM_UNIT_TYPE" val="l_h_f"/>
  <p:tag name="KSO_WM_UNIT_DIAGRAM_ISREFERUNIT" val="0"/>
  <p:tag name="KSO_WM_UNIT_DIAGRAM_ISNUMVISUAL" val="0"/>
  <p:tag name="KSO_WM_UNIT_COMPATIBLE" val="0"/>
  <p:tag name="KSO_WM_UNIT_HIGHLIGHT" val="0"/>
  <p:tag name="KSO_WM_UNIT_VALUE" val="60"/>
  <p:tag name="KSO_WM_UNIT_NOCLEAR" val="0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0_3*l_h_f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0_3*l_h_f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0_3*l_h_a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ADJUSTMENTS" val="6.0864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1_4*l_h_i*1_1_2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gradient&quot;:[{&quot;brightness&quot;:0,&quot;colorType&quot;:1,&quot;foreColorIndex&quot;:14,&quot;pos&quot;:0,&quot;transparency&quot;:0},{&quot;brightness&quot;:0.8999999761581421,&quot;colorType&quot;:1,&quot;foreColorIndex&quot;:5,&quot;pos&quot;:1,&quot;transparency&quot;:0}],&quot;type&quot;:3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441_4*l_h_i*1_1_3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4699999988079071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441_4*l_h_i*1_1_4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1441_4*l_h_i*1_1_1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01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1_4*l_h_f*1_1_1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ADJUSTMENTS" val="6.0864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1_4*l_h_i*1_2_2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gradient&quot;:[{&quot;brightness&quot;:0,&quot;colorType&quot;:1,&quot;foreColorIndex&quot;:14,&quot;pos&quot;:0,&quot;transparency&quot;:0},{&quot;brightness&quot;:0.8999999761581421,&quot;colorType&quot;:1,&quot;foreColorIndex&quot;:5,&quot;pos&quot;:1,&quot;transparency&quot;:0}],&quot;type&quot;:3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441_4*l_h_i*1_2_3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4699999988079071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441_4*l_h_i*1_2_4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1441_4*l_h_i*1_2_1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02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1_4*l_h_f*1_2_1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ADJUSTMENTS" val="6.0864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1_4*l_h_i*1_3_2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gradient&quot;:[{&quot;brightness&quot;:0,&quot;colorType&quot;:1,&quot;foreColorIndex&quot;:14,&quot;pos&quot;:0,&quot;transparency&quot;:0},{&quot;brightness&quot;:0.8999999761581421,&quot;colorType&quot;:1,&quot;foreColorIndex&quot;:5,&quot;pos&quot;:1,&quot;transparency&quot;:0}],&quot;type&quot;:3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441_4*l_h_i*1_3_3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4699999988079071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441_4*l_h_i*1_3_4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1441_4*l_h_i*1_3_1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03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1_4*l_h_f*1_3_1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ADJUSTMENTS" val="6.0864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1_4*l_h_i*1_4_2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gradient&quot;:[{&quot;brightness&quot;:0,&quot;colorType&quot;:1,&quot;foreColorIndex&quot;:14,&quot;pos&quot;:0,&quot;transparency&quot;:0},{&quot;brightness&quot;:0.8999999761581421,&quot;colorType&quot;:1,&quot;foreColorIndex&quot;:5,&quot;pos&quot;:1,&quot;transparency&quot;:0}],&quot;type&quot;:3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441_4*l_h_i*1_4_3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4699999988079071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441_4*l_h_i*1_4_4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1441_4*l_h_i*1_4_1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04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1_4*l_h_f*1_4_1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ADJUSTMENTS" val="6.0864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441_4*l_h_i*1_5_2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gradient&quot;:[{&quot;brightness&quot;:0,&quot;colorType&quot;:1,&quot;foreColorIndex&quot;:14,&quot;pos&quot;:0,&quot;transparency&quot;:0},{&quot;brightness&quot;:0.8999999761581421,&quot;colorType&quot;:1,&quot;foreColorIndex&quot;:5,&quot;pos&quot;:1,&quot;transparency&quot;:0}],&quot;type&quot;:3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441_4*l_h_i*1_5_3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4699999988079071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4"/>
  <p:tag name="KSO_WM_UNIT_ID" val="diagram20231441_4*l_h_i*1_5_4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diagram20231441_4*l_h_i*1_5_1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05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41_4*l_h_f*1_5_1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0"/>
  <p:tag name="KSO_WM_UNIT_TYPE" val="f"/>
  <p:tag name="KSO_WM_UNIT_INDEX" val="2"/>
  <p:tag name="KSO_WM_UNIT_SUBTYPE" val="g"/>
  <p:tag name="KSO_WM_UNIT_PRESET_TEXT" val="稻壳学院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72"/>
  <p:tag name="KSO_WM_UNIT_TYPE" val="f"/>
  <p:tag name="KSO_WM_UNIT_INDEX" val="3"/>
  <p:tag name="KSO_WM_UNIT_PRESET_TEXT" val="汇报人：WPS"/>
</p:tagLst>
</file>

<file path=ppt/tags/tag423.xml><?xml version="1.0" encoding="utf-8"?>
<p:tagLst xmlns:p="http://schemas.openxmlformats.org/presentationml/2006/main">
  <p:tag name="KSO_WM_SLIDE_ID" val="custom202309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7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41">
      <a:dk1>
        <a:srgbClr val="000000"/>
      </a:dk1>
      <a:lt1>
        <a:srgbClr val="FFFFFF"/>
      </a:lt1>
      <a:dk2>
        <a:srgbClr val="08173E"/>
      </a:dk2>
      <a:lt2>
        <a:srgbClr val="E1F3FF"/>
      </a:lt2>
      <a:accent1>
        <a:srgbClr val="0099FF"/>
      </a:accent1>
      <a:accent2>
        <a:srgbClr val="1088F9"/>
      </a:accent2>
      <a:accent3>
        <a:srgbClr val="2076F3"/>
      </a:accent3>
      <a:accent4>
        <a:srgbClr val="3065EC"/>
      </a:accent4>
      <a:accent5>
        <a:srgbClr val="4053E6"/>
      </a:accent5>
      <a:accent6>
        <a:srgbClr val="5042E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accent1">
                <a:alpha val="33000"/>
              </a:schemeClr>
            </a:gs>
            <a:gs pos="95000">
              <a:schemeClr val="accent1"/>
            </a:gs>
          </a:gsLst>
          <a:lin ang="2700000" scaled="1"/>
        </a:gradFill>
        <a:ln>
          <a:noFill/>
          <a:prstDash val="solid"/>
        </a:ln>
      </a:spPr>
      <a:bodyPr anchor="ctr" rtlCol="0" wrap="square">
        <a:noAutofit/>
      </a:bodyPr>
      <a:lstStyle>
        <a:defPPr algn="ctr">
          <a:defRPr>
            <a:ea typeface="微软雅黑" panose="020B0503020204020204" charset="-122"/>
            <a:cs typeface="微软雅黑" panose="020B0503020204020204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2023-12-20T10:46:30Z</dcterms:created>
  <dcterms:modified xsi:type="dcterms:W3CDTF">2023-12-20T10:46:30Z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48b371e95d664fe6b5b4d3fa6e5fb6d2_21</vt:lpwstr>
  </property>
</Properties>
</file>