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1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C8469-978B-4008-AEA3-5E725DE035C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image" Target="../media/image1.jpeg" /><Relationship Id="rId9" Type="http://schemas.openxmlformats.org/officeDocument/2006/relationships/tags" Target="../tags/tag8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10" Type="http://schemas.openxmlformats.org/officeDocument/2006/relationships/tags" Target="../tags/tag10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75600" y="1857600"/>
            <a:ext cx="7273050" cy="1756800"/>
          </a:xfrm>
        </p:spPr>
        <p:txBody>
          <a:bodyPr lIns="91440" tIns="45720" rIns="91440" bIns="45720" anchor="ctr" anchorCtr="0">
            <a:normAutofit/>
          </a:bodyPr>
          <a:lstStyle>
            <a:lvl1pPr algn="l">
              <a:lnSpc>
                <a:spcPct val="130000"/>
              </a:lnSpc>
              <a:defRPr sz="8600" spc="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75600" y="3733200"/>
            <a:ext cx="7273050" cy="9360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algn="l" eaLnBrk="1" fontAlgn="auto" latinLnBrk="0" hangingPunct="1">
              <a:lnSpc>
                <a:spcPct val="110000"/>
              </a:lnSpc>
              <a:spcAft>
                <a:spcPct val="0"/>
              </a:spcAft>
              <a:buNone/>
              <a:defRPr sz="5300" b="1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7"/>
            </p:custDataLst>
          </p:nvPr>
        </p:nvCxnSpPr>
        <p:spPr>
          <a:xfrm>
            <a:off x="1143551" y="6229191"/>
            <a:ext cx="3869635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975600" y="4816800"/>
            <a:ext cx="4037586" cy="781200"/>
          </a:xfrm>
        </p:spPr>
        <p:txBody>
          <a:bodyPr lIns="91440" tIns="45720" rIns="91440" bIns="45720" anchor="b" anchorCtr="0">
            <a:normAutofit/>
          </a:bodyPr>
          <a:lstStyle>
            <a:lvl1pPr marL="0" indent="0">
              <a:spcAft>
                <a:spcPct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汇报人姓名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7770495" y="1356995"/>
            <a:ext cx="3107690" cy="1951355"/>
          </a:xfrm>
        </p:spPr>
        <p:txBody>
          <a:bodyPr lIns="91440" tIns="45720" rIns="91440" bIns="45720" anchor="ctr" anchorCtr="0">
            <a:normAutofit/>
          </a:bodyPr>
          <a:lstStyle>
            <a:lvl1pPr>
              <a:lnSpc>
                <a:spcPct val="130000"/>
              </a:lnSpc>
              <a:defRPr sz="3900" u="none" strike="noStrike" kern="1200" cap="none" spc="300" normalizeH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7770648" y="3409200"/>
            <a:ext cx="3107032" cy="1825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z="1800" b="0" i="0" u="none" strike="noStrike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</a:rPr>
              <a:t>单击此处添加文本具体内容，简明扼要地阐述你的观点</a:t>
            </a:r>
            <a:r>
              <a:rPr lang="zh-CN" altLang="en-US"/>
              <a:t> 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6"/>
            </p:custDataLst>
          </p:nvPr>
        </p:nvCxnSpPr>
        <p:spPr>
          <a:xfrm>
            <a:off x="7876726" y="3381022"/>
            <a:ext cx="1645920" cy="0"/>
          </a:xfrm>
          <a:prstGeom prst="line">
            <a:avLst/>
          </a:prstGeom>
          <a:ln w="444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7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4948" y="694800"/>
            <a:ext cx="4590288" cy="5657088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3428996"/>
          </a:xfrm>
          <a:prstGeom prst="rect">
            <a:avLst/>
          </a:prstGeom>
          <a:solidFill>
            <a:srgbClr val="034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等腰三角形 6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2"/>
            </p:custDataLst>
          </p:nvPr>
        </p:nvSpPr>
        <p:spPr>
          <a:xfrm flipV="1">
            <a:off x="0" y="-2"/>
            <a:ext cx="3055082" cy="2685144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等腰三角形 7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3"/>
            </p:custDataLst>
          </p:nvPr>
        </p:nvSpPr>
        <p:spPr>
          <a:xfrm flipV="1">
            <a:off x="9136918" y="-2"/>
            <a:ext cx="3055082" cy="2931884"/>
          </a:xfrm>
          <a:prstGeom prst="triangle">
            <a:avLst>
              <a:gd name="adj" fmla="val 0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平行四边形 8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4"/>
            </p:custDataLst>
          </p:nvPr>
        </p:nvSpPr>
        <p:spPr>
          <a:xfrm>
            <a:off x="7453086" y="0"/>
            <a:ext cx="3684473" cy="2104571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平行四边形 9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5"/>
            </p:custDataLst>
          </p:nvPr>
        </p:nvSpPr>
        <p:spPr>
          <a:xfrm>
            <a:off x="852845" y="0"/>
            <a:ext cx="3684473" cy="2467422"/>
          </a:xfrm>
          <a:prstGeom prst="parallelogram">
            <a:avLst>
              <a:gd name="adj" fmla="val 96782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平行四边形 10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6"/>
            </p:custDataLst>
          </p:nvPr>
        </p:nvSpPr>
        <p:spPr>
          <a:xfrm>
            <a:off x="3700655" y="0"/>
            <a:ext cx="4790691" cy="2931882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123185"/>
          </a:xfrm>
          <a:prstGeom prst="rect">
            <a:avLst/>
          </a:prstGeom>
          <a:solidFill>
            <a:srgbClr val="002FDC"/>
          </a:solidFill>
          <a:ln>
            <a:noFill/>
          </a:ln>
          <a:effectLst>
            <a:outerShdw blurRad="635000" dist="127000" dir="5400000" algn="t" rotWithShape="0">
              <a:srgbClr val="002FDC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58520" y="1549400"/>
            <a:ext cx="7847965" cy="227076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None/>
              <a:defRPr kumimoji="0" lang="zh-CN" altLang="en-US" sz="88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56800" y="4014000"/>
            <a:ext cx="7848000" cy="781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>
              <a:spcAft>
                <a:spcPct val="0"/>
              </a:spcAft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11037600" y="3232800"/>
            <a:ext cx="777600" cy="2437200"/>
          </a:xfrm>
        </p:spPr>
        <p:txBody>
          <a:bodyPr vert="eaVert" lIns="91440" tIns="45720" rIns="91440" bIns="45720" anchor="ctr" anchorCtr="0">
            <a:normAutofit/>
          </a:bodyPr>
          <a:lstStyle>
            <a:lvl1pPr marL="0" indent="0" algn="ctr">
              <a:spcAft>
                <a:spcPct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cxnSp>
        <p:nvCxnSpPr>
          <p:cNvPr id="9" name="直接连接符 8"/>
          <p:cNvCxnSpPr/>
          <p:nvPr userDrawn="1">
            <p:custDataLst>
              <p:tags r:id="rId9"/>
            </p:custDataLst>
          </p:nvPr>
        </p:nvCxnSpPr>
        <p:spPr>
          <a:xfrm>
            <a:off x="962897" y="3948827"/>
            <a:ext cx="18586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2" name="任意多边形: 形状 21"/>
          <p:cNvSpPr/>
          <p:nvPr>
            <p:custDataLst>
              <p:tags r:id="rId8"/>
            </p:custDataLst>
          </p:nvPr>
        </p:nvSpPr>
        <p:spPr>
          <a:xfrm>
            <a:off x="4138496" y="-5922"/>
            <a:ext cx="684964" cy="663089"/>
          </a:xfrm>
          <a:custGeom>
            <a:gdLst>
              <a:gd name="connsiteX0" fmla="*/ 4776 w 684964"/>
              <a:gd name="connsiteY0" fmla="*/ 0 h 663089"/>
              <a:gd name="connsiteX1" fmla="*/ 684964 w 684964"/>
              <a:gd name="connsiteY1" fmla="*/ 0 h 663089"/>
              <a:gd name="connsiteX2" fmla="*/ 684964 w 684964"/>
              <a:gd name="connsiteY2" fmla="*/ 656108 h 663089"/>
              <a:gd name="connsiteX3" fmla="*/ 615716 w 684964"/>
              <a:gd name="connsiteY3" fmla="*/ 663089 h 663089"/>
              <a:gd name="connsiteX4" fmla="*/ 0 w 684964"/>
              <a:gd name="connsiteY4" fmla="*/ 47373 h 663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964" h="663089">
                <a:moveTo>
                  <a:pt x="4776" y="0"/>
                </a:moveTo>
                <a:lnTo>
                  <a:pt x="684964" y="0"/>
                </a:lnTo>
                <a:lnTo>
                  <a:pt x="684964" y="656108"/>
                </a:lnTo>
                <a:lnTo>
                  <a:pt x="615716" y="663089"/>
                </a:lnTo>
                <a:cubicBezTo>
                  <a:pt x="275665" y="663089"/>
                  <a:pt x="0" y="387424"/>
                  <a:pt x="0" y="47373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 rot="14563271" flipH="1" flipV="1">
            <a:off x="-209972" y="6229105"/>
            <a:ext cx="896659" cy="698974"/>
          </a:xfrm>
          <a:custGeom>
            <a:gdLst>
              <a:gd name="connsiteX0" fmla="*/ 896659 w 896659"/>
              <a:gd name="connsiteY0" fmla="*/ 93419 h 698974"/>
              <a:gd name="connsiteX1" fmla="*/ 584392 w 896659"/>
              <a:gd name="connsiteY1" fmla="*/ 698974 h 698974"/>
              <a:gd name="connsiteX2" fmla="*/ 0 w 896659"/>
              <a:gd name="connsiteY2" fmla="*/ 397621 h 698974"/>
              <a:gd name="connsiteX3" fmla="*/ 6696 w 896659"/>
              <a:gd name="connsiteY3" fmla="*/ 376052 h 698974"/>
              <a:gd name="connsiteX4" fmla="*/ 574026 w 896659"/>
              <a:gd name="connsiteY4" fmla="*/ 0 h 698974"/>
              <a:gd name="connsiteX5" fmla="*/ 813691 w 896659"/>
              <a:gd name="connsiteY5" fmla="*/ 48386 h 698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6659" h="698974">
                <a:moveTo>
                  <a:pt x="896659" y="93419"/>
                </a:moveTo>
                <a:lnTo>
                  <a:pt x="584392" y="698974"/>
                </a:lnTo>
                <a:lnTo>
                  <a:pt x="0" y="397621"/>
                </a:lnTo>
                <a:lnTo>
                  <a:pt x="6696" y="376052"/>
                </a:lnTo>
                <a:cubicBezTo>
                  <a:pt x="100167" y="155062"/>
                  <a:pt x="318988" y="0"/>
                  <a:pt x="574026" y="0"/>
                </a:cubicBezTo>
                <a:cubicBezTo>
                  <a:pt x="659039" y="0"/>
                  <a:pt x="740027" y="17229"/>
                  <a:pt x="813691" y="4838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grpSp>
        <p:nvGrpSpPr>
          <p:cNvPr id="6" name="组合 5"/>
          <p:cNvGrpSpPr/>
          <p:nvPr userDrawn="1">
            <p:custDataLst>
              <p:tags r:id="rId8"/>
            </p:custDataLst>
          </p:nvPr>
        </p:nvGrpSpPr>
        <p:grpSpPr>
          <a:xfrm>
            <a:off x="2805154" y="2599326"/>
            <a:ext cx="6581692" cy="135304"/>
            <a:chOff x="1257584" y="180143"/>
            <a:chExt cx="7618866" cy="210457"/>
          </a:xfrm>
        </p:grpSpPr>
        <p:sp>
          <p:nvSpPr>
            <p:cNvPr id="12" name="矩形 11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9"/>
              </p:custDataLst>
            </p:nvPr>
          </p:nvSpPr>
          <p:spPr>
            <a:xfrm>
              <a:off x="1257584" y="180143"/>
              <a:ext cx="2539622" cy="210457"/>
            </a:xfrm>
            <a:prstGeom prst="rect">
              <a:avLst/>
            </a:prstGeom>
            <a:solidFill>
              <a:srgbClr val="002FD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0"/>
              </p:custDataLst>
            </p:nvPr>
          </p:nvSpPr>
          <p:spPr>
            <a:xfrm>
              <a:off x="3797206" y="180143"/>
              <a:ext cx="2539622" cy="210457"/>
            </a:xfrm>
            <a:prstGeom prst="rect">
              <a:avLst/>
            </a:prstGeom>
            <a:solidFill>
              <a:srgbClr val="1A6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1"/>
              </p:custDataLst>
            </p:nvPr>
          </p:nvSpPr>
          <p:spPr>
            <a:xfrm>
              <a:off x="6336828" y="180143"/>
              <a:ext cx="2539622" cy="210457"/>
            </a:xfrm>
            <a:prstGeom prst="rect">
              <a:avLst/>
            </a:prstGeom>
            <a:solidFill>
              <a:srgbClr val="1A67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1" name="直接连接符 10"/>
          <p:cNvCxnSpPr/>
          <p:nvPr userDrawn="1">
            <p:custDataLst>
              <p:tags r:id="rId8"/>
            </p:custDataLst>
          </p:nvPr>
        </p:nvCxnSpPr>
        <p:spPr>
          <a:xfrm>
            <a:off x="604800" y="6010909"/>
            <a:ext cx="17135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30971" y="344090"/>
            <a:ext cx="317659" cy="226219"/>
            <a:chOff x="518160" y="345440"/>
            <a:chExt cx="386080" cy="226219"/>
          </a:xfrm>
        </p:grpSpPr>
        <p:cxnSp>
          <p:nvCxnSpPr>
            <p:cNvPr id="14" name="直接连接符 13"/>
            <p:cNvCxnSpPr/>
            <p:nvPr>
              <p:custDataLst>
                <p:tags r:id="rId11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2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3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8" name="组合 7"/>
          <p:cNvGrpSpPr/>
          <p:nvPr userDrawn="1">
            <p:custDataLst>
              <p:tags r:id="rId7"/>
            </p:custDataLst>
          </p:nvPr>
        </p:nvGrpSpPr>
        <p:grpSpPr>
          <a:xfrm>
            <a:off x="449104" y="382190"/>
            <a:ext cx="317659" cy="226219"/>
            <a:chOff x="518160" y="345440"/>
            <a:chExt cx="386080" cy="226219"/>
          </a:xfrm>
        </p:grpSpPr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9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0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0.xml" /><Relationship Id="rId3" Type="http://schemas.openxmlformats.org/officeDocument/2006/relationships/image" Target="../media/image2.jpeg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20" Type="http://schemas.openxmlformats.org/officeDocument/2006/relationships/tags" Target="../tags/tag244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19" Type="http://schemas.openxmlformats.org/officeDocument/2006/relationships/tags" Target="../tags/tag262.xml" /><Relationship Id="rId2" Type="http://schemas.openxmlformats.org/officeDocument/2006/relationships/tags" Target="../tags/tag245.xml" /><Relationship Id="rId20" Type="http://schemas.openxmlformats.org/officeDocument/2006/relationships/tags" Target="../tags/tag263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19" Type="http://schemas.openxmlformats.org/officeDocument/2006/relationships/tags" Target="../tags/tag281.xml" /><Relationship Id="rId2" Type="http://schemas.openxmlformats.org/officeDocument/2006/relationships/tags" Target="../tags/tag264.xml" /><Relationship Id="rId20" Type="http://schemas.openxmlformats.org/officeDocument/2006/relationships/tags" Target="../tags/tag282.xml" /><Relationship Id="rId21" Type="http://schemas.openxmlformats.org/officeDocument/2006/relationships/tags" Target="../tags/tag283.xml" /><Relationship Id="rId22" Type="http://schemas.openxmlformats.org/officeDocument/2006/relationships/tags" Target="../tags/tag284.xml" /><Relationship Id="rId23" Type="http://schemas.openxmlformats.org/officeDocument/2006/relationships/tags" Target="../tags/tag285.xml" /><Relationship Id="rId24" Type="http://schemas.openxmlformats.org/officeDocument/2006/relationships/tags" Target="../tags/tag286.xml" /><Relationship Id="rId25" Type="http://schemas.openxmlformats.org/officeDocument/2006/relationships/tags" Target="../tags/tag287.xml" /><Relationship Id="rId26" Type="http://schemas.openxmlformats.org/officeDocument/2006/relationships/tags" Target="../tags/tag288.xml" /><Relationship Id="rId27" Type="http://schemas.openxmlformats.org/officeDocument/2006/relationships/tags" Target="../tags/tag289.xml" /><Relationship Id="rId28" Type="http://schemas.openxmlformats.org/officeDocument/2006/relationships/tags" Target="../tags/tag290.xml" /><Relationship Id="rId29" Type="http://schemas.openxmlformats.org/officeDocument/2006/relationships/tags" Target="../tags/tag291.xml" /><Relationship Id="rId3" Type="http://schemas.openxmlformats.org/officeDocument/2006/relationships/tags" Target="../tags/tag265.xml" /><Relationship Id="rId30" Type="http://schemas.openxmlformats.org/officeDocument/2006/relationships/tags" Target="../tags/tag292.xml" /><Relationship Id="rId31" Type="http://schemas.openxmlformats.org/officeDocument/2006/relationships/tags" Target="../tags/tag293.xml" /><Relationship Id="rId32" Type="http://schemas.openxmlformats.org/officeDocument/2006/relationships/tags" Target="../tags/tag294.xml" /><Relationship Id="rId33" Type="http://schemas.openxmlformats.org/officeDocument/2006/relationships/tags" Target="../tags/tag295.xml" /><Relationship Id="rId34" Type="http://schemas.openxmlformats.org/officeDocument/2006/relationships/tags" Target="../tags/tag296.xml" /><Relationship Id="rId35" Type="http://schemas.openxmlformats.org/officeDocument/2006/relationships/tags" Target="../tags/tag297.xml" /><Relationship Id="rId36" Type="http://schemas.openxmlformats.org/officeDocument/2006/relationships/tags" Target="../tags/tag298.xml" /><Relationship Id="rId37" Type="http://schemas.openxmlformats.org/officeDocument/2006/relationships/tags" Target="../tags/tag299.xml" /><Relationship Id="rId38" Type="http://schemas.openxmlformats.org/officeDocument/2006/relationships/tags" Target="../tags/tag300.xml" /><Relationship Id="rId39" Type="http://schemas.openxmlformats.org/officeDocument/2006/relationships/tags" Target="../tags/tag301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2.xml" /><Relationship Id="rId3" Type="http://schemas.openxmlformats.org/officeDocument/2006/relationships/image" Target="../media/image2.jpeg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19" Type="http://schemas.openxmlformats.org/officeDocument/2006/relationships/tags" Target="../tags/tag325.xml" /><Relationship Id="rId2" Type="http://schemas.openxmlformats.org/officeDocument/2006/relationships/tags" Target="../tags/tag308.xml" /><Relationship Id="rId20" Type="http://schemas.openxmlformats.org/officeDocument/2006/relationships/tags" Target="../tags/tag326.xml" /><Relationship Id="rId21" Type="http://schemas.openxmlformats.org/officeDocument/2006/relationships/tags" Target="../tags/tag327.xml" /><Relationship Id="rId22" Type="http://schemas.openxmlformats.org/officeDocument/2006/relationships/tags" Target="../tags/tag328.xml" /><Relationship Id="rId23" Type="http://schemas.openxmlformats.org/officeDocument/2006/relationships/tags" Target="../tags/tag329.xml" /><Relationship Id="rId24" Type="http://schemas.openxmlformats.org/officeDocument/2006/relationships/tags" Target="../tags/tag330.xml" /><Relationship Id="rId25" Type="http://schemas.openxmlformats.org/officeDocument/2006/relationships/tags" Target="../tags/tag331.xml" /><Relationship Id="rId26" Type="http://schemas.openxmlformats.org/officeDocument/2006/relationships/tags" Target="../tags/tag332.xml" /><Relationship Id="rId27" Type="http://schemas.openxmlformats.org/officeDocument/2006/relationships/tags" Target="../tags/tag333.xml" /><Relationship Id="rId3" Type="http://schemas.openxmlformats.org/officeDocument/2006/relationships/tags" Target="../tags/tag309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334.xml" /><Relationship Id="rId3" Type="http://schemas.openxmlformats.org/officeDocument/2006/relationships/tags" Target="../tags/tag335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tags" Target="../tags/tag34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2" Type="http://schemas.openxmlformats.org/officeDocument/2006/relationships/tags" Target="../tags/tag341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6.xml" /><Relationship Id="rId3" Type="http://schemas.openxmlformats.org/officeDocument/2006/relationships/image" Target="../media/image2.jpeg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Relationship Id="rId7" Type="http://schemas.openxmlformats.org/officeDocument/2006/relationships/tags" Target="../tags/tag360.xml" /><Relationship Id="rId8" Type="http://schemas.openxmlformats.org/officeDocument/2006/relationships/tags" Target="../tags/tag3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0.xml" /><Relationship Id="rId11" Type="http://schemas.openxmlformats.org/officeDocument/2006/relationships/tags" Target="../tags/tag371.xml" /><Relationship Id="rId12" Type="http://schemas.openxmlformats.org/officeDocument/2006/relationships/tags" Target="../tags/tag372.xml" /><Relationship Id="rId13" Type="http://schemas.openxmlformats.org/officeDocument/2006/relationships/tags" Target="../tags/tag373.xml" /><Relationship Id="rId14" Type="http://schemas.openxmlformats.org/officeDocument/2006/relationships/tags" Target="../tags/tag374.xml" /><Relationship Id="rId15" Type="http://schemas.openxmlformats.org/officeDocument/2006/relationships/tags" Target="../tags/tag375.xml" /><Relationship Id="rId16" Type="http://schemas.openxmlformats.org/officeDocument/2006/relationships/tags" Target="../tags/tag376.xml" /><Relationship Id="rId17" Type="http://schemas.openxmlformats.org/officeDocument/2006/relationships/tags" Target="../tags/tag377.xml" /><Relationship Id="rId18" Type="http://schemas.openxmlformats.org/officeDocument/2006/relationships/tags" Target="../tags/tag378.xml" /><Relationship Id="rId19" Type="http://schemas.openxmlformats.org/officeDocument/2006/relationships/tags" Target="../tags/tag379.xml" /><Relationship Id="rId2" Type="http://schemas.openxmlformats.org/officeDocument/2006/relationships/tags" Target="../tags/tag362.xml" /><Relationship Id="rId20" Type="http://schemas.openxmlformats.org/officeDocument/2006/relationships/tags" Target="../tags/tag380.xml" /><Relationship Id="rId21" Type="http://schemas.openxmlformats.org/officeDocument/2006/relationships/tags" Target="../tags/tag381.xml" /><Relationship Id="rId22" Type="http://schemas.openxmlformats.org/officeDocument/2006/relationships/tags" Target="../tags/tag382.xml" /><Relationship Id="rId23" Type="http://schemas.openxmlformats.org/officeDocument/2006/relationships/tags" Target="../tags/tag383.xml" /><Relationship Id="rId24" Type="http://schemas.openxmlformats.org/officeDocument/2006/relationships/tags" Target="../tags/tag384.xml" /><Relationship Id="rId25" Type="http://schemas.openxmlformats.org/officeDocument/2006/relationships/tags" Target="../tags/tag385.xml" /><Relationship Id="rId26" Type="http://schemas.openxmlformats.org/officeDocument/2006/relationships/tags" Target="../tags/tag386.xml" /><Relationship Id="rId27" Type="http://schemas.openxmlformats.org/officeDocument/2006/relationships/tags" Target="../tags/tag387.xml" /><Relationship Id="rId28" Type="http://schemas.openxmlformats.org/officeDocument/2006/relationships/tags" Target="../tags/tag388.xml" /><Relationship Id="rId29" Type="http://schemas.openxmlformats.org/officeDocument/2006/relationships/tags" Target="../tags/tag389.xml" /><Relationship Id="rId3" Type="http://schemas.openxmlformats.org/officeDocument/2006/relationships/tags" Target="../tags/tag363.xml" /><Relationship Id="rId30" Type="http://schemas.openxmlformats.org/officeDocument/2006/relationships/tags" Target="../tags/tag390.xml" /><Relationship Id="rId31" Type="http://schemas.openxmlformats.org/officeDocument/2006/relationships/tags" Target="../tags/tag391.xml" /><Relationship Id="rId32" Type="http://schemas.openxmlformats.org/officeDocument/2006/relationships/tags" Target="../tags/tag392.xml" /><Relationship Id="rId33" Type="http://schemas.openxmlformats.org/officeDocument/2006/relationships/tags" Target="../tags/tag393.xml" /><Relationship Id="rId34" Type="http://schemas.openxmlformats.org/officeDocument/2006/relationships/tags" Target="../tags/tag394.xml" /><Relationship Id="rId35" Type="http://schemas.openxmlformats.org/officeDocument/2006/relationships/tags" Target="../tags/tag395.xml" /><Relationship Id="rId36" Type="http://schemas.openxmlformats.org/officeDocument/2006/relationships/tags" Target="../tags/tag396.xml" /><Relationship Id="rId37" Type="http://schemas.openxmlformats.org/officeDocument/2006/relationships/tags" Target="../tags/tag397.xml" /><Relationship Id="rId38" Type="http://schemas.openxmlformats.org/officeDocument/2006/relationships/tags" Target="../tags/tag398.xml" /><Relationship Id="rId39" Type="http://schemas.openxmlformats.org/officeDocument/2006/relationships/tags" Target="../tags/tag399.xml" /><Relationship Id="rId4" Type="http://schemas.openxmlformats.org/officeDocument/2006/relationships/tags" Target="../tags/tag364.xml" /><Relationship Id="rId40" Type="http://schemas.openxmlformats.org/officeDocument/2006/relationships/tags" Target="../tags/tag400.xml" /><Relationship Id="rId5" Type="http://schemas.openxmlformats.org/officeDocument/2006/relationships/tags" Target="../tags/tag365.xml" /><Relationship Id="rId6" Type="http://schemas.openxmlformats.org/officeDocument/2006/relationships/tags" Target="../tags/tag366.xml" /><Relationship Id="rId7" Type="http://schemas.openxmlformats.org/officeDocument/2006/relationships/tags" Target="../tags/tag367.xml" /><Relationship Id="rId8" Type="http://schemas.openxmlformats.org/officeDocument/2006/relationships/tags" Target="../tags/tag368.xml" /><Relationship Id="rId9" Type="http://schemas.openxmlformats.org/officeDocument/2006/relationships/tags" Target="../tags/tag36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18" Type="http://schemas.openxmlformats.org/officeDocument/2006/relationships/tags" Target="../tags/tag417.xml" /><Relationship Id="rId19" Type="http://schemas.openxmlformats.org/officeDocument/2006/relationships/tags" Target="../tags/tag418.xml" /><Relationship Id="rId2" Type="http://schemas.openxmlformats.org/officeDocument/2006/relationships/tags" Target="../tags/tag401.xml" /><Relationship Id="rId20" Type="http://schemas.openxmlformats.org/officeDocument/2006/relationships/tags" Target="../tags/tag419.xml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8.xml" /><Relationship Id="rId11" Type="http://schemas.openxmlformats.org/officeDocument/2006/relationships/tags" Target="../tags/tag429.xml" /><Relationship Id="rId12" Type="http://schemas.openxmlformats.org/officeDocument/2006/relationships/tags" Target="../tags/tag430.xml" /><Relationship Id="rId13" Type="http://schemas.openxmlformats.org/officeDocument/2006/relationships/tags" Target="../tags/tag431.xml" /><Relationship Id="rId14" Type="http://schemas.openxmlformats.org/officeDocument/2006/relationships/tags" Target="../tags/tag432.xml" /><Relationship Id="rId15" Type="http://schemas.openxmlformats.org/officeDocument/2006/relationships/tags" Target="../tags/tag433.xml" /><Relationship Id="rId16" Type="http://schemas.openxmlformats.org/officeDocument/2006/relationships/tags" Target="../tags/tag434.xml" /><Relationship Id="rId17" Type="http://schemas.openxmlformats.org/officeDocument/2006/relationships/tags" Target="../tags/tag435.xml" /><Relationship Id="rId18" Type="http://schemas.openxmlformats.org/officeDocument/2006/relationships/tags" Target="../tags/tag436.xml" /><Relationship Id="rId19" Type="http://schemas.openxmlformats.org/officeDocument/2006/relationships/tags" Target="../tags/tag437.xml" /><Relationship Id="rId2" Type="http://schemas.openxmlformats.org/officeDocument/2006/relationships/tags" Target="../tags/tag420.xml" /><Relationship Id="rId20" Type="http://schemas.openxmlformats.org/officeDocument/2006/relationships/tags" Target="../tags/tag438.xml" /><Relationship Id="rId21" Type="http://schemas.openxmlformats.org/officeDocument/2006/relationships/tags" Target="../tags/tag439.xml" /><Relationship Id="rId22" Type="http://schemas.openxmlformats.org/officeDocument/2006/relationships/tags" Target="../tags/tag440.xml" /><Relationship Id="rId23" Type="http://schemas.openxmlformats.org/officeDocument/2006/relationships/tags" Target="../tags/tag441.xml" /><Relationship Id="rId24" Type="http://schemas.openxmlformats.org/officeDocument/2006/relationships/tags" Target="../tags/tag442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tags" Target="../tags/tag423.xml" /><Relationship Id="rId6" Type="http://schemas.openxmlformats.org/officeDocument/2006/relationships/tags" Target="../tags/tag424.xml" /><Relationship Id="rId7" Type="http://schemas.openxmlformats.org/officeDocument/2006/relationships/tags" Target="../tags/tag425.xml" /><Relationship Id="rId8" Type="http://schemas.openxmlformats.org/officeDocument/2006/relationships/tags" Target="../tags/tag426.xml" /><Relationship Id="rId9" Type="http://schemas.openxmlformats.org/officeDocument/2006/relationships/tags" Target="../tags/tag42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43.xml" /><Relationship Id="rId3" Type="http://schemas.openxmlformats.org/officeDocument/2006/relationships/image" Target="../media/image2.jpeg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6.xml" /><Relationship Id="rId11" Type="http://schemas.openxmlformats.org/officeDocument/2006/relationships/tags" Target="../tags/tag457.xml" /><Relationship Id="rId12" Type="http://schemas.openxmlformats.org/officeDocument/2006/relationships/image" Target="../media/image4.png" /><Relationship Id="rId13" Type="http://schemas.openxmlformats.org/officeDocument/2006/relationships/tags" Target="../tags/tag458.xml" /><Relationship Id="rId14" Type="http://schemas.openxmlformats.org/officeDocument/2006/relationships/tags" Target="../tags/tag459.xml" /><Relationship Id="rId15" Type="http://schemas.openxmlformats.org/officeDocument/2006/relationships/tags" Target="../tags/tag460.xml" /><Relationship Id="rId16" Type="http://schemas.openxmlformats.org/officeDocument/2006/relationships/tags" Target="../tags/tag461.xml" /><Relationship Id="rId17" Type="http://schemas.openxmlformats.org/officeDocument/2006/relationships/image" Target="../media/image5.png" /><Relationship Id="rId18" Type="http://schemas.openxmlformats.org/officeDocument/2006/relationships/tags" Target="../tags/tag462.xml" /><Relationship Id="rId19" Type="http://schemas.openxmlformats.org/officeDocument/2006/relationships/tags" Target="../tags/tag463.xml" /><Relationship Id="rId2" Type="http://schemas.openxmlformats.org/officeDocument/2006/relationships/tags" Target="../tags/tag449.xml" /><Relationship Id="rId20" Type="http://schemas.openxmlformats.org/officeDocument/2006/relationships/tags" Target="../tags/tag464.xml" /><Relationship Id="rId21" Type="http://schemas.openxmlformats.org/officeDocument/2006/relationships/tags" Target="../tags/tag465.xml" /><Relationship Id="rId22" Type="http://schemas.openxmlformats.org/officeDocument/2006/relationships/image" Target="../media/image6.png" /><Relationship Id="rId23" Type="http://schemas.openxmlformats.org/officeDocument/2006/relationships/tags" Target="../tags/tag466.xml" /><Relationship Id="rId24" Type="http://schemas.openxmlformats.org/officeDocument/2006/relationships/tags" Target="../tags/tag467.xml" /><Relationship Id="rId3" Type="http://schemas.openxmlformats.org/officeDocument/2006/relationships/tags" Target="../tags/tag450.xml" /><Relationship Id="rId4" Type="http://schemas.openxmlformats.org/officeDocument/2006/relationships/tags" Target="../tags/tag451.xml" /><Relationship Id="rId5" Type="http://schemas.openxmlformats.org/officeDocument/2006/relationships/tags" Target="../tags/tag452.xml" /><Relationship Id="rId6" Type="http://schemas.openxmlformats.org/officeDocument/2006/relationships/tags" Target="../tags/tag453.xml" /><Relationship Id="rId7" Type="http://schemas.openxmlformats.org/officeDocument/2006/relationships/image" Target="../media/image3.png" /><Relationship Id="rId8" Type="http://schemas.openxmlformats.org/officeDocument/2006/relationships/tags" Target="../tags/tag454.xml" /><Relationship Id="rId9" Type="http://schemas.openxmlformats.org/officeDocument/2006/relationships/tags" Target="../tags/tag45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6.xml" /><Relationship Id="rId11" Type="http://schemas.openxmlformats.org/officeDocument/2006/relationships/tags" Target="../tags/tag477.xml" /><Relationship Id="rId12" Type="http://schemas.openxmlformats.org/officeDocument/2006/relationships/tags" Target="../tags/tag478.xml" /><Relationship Id="rId13" Type="http://schemas.openxmlformats.org/officeDocument/2006/relationships/tags" Target="../tags/tag479.xml" /><Relationship Id="rId14" Type="http://schemas.openxmlformats.org/officeDocument/2006/relationships/tags" Target="../tags/tag480.xml" /><Relationship Id="rId15" Type="http://schemas.openxmlformats.org/officeDocument/2006/relationships/tags" Target="../tags/tag481.xml" /><Relationship Id="rId16" Type="http://schemas.openxmlformats.org/officeDocument/2006/relationships/tags" Target="../tags/tag482.xml" /><Relationship Id="rId17" Type="http://schemas.openxmlformats.org/officeDocument/2006/relationships/tags" Target="../tags/tag483.xml" /><Relationship Id="rId18" Type="http://schemas.openxmlformats.org/officeDocument/2006/relationships/tags" Target="../tags/tag484.xml" /><Relationship Id="rId19" Type="http://schemas.openxmlformats.org/officeDocument/2006/relationships/tags" Target="../tags/tag485.xml" /><Relationship Id="rId2" Type="http://schemas.openxmlformats.org/officeDocument/2006/relationships/tags" Target="../tags/tag468.xml" /><Relationship Id="rId20" Type="http://schemas.openxmlformats.org/officeDocument/2006/relationships/tags" Target="../tags/tag486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tags" Target="../tags/tag473.xml" /><Relationship Id="rId8" Type="http://schemas.openxmlformats.org/officeDocument/2006/relationships/tags" Target="../tags/tag474.xml" /><Relationship Id="rId9" Type="http://schemas.openxmlformats.org/officeDocument/2006/relationships/tags" Target="../tags/tag47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tags" Target="../tags/tag497.xml" /><Relationship Id="rId13" Type="http://schemas.openxmlformats.org/officeDocument/2006/relationships/tags" Target="../tags/tag498.xml" /><Relationship Id="rId14" Type="http://schemas.openxmlformats.org/officeDocument/2006/relationships/tags" Target="../tags/tag499.xml" /><Relationship Id="rId15" Type="http://schemas.openxmlformats.org/officeDocument/2006/relationships/tags" Target="../tags/tag500.xml" /><Relationship Id="rId16" Type="http://schemas.openxmlformats.org/officeDocument/2006/relationships/tags" Target="../tags/tag501.xml" /><Relationship Id="rId17" Type="http://schemas.openxmlformats.org/officeDocument/2006/relationships/tags" Target="../tags/tag502.xml" /><Relationship Id="rId18" Type="http://schemas.openxmlformats.org/officeDocument/2006/relationships/tags" Target="../tags/tag503.xml" /><Relationship Id="rId19" Type="http://schemas.openxmlformats.org/officeDocument/2006/relationships/tags" Target="../tags/tag504.xml" /><Relationship Id="rId2" Type="http://schemas.openxmlformats.org/officeDocument/2006/relationships/tags" Target="../tags/tag487.xml" /><Relationship Id="rId20" Type="http://schemas.openxmlformats.org/officeDocument/2006/relationships/tags" Target="../tags/tag505.xml" /><Relationship Id="rId21" Type="http://schemas.openxmlformats.org/officeDocument/2006/relationships/tags" Target="../tags/tag506.xml" /><Relationship Id="rId22" Type="http://schemas.openxmlformats.org/officeDocument/2006/relationships/tags" Target="../tags/tag507.xml" /><Relationship Id="rId23" Type="http://schemas.openxmlformats.org/officeDocument/2006/relationships/tags" Target="../tags/tag508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tags" Target="../tags/tag491.xml" /><Relationship Id="rId7" Type="http://schemas.openxmlformats.org/officeDocument/2006/relationships/tags" Target="../tags/tag492.xml" /><Relationship Id="rId8" Type="http://schemas.openxmlformats.org/officeDocument/2006/relationships/tags" Target="../tags/tag493.xml" /><Relationship Id="rId9" Type="http://schemas.openxmlformats.org/officeDocument/2006/relationships/tags" Target="../tags/tag49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09.xml" /><Relationship Id="rId3" Type="http://schemas.openxmlformats.org/officeDocument/2006/relationships/tags" Target="../tags/tag510.xml" /><Relationship Id="rId4" Type="http://schemas.openxmlformats.org/officeDocument/2006/relationships/tags" Target="../tags/tag5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1"/>
          <p:cNvSpPr txBox="1"/>
          <p:nvPr>
            <p:custDataLst>
              <p:tags r:id="rId3"/>
            </p:custDataLst>
          </p:nvPr>
        </p:nvSpPr>
        <p:spPr>
          <a:xfrm>
            <a:off x="-1" y="0"/>
            <a:ext cx="9810403" cy="5570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0000" b="1" spc="300">
                <a:solidFill>
                  <a:schemeClr val="lt1">
                    <a:alpha val="8000"/>
                  </a:schemeClr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202X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975600" y="1857600"/>
            <a:ext cx="7273050" cy="1756800"/>
          </a:xfrm>
        </p:spPr>
        <p:txBody>
          <a:bodyPr>
            <a:normAutofit fontScale="40000"/>
          </a:bodyPr>
          <a:lstStyle/>
          <a:p>
            <a:r>
              <a:rPr lang="zh-CN" altLang="en-US" sz="8500">
                <a:solidFill>
                  <a:schemeClr val="lt1"/>
                </a:solidFill>
                <a:sym typeface="Arial" panose="020b0604020202020204" pitchFamily="34" charset="0"/>
              </a:rPr>
              <a:t>重症监护室医院感染控制措施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975600" y="4816800"/>
            <a:ext cx="4037586" cy="781200"/>
          </a:xfrm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 txBox="1"/>
          <p:nvPr>
            <p:custDataLst>
              <p:tags r:id="rId2"/>
            </p:custDataLst>
          </p:nvPr>
        </p:nvSpPr>
        <p:spPr>
          <a:xfrm>
            <a:off x="3594284" y="593518"/>
            <a:ext cx="5003433" cy="1274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54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0" name="TextBox 21"/>
          <p:cNvSpPr txBox="1"/>
          <p:nvPr>
            <p:custDataLst>
              <p:tags r:id="rId3"/>
            </p:custDataLst>
          </p:nvPr>
        </p:nvSpPr>
        <p:spPr>
          <a:xfrm flipH="1">
            <a:off x="145034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重症监护室医院感染的原因</a:t>
            </a:r>
          </a:p>
        </p:txBody>
      </p:sp>
      <p:sp>
        <p:nvSpPr>
          <p:cNvPr id="11" name="Rectangle 29"/>
          <p:cNvSpPr/>
          <p:nvPr>
            <p:custDataLst>
              <p:tags r:id="rId4"/>
            </p:custDataLst>
          </p:nvPr>
        </p:nvSpPr>
        <p:spPr>
          <a:xfrm flipH="1">
            <a:off x="1825213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cxnSp>
        <p:nvCxnSpPr>
          <p:cNvPr id="34" name="直接连接符 33"/>
          <p:cNvCxnSpPr/>
          <p:nvPr>
            <p:custDataLst>
              <p:tags r:id="rId5"/>
            </p:custDataLst>
          </p:nvPr>
        </p:nvCxnSpPr>
        <p:spPr>
          <a:xfrm>
            <a:off x="1799087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/>
          <p:cNvSpPr txBox="1"/>
          <p:nvPr>
            <p:custDataLst>
              <p:tags r:id="rId6"/>
            </p:custDataLst>
          </p:nvPr>
        </p:nvSpPr>
        <p:spPr>
          <a:xfrm flipH="1">
            <a:off x="391287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重症监护室医院感染的预防措施</a:t>
            </a:r>
          </a:p>
        </p:txBody>
      </p:sp>
      <p:sp>
        <p:nvSpPr>
          <p:cNvPr id="39" name="Rectangle 29"/>
          <p:cNvSpPr/>
          <p:nvPr>
            <p:custDataLst>
              <p:tags r:id="rId7"/>
            </p:custDataLst>
          </p:nvPr>
        </p:nvSpPr>
        <p:spPr>
          <a:xfrm flipH="1">
            <a:off x="4287707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cxnSp>
        <p:nvCxnSpPr>
          <p:cNvPr id="40" name="直接连接符 39"/>
          <p:cNvCxnSpPr/>
          <p:nvPr>
            <p:custDataLst>
              <p:tags r:id="rId8"/>
            </p:custDataLst>
          </p:nvPr>
        </p:nvCxnSpPr>
        <p:spPr>
          <a:xfrm>
            <a:off x="4261581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1"/>
          <p:cNvSpPr txBox="1"/>
          <p:nvPr>
            <p:custDataLst>
              <p:tags r:id="rId9"/>
            </p:custDataLst>
          </p:nvPr>
        </p:nvSpPr>
        <p:spPr>
          <a:xfrm flipH="1">
            <a:off x="637540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重症监护室医院感染的控制措施</a:t>
            </a:r>
          </a:p>
        </p:txBody>
      </p:sp>
      <p:sp>
        <p:nvSpPr>
          <p:cNvPr id="47" name="Rectangle 29"/>
          <p:cNvSpPr/>
          <p:nvPr>
            <p:custDataLst>
              <p:tags r:id="rId10"/>
            </p:custDataLst>
          </p:nvPr>
        </p:nvSpPr>
        <p:spPr>
          <a:xfrm flipH="1">
            <a:off x="6750201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cxnSp>
        <p:nvCxnSpPr>
          <p:cNvPr id="48" name="直接连接符 47"/>
          <p:cNvCxnSpPr/>
          <p:nvPr>
            <p:custDataLst>
              <p:tags r:id="rId11"/>
            </p:custDataLst>
          </p:nvPr>
        </p:nvCxnSpPr>
        <p:spPr>
          <a:xfrm>
            <a:off x="6724075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1"/>
          <p:cNvSpPr txBox="1"/>
          <p:nvPr>
            <p:custDataLst>
              <p:tags r:id="rId12"/>
            </p:custDataLst>
          </p:nvPr>
        </p:nvSpPr>
        <p:spPr>
          <a:xfrm flipH="1">
            <a:off x="883793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重症监护室医院感染的应对策略</a:t>
            </a:r>
          </a:p>
        </p:txBody>
      </p:sp>
      <p:sp>
        <p:nvSpPr>
          <p:cNvPr id="51" name="Rectangle 29"/>
          <p:cNvSpPr/>
          <p:nvPr>
            <p:custDataLst>
              <p:tags r:id="rId13"/>
            </p:custDataLst>
          </p:nvPr>
        </p:nvSpPr>
        <p:spPr>
          <a:xfrm flipH="1">
            <a:off x="9212694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52" name="直接连接符 51"/>
          <p:cNvCxnSpPr/>
          <p:nvPr>
            <p:custDataLst>
              <p:tags r:id="rId14"/>
            </p:custDataLst>
          </p:nvPr>
        </p:nvCxnSpPr>
        <p:spPr>
          <a:xfrm>
            <a:off x="9186568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890">
                <a:solidFill>
                  <a:schemeClr val="dk1">
                    <a:lumMod val="75000"/>
                    <a:lumOff val="25000"/>
                  </a:schemeClr>
                </a:solidFill>
              </a:rPr>
              <a:t>重症监护室医院感染的原因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患者自身因素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130619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62674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免疫力低下：重症患者自身免疫力较低，容易受到感染</a:t>
            </a:r>
          </a:p>
        </p:txBody>
      </p:sp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215591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8" name="矩形 27"/>
          <p:cNvSpPr/>
          <p:nvPr>
            <p:custDataLst>
              <p:tags r:id="rId8"/>
            </p:custDataLst>
          </p:nvPr>
        </p:nvSpPr>
        <p:spPr>
          <a:xfrm>
            <a:off x="3783012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9"/>
            </p:custDataLst>
          </p:nvPr>
        </p:nvSpPr>
        <p:spPr>
          <a:xfrm>
            <a:off x="3783012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4103559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疾病因素：重症患者往往患有多种疾病，增加了感染的风险</a:t>
            </a:r>
          </a:p>
        </p:txBody>
      </p:sp>
      <p:sp>
        <p:nvSpPr>
          <p:cNvPr id="31" name="文本框 30"/>
          <p:cNvSpPr txBox="1"/>
          <p:nvPr>
            <p:custDataLst>
              <p:tags r:id="rId11"/>
            </p:custDataLst>
          </p:nvPr>
        </p:nvSpPr>
        <p:spPr>
          <a:xfrm>
            <a:off x="4632729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3" name="矩形 32"/>
          <p:cNvSpPr/>
          <p:nvPr>
            <p:custDataLst>
              <p:tags r:id="rId12"/>
            </p:custDataLst>
          </p:nvPr>
        </p:nvSpPr>
        <p:spPr>
          <a:xfrm>
            <a:off x="6259068" y="1813623"/>
            <a:ext cx="2156270" cy="39927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>
            <p:custDataLst>
              <p:tags r:id="rId13"/>
            </p:custDataLst>
          </p:nvPr>
        </p:nvSpPr>
        <p:spPr>
          <a:xfrm>
            <a:off x="6259068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34"/>
          <p:cNvSpPr txBox="1"/>
          <p:nvPr>
            <p:custDataLst>
              <p:tags r:id="rId14"/>
            </p:custDataLst>
          </p:nvPr>
        </p:nvSpPr>
        <p:spPr>
          <a:xfrm>
            <a:off x="6579615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治疗因素：重症患者需要接受多种治疗，如插管、手术等，增加了感染的风险</a:t>
            </a:r>
          </a:p>
        </p:txBody>
      </p:sp>
      <p:sp>
        <p:nvSpPr>
          <p:cNvPr id="36" name="文本框 35"/>
          <p:cNvSpPr txBox="1"/>
          <p:nvPr>
            <p:custDataLst>
              <p:tags r:id="rId15"/>
            </p:custDataLst>
          </p:nvPr>
        </p:nvSpPr>
        <p:spPr>
          <a:xfrm>
            <a:off x="7108784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8735885" y="1813623"/>
            <a:ext cx="2156270" cy="3992754"/>
          </a:xfrm>
          <a:prstGeom prst="rect">
            <a:avLst/>
          </a:prstGeom>
          <a:solidFill>
            <a:schemeClr val="lt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17"/>
            </p:custDataLst>
          </p:nvPr>
        </p:nvSpPr>
        <p:spPr>
          <a:xfrm>
            <a:off x="8735885" y="1813623"/>
            <a:ext cx="2156270" cy="692869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9056432" y="3014342"/>
            <a:ext cx="1541063" cy="2207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患者行为：重症患者可能无法遵守医院感染控制措施，增加了感染的风险</a:t>
            </a:r>
          </a:p>
        </p:txBody>
      </p:sp>
      <p:sp>
        <p:nvSpPr>
          <p:cNvPr id="41" name="文本框 40"/>
          <p:cNvSpPr txBox="1"/>
          <p:nvPr>
            <p:custDataLst>
              <p:tags r:id="rId19"/>
            </p:custDataLst>
          </p:nvPr>
        </p:nvSpPr>
        <p:spPr>
          <a:xfrm>
            <a:off x="9585602" y="1943821"/>
            <a:ext cx="532215" cy="4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grpFill/>
              </a14:hiddenFill>
            </a:ext>
          </a:extLst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医疗操作因素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4"/>
            </p:custDataLst>
          </p:nvPr>
        </p:nvSpPr>
        <p:spPr>
          <a:xfrm flipH="1">
            <a:off x="1306086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5"/>
            </p:custDataLst>
          </p:nvPr>
        </p:nvSpPr>
        <p:spPr>
          <a:xfrm>
            <a:off x="2592573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6"/>
            </p:custDataLst>
          </p:nvPr>
        </p:nvSpPr>
        <p:spPr>
          <a:xfrm>
            <a:off x="1671591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7"/>
            </p:custDataLst>
          </p:nvPr>
        </p:nvSpPr>
        <p:spPr>
          <a:xfrm>
            <a:off x="2763547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侵入性操作：如插管、穿刺等，可能导致细菌进入患者体内</a:t>
            </a:r>
          </a:p>
        </p:txBody>
      </p:sp>
      <p:sp>
        <p:nvSpPr>
          <p:cNvPr id="27" name="箭头: 五边形 26"/>
          <p:cNvSpPr/>
          <p:nvPr>
            <p:custDataLst>
              <p:tags r:id="rId8"/>
            </p:custDataLst>
          </p:nvPr>
        </p:nvSpPr>
        <p:spPr>
          <a:xfrm flipH="1">
            <a:off x="6429454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9"/>
            </p:custDataLst>
          </p:nvPr>
        </p:nvSpPr>
        <p:spPr>
          <a:xfrm>
            <a:off x="7715941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0"/>
            </p:custDataLst>
          </p:nvPr>
        </p:nvSpPr>
        <p:spPr>
          <a:xfrm>
            <a:off x="6794959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1"/>
            </p:custDataLst>
          </p:nvPr>
        </p:nvSpPr>
        <p:spPr>
          <a:xfrm>
            <a:off x="7886915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药物使用：如抗生素、激素等，可能导致细菌耐药性增加</a:t>
            </a:r>
          </a:p>
        </p:txBody>
      </p:sp>
      <p:sp>
        <p:nvSpPr>
          <p:cNvPr id="39" name="箭头: 五边形 38"/>
          <p:cNvSpPr/>
          <p:nvPr>
            <p:custDataLst>
              <p:tags r:id="rId12"/>
            </p:custDataLst>
          </p:nvPr>
        </p:nvSpPr>
        <p:spPr>
          <a:xfrm flipH="1">
            <a:off x="1306086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3"/>
            </p:custDataLst>
          </p:nvPr>
        </p:nvSpPr>
        <p:spPr>
          <a:xfrm>
            <a:off x="2592573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4"/>
            </p:custDataLst>
          </p:nvPr>
        </p:nvSpPr>
        <p:spPr>
          <a:xfrm>
            <a:off x="1671591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5"/>
            </p:custDataLst>
          </p:nvPr>
        </p:nvSpPr>
        <p:spPr>
          <a:xfrm>
            <a:off x="2763547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医疗设备：如呼吸机、监护仪等，可能导致细菌传播</a:t>
            </a:r>
          </a:p>
        </p:txBody>
      </p:sp>
      <p:sp>
        <p:nvSpPr>
          <p:cNvPr id="35" name="箭头: 五边形 34"/>
          <p:cNvSpPr/>
          <p:nvPr>
            <p:custDataLst>
              <p:tags r:id="rId16"/>
            </p:custDataLst>
          </p:nvPr>
        </p:nvSpPr>
        <p:spPr>
          <a:xfrm flipH="1">
            <a:off x="6429454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7"/>
            </p:custDataLst>
          </p:nvPr>
        </p:nvSpPr>
        <p:spPr>
          <a:xfrm>
            <a:off x="7715941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8"/>
            </p:custDataLst>
          </p:nvPr>
        </p:nvSpPr>
        <p:spPr>
          <a:xfrm>
            <a:off x="6794959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19"/>
            </p:custDataLst>
          </p:nvPr>
        </p:nvSpPr>
        <p:spPr>
          <a:xfrm>
            <a:off x="7886915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人员流动：如医生、护士等，可能导致细菌传播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环境因素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医护人员的防护措施不足，易造成感染</a:t>
            </a: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7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8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9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0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2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医疗设备、器械等物品的污染</a:t>
            </a:r>
          </a:p>
        </p:txBody>
      </p:sp>
      <p:sp>
        <p:nvSpPr>
          <p:cNvPr id="53" name="圆角矩形 52"/>
          <p:cNvSpPr/>
          <p:nvPr>
            <p:custDataLst>
              <p:tags r:id="rId13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4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5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6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7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18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重症监护室环境封闭，空气流通不畅</a:t>
            </a:r>
          </a:p>
        </p:txBody>
      </p:sp>
      <p:sp>
        <p:nvSpPr>
          <p:cNvPr id="74" name="圆角矩形 73"/>
          <p:cNvSpPr/>
          <p:nvPr>
            <p:custDataLst>
              <p:tags r:id="rId20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1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2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3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4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5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6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患者数量多，密度大，易造成交叉感染</a:t>
            </a:r>
          </a:p>
        </p:txBody>
      </p:sp>
      <p:sp>
        <p:nvSpPr>
          <p:cNvPr id="82" name="圆角矩形 81"/>
          <p:cNvSpPr/>
          <p:nvPr>
            <p:custDataLst>
              <p:tags r:id="rId27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28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29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0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1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2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3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4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5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6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7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38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重症监护室医院感染的预防措施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加强患者管理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 28"/>
          <p:cNvSpPr/>
          <p:nvPr>
            <p:custDataLst>
              <p:tags r:id="rId4"/>
            </p:custDataLst>
          </p:nvPr>
        </p:nvSpPr>
        <p:spPr>
          <a:xfrm>
            <a:off x="1319403" y="1833094"/>
            <a:ext cx="1147757" cy="915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Rectangle 29"/>
          <p:cNvSpPr/>
          <p:nvPr>
            <p:custDataLst>
              <p:tags r:id="rId5"/>
            </p:custDataLst>
          </p:nvPr>
        </p:nvSpPr>
        <p:spPr>
          <a:xfrm>
            <a:off x="1745091" y="1833094"/>
            <a:ext cx="1981696" cy="9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Rectangle 30"/>
          <p:cNvSpPr/>
          <p:nvPr>
            <p:custDataLst>
              <p:tags r:id="rId6"/>
            </p:custDataLst>
          </p:nvPr>
        </p:nvSpPr>
        <p:spPr>
          <a:xfrm>
            <a:off x="3726786" y="1833094"/>
            <a:ext cx="1981696" cy="9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Rectangle 31"/>
          <p:cNvSpPr/>
          <p:nvPr>
            <p:custDataLst>
              <p:tags r:id="rId7"/>
            </p:custDataLst>
          </p:nvPr>
        </p:nvSpPr>
        <p:spPr>
          <a:xfrm>
            <a:off x="5708483" y="1833094"/>
            <a:ext cx="1981696" cy="9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Rectangle 32"/>
          <p:cNvSpPr/>
          <p:nvPr>
            <p:custDataLst>
              <p:tags r:id="rId8"/>
            </p:custDataLst>
          </p:nvPr>
        </p:nvSpPr>
        <p:spPr>
          <a:xfrm>
            <a:off x="7690179" y="1833094"/>
            <a:ext cx="1981696" cy="915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Isosceles  33"/>
          <p:cNvSpPr/>
          <p:nvPr>
            <p:custDataLst>
              <p:tags r:id="rId9"/>
            </p:custDataLst>
          </p:nvPr>
        </p:nvSpPr>
        <p:spPr>
          <a:xfrm rot="5400000">
            <a:off x="9824425" y="1680544"/>
            <a:ext cx="915300" cy="1220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Isosceles  34"/>
          <p:cNvSpPr/>
          <p:nvPr>
            <p:custDataLst>
              <p:tags r:id="rId10"/>
            </p:custDataLst>
          </p:nvPr>
        </p:nvSpPr>
        <p:spPr>
          <a:xfrm rot="5400000">
            <a:off x="10512935" y="2073542"/>
            <a:ext cx="324278" cy="434403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Oval 16"/>
          <p:cNvSpPr/>
          <p:nvPr>
            <p:custDataLst>
              <p:tags r:id="rId11"/>
            </p:custDataLst>
          </p:nvPr>
        </p:nvSpPr>
        <p:spPr>
          <a:xfrm>
            <a:off x="4655150" y="2847674"/>
            <a:ext cx="151311" cy="1513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8" name="Straight  17"/>
          <p:cNvCxnSpPr/>
          <p:nvPr>
            <p:custDataLst>
              <p:tags r:id="rId12"/>
            </p:custDataLst>
          </p:nvPr>
        </p:nvCxnSpPr>
        <p:spPr>
          <a:xfrm flipH="1" flipV="1">
            <a:off x="4730806" y="2984357"/>
            <a:ext cx="0" cy="386460"/>
          </a:xfrm>
          <a:prstGeom prst="line">
            <a:avLst/>
          </a:prstGeom>
          <a:ln w="1905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>
            <p:custDataLst>
              <p:tags r:id="rId13"/>
            </p:custDataLst>
          </p:nvPr>
        </p:nvSpPr>
        <p:spPr>
          <a:xfrm>
            <a:off x="4562117" y="3359750"/>
            <a:ext cx="337374" cy="3373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Oval 19"/>
          <p:cNvSpPr/>
          <p:nvPr>
            <p:custDataLst>
              <p:tags r:id="rId14"/>
            </p:custDataLst>
          </p:nvPr>
        </p:nvSpPr>
        <p:spPr>
          <a:xfrm>
            <a:off x="8623870" y="2864651"/>
            <a:ext cx="151311" cy="1513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1" name="Straight  20"/>
          <p:cNvCxnSpPr/>
          <p:nvPr>
            <p:custDataLst>
              <p:tags r:id="rId15"/>
            </p:custDataLst>
          </p:nvPr>
        </p:nvCxnSpPr>
        <p:spPr>
          <a:xfrm flipH="1" flipV="1">
            <a:off x="8699526" y="3001334"/>
            <a:ext cx="0" cy="386460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>
            <p:custDataLst>
              <p:tags r:id="rId16"/>
            </p:custDataLst>
          </p:nvPr>
        </p:nvSpPr>
        <p:spPr>
          <a:xfrm>
            <a:off x="8530837" y="3376728"/>
            <a:ext cx="337374" cy="3373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Oval 22"/>
          <p:cNvSpPr/>
          <p:nvPr>
            <p:custDataLst>
              <p:tags r:id="rId17"/>
            </p:custDataLst>
          </p:nvPr>
        </p:nvSpPr>
        <p:spPr>
          <a:xfrm>
            <a:off x="6639510" y="2846477"/>
            <a:ext cx="151311" cy="1513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4" name="Straight  23"/>
          <p:cNvCxnSpPr/>
          <p:nvPr>
            <p:custDataLst>
              <p:tags r:id="rId18"/>
            </p:custDataLst>
          </p:nvPr>
        </p:nvCxnSpPr>
        <p:spPr>
          <a:xfrm flipH="1" flipV="1">
            <a:off x="6715166" y="2983160"/>
            <a:ext cx="0" cy="1306119"/>
          </a:xfrm>
          <a:prstGeom prst="line">
            <a:avLst/>
          </a:prstGeom>
          <a:ln w="190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>
            <p:custDataLst>
              <p:tags r:id="rId19"/>
            </p:custDataLst>
          </p:nvPr>
        </p:nvSpPr>
        <p:spPr>
          <a:xfrm>
            <a:off x="6546477" y="4244198"/>
            <a:ext cx="337374" cy="3373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Oval 25"/>
          <p:cNvSpPr/>
          <p:nvPr>
            <p:custDataLst>
              <p:tags r:id="rId20"/>
            </p:custDataLst>
          </p:nvPr>
        </p:nvSpPr>
        <p:spPr>
          <a:xfrm>
            <a:off x="2630108" y="2864651"/>
            <a:ext cx="151311" cy="1513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7" name="Straight  26"/>
          <p:cNvCxnSpPr/>
          <p:nvPr>
            <p:custDataLst>
              <p:tags r:id="rId21"/>
            </p:custDataLst>
          </p:nvPr>
        </p:nvCxnSpPr>
        <p:spPr>
          <a:xfrm flipH="1" flipV="1">
            <a:off x="2705763" y="3001334"/>
            <a:ext cx="0" cy="1306119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>
            <p:custDataLst>
              <p:tags r:id="rId22"/>
            </p:custDataLst>
          </p:nvPr>
        </p:nvSpPr>
        <p:spPr>
          <a:xfrm>
            <a:off x="2537075" y="4262371"/>
            <a:ext cx="337374" cy="3373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TextBox 11"/>
          <p:cNvSpPr txBox="1"/>
          <p:nvPr>
            <p:custDataLst>
              <p:tags r:id="rId23"/>
            </p:custDataLst>
          </p:nvPr>
        </p:nvSpPr>
        <p:spPr>
          <a:xfrm flipH="1">
            <a:off x="130584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严格控制探视人员数量和时间，避免交叉感染</a:t>
            </a:r>
          </a:p>
        </p:txBody>
      </p:sp>
      <p:sp>
        <p:nvSpPr>
          <p:cNvPr id="55" name="TextBox 11"/>
          <p:cNvSpPr txBox="1"/>
          <p:nvPr>
            <p:custDataLst>
              <p:tags r:id="rId24"/>
            </p:custDataLst>
          </p:nvPr>
        </p:nvSpPr>
        <p:spPr>
          <a:xfrm flipH="1">
            <a:off x="333088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对患者进行定期检查，及时发现感染迹象</a:t>
            </a:r>
          </a:p>
        </p:txBody>
      </p:sp>
      <p:sp>
        <p:nvSpPr>
          <p:cNvPr id="58" name="TextBox 11"/>
          <p:cNvSpPr txBox="1"/>
          <p:nvPr>
            <p:custDataLst>
              <p:tags r:id="rId25"/>
            </p:custDataLst>
          </p:nvPr>
        </p:nvSpPr>
        <p:spPr>
          <a:xfrm flipH="1">
            <a:off x="5274562" y="4886428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加强患者卫生管理，保持病房清洁</a:t>
            </a:r>
          </a:p>
        </p:txBody>
      </p:sp>
      <p:sp>
        <p:nvSpPr>
          <p:cNvPr id="59" name="TextBox 11"/>
          <p:cNvSpPr txBox="1"/>
          <p:nvPr>
            <p:custDataLst>
              <p:tags r:id="rId26"/>
            </p:custDataLst>
          </p:nvPr>
        </p:nvSpPr>
        <p:spPr>
          <a:xfrm flipH="1">
            <a:off x="7299604" y="3953952"/>
            <a:ext cx="2799841" cy="900478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/>
                <a:cs typeface="Lato Medium" panose="020f0502020204030203" pitchFamily="34" charset="0"/>
              </a:rPr>
              <a:t>加强患者营养支持，提高抵抗力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规范医疗操作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严格执行无菌操作规程，防止交叉感染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医务人员应穿戴防护服、口罩、手套等防护用品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定期对医疗设备进行消毒，确保无菌环境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加强患者和家属的卫生宣教，提高防护意识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改善环境条件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4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5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保持室内空气流通，定期开窗通风</a:t>
            </a:r>
          </a:p>
        </p:txBody>
      </p:sp>
      <p:cxnSp>
        <p:nvCxnSpPr>
          <p:cNvPr id="53" name="直接连接符 52"/>
          <p:cNvCxnSpPr/>
          <p:nvPr>
            <p:custDataLst>
              <p:tags r:id="rId6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7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保持室内温度和湿度适宜，避免过高或过低</a:t>
            </a:r>
          </a:p>
        </p:txBody>
      </p:sp>
      <p:cxnSp>
        <p:nvCxnSpPr>
          <p:cNvPr id="55" name="直接连接符 54"/>
          <p:cNvCxnSpPr/>
          <p:nvPr>
            <p:custDataLst>
              <p:tags r:id="rId9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0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定期清洁和消毒室内环境，包括地面、墙面、天花板等</a:t>
            </a:r>
          </a:p>
        </p:txBody>
      </p:sp>
      <p:cxnSp>
        <p:nvCxnSpPr>
          <p:cNvPr id="57" name="直接连接符 56"/>
          <p:cNvCxnSpPr/>
          <p:nvPr>
            <p:custDataLst>
              <p:tags r:id="rId12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3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定期检查和维护室内设备，确保其正常运行，避免故障导致的环境恶化</a:t>
            </a: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5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重症监护室医院感染的控制措施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建立感染监测系统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建立感染监测系统，对重症监护室进行实时监控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监测内容包括：患者、医护人员、环境、设备等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监测方法：采用定量和定性相结合的方法，如微生物培养、PCR检测等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监测频率：根据重症监护室的实际情况，制定合理的监测频率，如每周、每月等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28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29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0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1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2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监测结果分析：对监测结果进行分析，找出感染源和传播途径，制定针对性的控制措施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3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34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8"/>
          <p:cNvSpPr/>
          <p:nvPr>
            <p:custDataLst>
              <p:tags r:id="rId35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Freeform 9"/>
          <p:cNvSpPr/>
          <p:nvPr>
            <p:custDataLst>
              <p:tags r:id="rId36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8"/>
          <p:cNvSpPr/>
          <p:nvPr>
            <p:custDataLst>
              <p:tags r:id="rId37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TextBox 21"/>
          <p:cNvSpPr txBox="1"/>
          <p:nvPr>
            <p:custDataLst>
              <p:tags r:id="rId38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持续改进：根据监测结果，持续改进感染控制措施，提高重症监护室的感染控制水平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9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</p:spTree>
    <p:custDataLst>
      <p:tags r:id="rId4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实施隔离措施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05862" y="1738281"/>
            <a:ext cx="9586627" cy="4143438"/>
            <a:chOff x="1535113" y="2165350"/>
            <a:chExt cx="9121775" cy="3942524"/>
          </a:xfrm>
        </p:grpSpPr>
        <p:sp>
          <p:nvSpPr>
            <p:cNvPr id="4" name="装饰7"/>
            <p:cNvSpPr/>
            <p:nvPr>
              <p:custDataLst>
                <p:tags r:id="rId4"/>
              </p:custDataLst>
            </p:nvPr>
          </p:nvSpPr>
          <p:spPr bwMode="auto">
            <a:xfrm>
              <a:off x="8120063" y="216535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" name="装饰6"/>
            <p:cNvSpPr/>
            <p:nvPr>
              <p:custDataLst>
                <p:tags r:id="rId5"/>
              </p:custDataLst>
            </p:nvPr>
          </p:nvSpPr>
          <p:spPr bwMode="auto">
            <a:xfrm flipV="1">
              <a:off x="5924550" y="3429000"/>
              <a:ext cx="2535238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装饰3"/>
            <p:cNvSpPr/>
            <p:nvPr>
              <p:custDataLst>
                <p:tags r:id="rId6"/>
              </p:custDataLst>
            </p:nvPr>
          </p:nvSpPr>
          <p:spPr bwMode="auto">
            <a:xfrm>
              <a:off x="3729038" y="216535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" name="装饰1"/>
            <p:cNvSpPr/>
            <p:nvPr>
              <p:custDataLst>
                <p:tags r:id="rId7"/>
              </p:custDataLst>
            </p:nvPr>
          </p:nvSpPr>
          <p:spPr bwMode="auto">
            <a:xfrm>
              <a:off x="1535113" y="2165350"/>
              <a:ext cx="2536825" cy="1263650"/>
            </a:xfrm>
            <a:custGeom>
              <a:gdLst>
                <a:gd name="T0" fmla="*/ 1264980 w 421"/>
                <a:gd name="T1" fmla="*/ 343131 h 210"/>
                <a:gd name="T2" fmla="*/ 2192631 w 421"/>
                <a:gd name="T3" fmla="*/ 1264167 h 210"/>
                <a:gd name="T4" fmla="*/ 2535983 w 421"/>
                <a:gd name="T5" fmla="*/ 1264167 h 210"/>
                <a:gd name="T6" fmla="*/ 1264980 w 421"/>
                <a:gd name="T7" fmla="*/ 0 h 210"/>
                <a:gd name="T8" fmla="*/ 0 w 421"/>
                <a:gd name="T9" fmla="*/ 1264167 h 210"/>
                <a:gd name="T10" fmla="*/ 343352 w 421"/>
                <a:gd name="T11" fmla="*/ 1264167 h 210"/>
                <a:gd name="T12" fmla="*/ 1264980 w 421"/>
                <a:gd name="T13" fmla="*/ 343131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" name="装饰2"/>
            <p:cNvSpPr/>
            <p:nvPr>
              <p:custDataLst>
                <p:tags r:id="rId8"/>
              </p:custDataLst>
            </p:nvPr>
          </p:nvSpPr>
          <p:spPr bwMode="auto">
            <a:xfrm flipV="1">
              <a:off x="1535113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装饰4"/>
            <p:cNvSpPr/>
            <p:nvPr>
              <p:custDataLst>
                <p:tags r:id="rId9"/>
              </p:custDataLst>
            </p:nvPr>
          </p:nvSpPr>
          <p:spPr bwMode="auto">
            <a:xfrm flipV="1">
              <a:off x="3729038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" name="装饰5"/>
            <p:cNvSpPr/>
            <p:nvPr>
              <p:custDataLst>
                <p:tags r:id="rId10"/>
              </p:custDataLst>
            </p:nvPr>
          </p:nvSpPr>
          <p:spPr bwMode="auto">
            <a:xfrm>
              <a:off x="5924550" y="2165350"/>
              <a:ext cx="2535238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" name="装饰8"/>
            <p:cNvSpPr/>
            <p:nvPr>
              <p:custDataLst>
                <p:tags r:id="rId11"/>
              </p:custDataLst>
            </p:nvPr>
          </p:nvSpPr>
          <p:spPr bwMode="auto">
            <a:xfrm flipV="1">
              <a:off x="8120063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" name="图标1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2521382" y="3152711"/>
              <a:ext cx="561057" cy="562124"/>
            </a:xfrm>
            <a:custGeom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4" h="885">
                  <a:moveTo>
                    <a:pt x="554" y="0"/>
                  </a:moveTo>
                  <a:cubicBezTo>
                    <a:pt x="369" y="0"/>
                    <a:pt x="221" y="149"/>
                    <a:pt x="221" y="334"/>
                  </a:cubicBezTo>
                  <a:cubicBezTo>
                    <a:pt x="221" y="386"/>
                    <a:pt x="233" y="443"/>
                    <a:pt x="261" y="487"/>
                  </a:cubicBezTo>
                  <a:cubicBezTo>
                    <a:pt x="28" y="716"/>
                    <a:pt x="28" y="716"/>
                    <a:pt x="28" y="716"/>
                  </a:cubicBezTo>
                  <a:cubicBezTo>
                    <a:pt x="12" y="736"/>
                    <a:pt x="0" y="760"/>
                    <a:pt x="0" y="789"/>
                  </a:cubicBezTo>
                  <a:cubicBezTo>
                    <a:pt x="0" y="841"/>
                    <a:pt x="44" y="885"/>
                    <a:pt x="96" y="885"/>
                  </a:cubicBezTo>
                  <a:cubicBezTo>
                    <a:pt x="125" y="885"/>
                    <a:pt x="149" y="873"/>
                    <a:pt x="169" y="857"/>
                  </a:cubicBezTo>
                  <a:cubicBezTo>
                    <a:pt x="398" y="624"/>
                    <a:pt x="398" y="624"/>
                    <a:pt x="398" y="624"/>
                  </a:cubicBezTo>
                  <a:cubicBezTo>
                    <a:pt x="442" y="652"/>
                    <a:pt x="498" y="664"/>
                    <a:pt x="554" y="664"/>
                  </a:cubicBezTo>
                  <a:cubicBezTo>
                    <a:pt x="735" y="664"/>
                    <a:pt x="884" y="515"/>
                    <a:pt x="884" y="334"/>
                  </a:cubicBezTo>
                  <a:cubicBezTo>
                    <a:pt x="884" y="149"/>
                    <a:pt x="735" y="0"/>
                    <a:pt x="554" y="0"/>
                  </a:cubicBezTo>
                  <a:close/>
                  <a:moveTo>
                    <a:pt x="133" y="821"/>
                  </a:moveTo>
                  <a:cubicBezTo>
                    <a:pt x="125" y="829"/>
                    <a:pt x="112" y="837"/>
                    <a:pt x="96" y="837"/>
                  </a:cubicBezTo>
                  <a:cubicBezTo>
                    <a:pt x="72" y="837"/>
                    <a:pt x="48" y="813"/>
                    <a:pt x="48" y="789"/>
                  </a:cubicBezTo>
                  <a:cubicBezTo>
                    <a:pt x="48" y="773"/>
                    <a:pt x="56" y="760"/>
                    <a:pt x="64" y="752"/>
                  </a:cubicBezTo>
                  <a:cubicBezTo>
                    <a:pt x="285" y="531"/>
                    <a:pt x="285" y="531"/>
                    <a:pt x="285" y="531"/>
                  </a:cubicBezTo>
                  <a:cubicBezTo>
                    <a:pt x="305" y="555"/>
                    <a:pt x="329" y="579"/>
                    <a:pt x="353" y="600"/>
                  </a:cubicBezTo>
                  <a:lnTo>
                    <a:pt x="133" y="821"/>
                  </a:lnTo>
                  <a:close/>
                  <a:moveTo>
                    <a:pt x="554" y="608"/>
                  </a:moveTo>
                  <a:cubicBezTo>
                    <a:pt x="402" y="608"/>
                    <a:pt x="277" y="483"/>
                    <a:pt x="277" y="334"/>
                  </a:cubicBezTo>
                  <a:cubicBezTo>
                    <a:pt x="277" y="181"/>
                    <a:pt x="402" y="56"/>
                    <a:pt x="554" y="56"/>
                  </a:cubicBezTo>
                  <a:cubicBezTo>
                    <a:pt x="703" y="56"/>
                    <a:pt x="827" y="181"/>
                    <a:pt x="827" y="334"/>
                  </a:cubicBezTo>
                  <a:cubicBezTo>
                    <a:pt x="827" y="483"/>
                    <a:pt x="703" y="608"/>
                    <a:pt x="554" y="608"/>
                  </a:cubicBezTo>
                  <a:close/>
                  <a:moveTo>
                    <a:pt x="554" y="138"/>
                  </a:moveTo>
                  <a:cubicBezTo>
                    <a:pt x="446" y="138"/>
                    <a:pt x="358" y="226"/>
                    <a:pt x="358" y="334"/>
                  </a:cubicBezTo>
                  <a:cubicBezTo>
                    <a:pt x="358" y="338"/>
                    <a:pt x="366" y="346"/>
                    <a:pt x="374" y="346"/>
                  </a:cubicBezTo>
                  <a:cubicBezTo>
                    <a:pt x="382" y="346"/>
                    <a:pt x="386" y="338"/>
                    <a:pt x="386" y="334"/>
                  </a:cubicBezTo>
                  <a:cubicBezTo>
                    <a:pt x="386" y="242"/>
                    <a:pt x="462" y="166"/>
                    <a:pt x="554" y="166"/>
                  </a:cubicBezTo>
                  <a:cubicBezTo>
                    <a:pt x="558" y="166"/>
                    <a:pt x="566" y="162"/>
                    <a:pt x="566" y="154"/>
                  </a:cubicBezTo>
                  <a:cubicBezTo>
                    <a:pt x="566" y="146"/>
                    <a:pt x="558" y="138"/>
                    <a:pt x="554" y="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6" name="图标2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4758461" y="3195688"/>
              <a:ext cx="477272" cy="476171"/>
            </a:xfrm>
            <a:custGeom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52" h="750">
                  <a:moveTo>
                    <a:pt x="681" y="0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5" y="0"/>
                    <a:pt x="96" y="33"/>
                    <a:pt x="96" y="71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71" y="117"/>
                    <a:pt x="71" y="117"/>
                    <a:pt x="71" y="117"/>
                  </a:cubicBezTo>
                  <a:cubicBezTo>
                    <a:pt x="33" y="117"/>
                    <a:pt x="0" y="150"/>
                    <a:pt x="0" y="187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0" y="708"/>
                    <a:pt x="42" y="750"/>
                    <a:pt x="96" y="750"/>
                  </a:cubicBezTo>
                  <a:cubicBezTo>
                    <a:pt x="660" y="750"/>
                    <a:pt x="660" y="750"/>
                    <a:pt x="660" y="750"/>
                  </a:cubicBezTo>
                  <a:cubicBezTo>
                    <a:pt x="710" y="750"/>
                    <a:pt x="752" y="708"/>
                    <a:pt x="752" y="658"/>
                  </a:cubicBezTo>
                  <a:cubicBezTo>
                    <a:pt x="752" y="71"/>
                    <a:pt x="752" y="71"/>
                    <a:pt x="752" y="71"/>
                  </a:cubicBezTo>
                  <a:cubicBezTo>
                    <a:pt x="752" y="33"/>
                    <a:pt x="718" y="0"/>
                    <a:pt x="681" y="0"/>
                  </a:cubicBezTo>
                  <a:close/>
                  <a:moveTo>
                    <a:pt x="706" y="658"/>
                  </a:moveTo>
                  <a:cubicBezTo>
                    <a:pt x="706" y="683"/>
                    <a:pt x="685" y="704"/>
                    <a:pt x="660" y="704"/>
                  </a:cubicBezTo>
                  <a:cubicBezTo>
                    <a:pt x="96" y="704"/>
                    <a:pt x="96" y="704"/>
                    <a:pt x="96" y="704"/>
                  </a:cubicBezTo>
                  <a:cubicBezTo>
                    <a:pt x="67" y="704"/>
                    <a:pt x="46" y="683"/>
                    <a:pt x="46" y="658"/>
                  </a:cubicBezTo>
                  <a:cubicBezTo>
                    <a:pt x="46" y="187"/>
                    <a:pt x="46" y="187"/>
                    <a:pt x="46" y="187"/>
                  </a:cubicBezTo>
                  <a:cubicBezTo>
                    <a:pt x="46" y="175"/>
                    <a:pt x="58" y="162"/>
                    <a:pt x="71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6" y="633"/>
                    <a:pt x="96" y="633"/>
                    <a:pt x="96" y="633"/>
                  </a:cubicBezTo>
                  <a:cubicBezTo>
                    <a:pt x="96" y="646"/>
                    <a:pt x="104" y="658"/>
                    <a:pt x="117" y="658"/>
                  </a:cubicBezTo>
                  <a:cubicBezTo>
                    <a:pt x="129" y="658"/>
                    <a:pt x="142" y="646"/>
                    <a:pt x="142" y="633"/>
                  </a:cubicBezTo>
                  <a:cubicBezTo>
                    <a:pt x="142" y="71"/>
                    <a:pt x="142" y="71"/>
                    <a:pt x="142" y="71"/>
                  </a:cubicBezTo>
                  <a:cubicBezTo>
                    <a:pt x="142" y="58"/>
                    <a:pt x="150" y="46"/>
                    <a:pt x="163" y="46"/>
                  </a:cubicBezTo>
                  <a:cubicBezTo>
                    <a:pt x="681" y="46"/>
                    <a:pt x="681" y="46"/>
                    <a:pt x="681" y="46"/>
                  </a:cubicBezTo>
                  <a:cubicBezTo>
                    <a:pt x="693" y="46"/>
                    <a:pt x="706" y="58"/>
                    <a:pt x="706" y="71"/>
                  </a:cubicBezTo>
                  <a:lnTo>
                    <a:pt x="706" y="658"/>
                  </a:lnTo>
                  <a:close/>
                  <a:moveTo>
                    <a:pt x="459" y="306"/>
                  </a:moveTo>
                  <a:cubicBezTo>
                    <a:pt x="648" y="306"/>
                    <a:pt x="648" y="306"/>
                    <a:pt x="648" y="306"/>
                  </a:cubicBezTo>
                  <a:cubicBezTo>
                    <a:pt x="652" y="306"/>
                    <a:pt x="656" y="301"/>
                    <a:pt x="656" y="293"/>
                  </a:cubicBezTo>
                  <a:cubicBezTo>
                    <a:pt x="656" y="289"/>
                    <a:pt x="652" y="285"/>
                    <a:pt x="648" y="285"/>
                  </a:cubicBezTo>
                  <a:cubicBezTo>
                    <a:pt x="459" y="285"/>
                    <a:pt x="459" y="285"/>
                    <a:pt x="459" y="285"/>
                  </a:cubicBezTo>
                  <a:cubicBezTo>
                    <a:pt x="450" y="285"/>
                    <a:pt x="446" y="289"/>
                    <a:pt x="446" y="293"/>
                  </a:cubicBezTo>
                  <a:cubicBezTo>
                    <a:pt x="446" y="301"/>
                    <a:pt x="450" y="306"/>
                    <a:pt x="459" y="306"/>
                  </a:cubicBezTo>
                  <a:close/>
                  <a:moveTo>
                    <a:pt x="459" y="234"/>
                  </a:moveTo>
                  <a:cubicBezTo>
                    <a:pt x="648" y="234"/>
                    <a:pt x="648" y="234"/>
                    <a:pt x="648" y="234"/>
                  </a:cubicBezTo>
                  <a:cubicBezTo>
                    <a:pt x="652" y="234"/>
                    <a:pt x="656" y="230"/>
                    <a:pt x="656" y="222"/>
                  </a:cubicBezTo>
                  <a:cubicBezTo>
                    <a:pt x="656" y="218"/>
                    <a:pt x="652" y="214"/>
                    <a:pt x="648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0" y="214"/>
                    <a:pt x="446" y="218"/>
                    <a:pt x="446" y="222"/>
                  </a:cubicBezTo>
                  <a:cubicBezTo>
                    <a:pt x="446" y="230"/>
                    <a:pt x="450" y="234"/>
                    <a:pt x="459" y="234"/>
                  </a:cubicBezTo>
                  <a:close/>
                  <a:moveTo>
                    <a:pt x="459" y="163"/>
                  </a:moveTo>
                  <a:cubicBezTo>
                    <a:pt x="648" y="163"/>
                    <a:pt x="648" y="163"/>
                    <a:pt x="648" y="163"/>
                  </a:cubicBezTo>
                  <a:cubicBezTo>
                    <a:pt x="652" y="163"/>
                    <a:pt x="656" y="159"/>
                    <a:pt x="656" y="155"/>
                  </a:cubicBezTo>
                  <a:cubicBezTo>
                    <a:pt x="656" y="147"/>
                    <a:pt x="652" y="142"/>
                    <a:pt x="648" y="142"/>
                  </a:cubicBezTo>
                  <a:cubicBezTo>
                    <a:pt x="459" y="142"/>
                    <a:pt x="459" y="142"/>
                    <a:pt x="459" y="142"/>
                  </a:cubicBezTo>
                  <a:cubicBezTo>
                    <a:pt x="450" y="142"/>
                    <a:pt x="446" y="147"/>
                    <a:pt x="446" y="155"/>
                  </a:cubicBezTo>
                  <a:cubicBezTo>
                    <a:pt x="446" y="159"/>
                    <a:pt x="450" y="163"/>
                    <a:pt x="459" y="163"/>
                  </a:cubicBezTo>
                  <a:close/>
                  <a:moveTo>
                    <a:pt x="388" y="634"/>
                  </a:moveTo>
                  <a:cubicBezTo>
                    <a:pt x="200" y="634"/>
                    <a:pt x="200" y="634"/>
                    <a:pt x="200" y="634"/>
                  </a:cubicBezTo>
                  <a:cubicBezTo>
                    <a:pt x="192" y="634"/>
                    <a:pt x="187" y="638"/>
                    <a:pt x="187" y="647"/>
                  </a:cubicBezTo>
                  <a:cubicBezTo>
                    <a:pt x="187" y="651"/>
                    <a:pt x="192" y="660"/>
                    <a:pt x="200" y="660"/>
                  </a:cubicBezTo>
                  <a:cubicBezTo>
                    <a:pt x="388" y="660"/>
                    <a:pt x="388" y="660"/>
                    <a:pt x="388" y="660"/>
                  </a:cubicBezTo>
                  <a:cubicBezTo>
                    <a:pt x="393" y="660"/>
                    <a:pt x="401" y="651"/>
                    <a:pt x="401" y="647"/>
                  </a:cubicBezTo>
                  <a:cubicBezTo>
                    <a:pt x="401" y="638"/>
                    <a:pt x="393" y="634"/>
                    <a:pt x="388" y="634"/>
                  </a:cubicBezTo>
                  <a:close/>
                  <a:moveTo>
                    <a:pt x="388" y="562"/>
                  </a:moveTo>
                  <a:cubicBezTo>
                    <a:pt x="200" y="562"/>
                    <a:pt x="200" y="562"/>
                    <a:pt x="200" y="562"/>
                  </a:cubicBezTo>
                  <a:cubicBezTo>
                    <a:pt x="192" y="562"/>
                    <a:pt x="187" y="567"/>
                    <a:pt x="187" y="575"/>
                  </a:cubicBezTo>
                  <a:cubicBezTo>
                    <a:pt x="187" y="580"/>
                    <a:pt x="192" y="588"/>
                    <a:pt x="200" y="588"/>
                  </a:cubicBezTo>
                  <a:cubicBezTo>
                    <a:pt x="388" y="588"/>
                    <a:pt x="388" y="588"/>
                    <a:pt x="388" y="588"/>
                  </a:cubicBezTo>
                  <a:cubicBezTo>
                    <a:pt x="393" y="588"/>
                    <a:pt x="401" y="580"/>
                    <a:pt x="401" y="575"/>
                  </a:cubicBezTo>
                  <a:cubicBezTo>
                    <a:pt x="401" y="567"/>
                    <a:pt x="393" y="562"/>
                    <a:pt x="388" y="562"/>
                  </a:cubicBezTo>
                  <a:close/>
                  <a:moveTo>
                    <a:pt x="388" y="493"/>
                  </a:moveTo>
                  <a:cubicBezTo>
                    <a:pt x="200" y="493"/>
                    <a:pt x="200" y="493"/>
                    <a:pt x="200" y="493"/>
                  </a:cubicBezTo>
                  <a:cubicBezTo>
                    <a:pt x="192" y="493"/>
                    <a:pt x="187" y="497"/>
                    <a:pt x="187" y="505"/>
                  </a:cubicBezTo>
                  <a:cubicBezTo>
                    <a:pt x="187" y="513"/>
                    <a:pt x="192" y="517"/>
                    <a:pt x="200" y="517"/>
                  </a:cubicBezTo>
                  <a:cubicBezTo>
                    <a:pt x="388" y="517"/>
                    <a:pt x="388" y="517"/>
                    <a:pt x="388" y="517"/>
                  </a:cubicBezTo>
                  <a:cubicBezTo>
                    <a:pt x="393" y="517"/>
                    <a:pt x="401" y="513"/>
                    <a:pt x="401" y="505"/>
                  </a:cubicBezTo>
                  <a:cubicBezTo>
                    <a:pt x="401" y="497"/>
                    <a:pt x="393" y="493"/>
                    <a:pt x="388" y="493"/>
                  </a:cubicBezTo>
                  <a:close/>
                  <a:moveTo>
                    <a:pt x="647" y="634"/>
                  </a:moveTo>
                  <a:cubicBezTo>
                    <a:pt x="459" y="634"/>
                    <a:pt x="459" y="634"/>
                    <a:pt x="459" y="634"/>
                  </a:cubicBezTo>
                  <a:cubicBezTo>
                    <a:pt x="450" y="634"/>
                    <a:pt x="446" y="638"/>
                    <a:pt x="446" y="647"/>
                  </a:cubicBezTo>
                  <a:cubicBezTo>
                    <a:pt x="446" y="651"/>
                    <a:pt x="450" y="660"/>
                    <a:pt x="459" y="660"/>
                  </a:cubicBezTo>
                  <a:cubicBezTo>
                    <a:pt x="647" y="660"/>
                    <a:pt x="647" y="660"/>
                    <a:pt x="647" y="660"/>
                  </a:cubicBezTo>
                  <a:cubicBezTo>
                    <a:pt x="651" y="660"/>
                    <a:pt x="660" y="651"/>
                    <a:pt x="660" y="647"/>
                  </a:cubicBezTo>
                  <a:cubicBezTo>
                    <a:pt x="660" y="638"/>
                    <a:pt x="651" y="634"/>
                    <a:pt x="647" y="634"/>
                  </a:cubicBezTo>
                  <a:close/>
                  <a:moveTo>
                    <a:pt x="647" y="562"/>
                  </a:moveTo>
                  <a:cubicBezTo>
                    <a:pt x="459" y="562"/>
                    <a:pt x="459" y="562"/>
                    <a:pt x="459" y="562"/>
                  </a:cubicBezTo>
                  <a:cubicBezTo>
                    <a:pt x="450" y="562"/>
                    <a:pt x="446" y="567"/>
                    <a:pt x="446" y="575"/>
                  </a:cubicBezTo>
                  <a:cubicBezTo>
                    <a:pt x="446" y="580"/>
                    <a:pt x="450" y="588"/>
                    <a:pt x="459" y="588"/>
                  </a:cubicBezTo>
                  <a:cubicBezTo>
                    <a:pt x="647" y="588"/>
                    <a:pt x="647" y="588"/>
                    <a:pt x="647" y="588"/>
                  </a:cubicBezTo>
                  <a:cubicBezTo>
                    <a:pt x="651" y="588"/>
                    <a:pt x="660" y="580"/>
                    <a:pt x="660" y="575"/>
                  </a:cubicBezTo>
                  <a:cubicBezTo>
                    <a:pt x="660" y="567"/>
                    <a:pt x="651" y="562"/>
                    <a:pt x="647" y="562"/>
                  </a:cubicBezTo>
                  <a:close/>
                  <a:moveTo>
                    <a:pt x="647" y="493"/>
                  </a:moveTo>
                  <a:cubicBezTo>
                    <a:pt x="459" y="493"/>
                    <a:pt x="459" y="493"/>
                    <a:pt x="459" y="493"/>
                  </a:cubicBezTo>
                  <a:cubicBezTo>
                    <a:pt x="450" y="493"/>
                    <a:pt x="446" y="497"/>
                    <a:pt x="446" y="505"/>
                  </a:cubicBezTo>
                  <a:cubicBezTo>
                    <a:pt x="446" y="513"/>
                    <a:pt x="450" y="517"/>
                    <a:pt x="459" y="517"/>
                  </a:cubicBezTo>
                  <a:cubicBezTo>
                    <a:pt x="647" y="517"/>
                    <a:pt x="647" y="517"/>
                    <a:pt x="647" y="517"/>
                  </a:cubicBezTo>
                  <a:cubicBezTo>
                    <a:pt x="651" y="517"/>
                    <a:pt x="660" y="513"/>
                    <a:pt x="660" y="505"/>
                  </a:cubicBezTo>
                  <a:cubicBezTo>
                    <a:pt x="660" y="497"/>
                    <a:pt x="651" y="493"/>
                    <a:pt x="647" y="493"/>
                  </a:cubicBezTo>
                  <a:close/>
                  <a:moveTo>
                    <a:pt x="647" y="351"/>
                  </a:moveTo>
                  <a:cubicBezTo>
                    <a:pt x="200" y="351"/>
                    <a:pt x="200" y="351"/>
                    <a:pt x="200" y="351"/>
                  </a:cubicBezTo>
                  <a:cubicBezTo>
                    <a:pt x="192" y="351"/>
                    <a:pt x="187" y="359"/>
                    <a:pt x="187" y="363"/>
                  </a:cubicBezTo>
                  <a:cubicBezTo>
                    <a:pt x="187" y="371"/>
                    <a:pt x="192" y="375"/>
                    <a:pt x="200" y="375"/>
                  </a:cubicBezTo>
                  <a:cubicBezTo>
                    <a:pt x="647" y="375"/>
                    <a:pt x="647" y="375"/>
                    <a:pt x="647" y="375"/>
                  </a:cubicBezTo>
                  <a:cubicBezTo>
                    <a:pt x="651" y="375"/>
                    <a:pt x="660" y="371"/>
                    <a:pt x="660" y="363"/>
                  </a:cubicBezTo>
                  <a:cubicBezTo>
                    <a:pt x="660" y="359"/>
                    <a:pt x="651" y="351"/>
                    <a:pt x="647" y="351"/>
                  </a:cubicBezTo>
                  <a:close/>
                  <a:moveTo>
                    <a:pt x="647" y="422"/>
                  </a:moveTo>
                  <a:cubicBezTo>
                    <a:pt x="200" y="422"/>
                    <a:pt x="200" y="422"/>
                    <a:pt x="200" y="422"/>
                  </a:cubicBezTo>
                  <a:cubicBezTo>
                    <a:pt x="192" y="422"/>
                    <a:pt x="187" y="430"/>
                    <a:pt x="187" y="434"/>
                  </a:cubicBezTo>
                  <a:cubicBezTo>
                    <a:pt x="187" y="442"/>
                    <a:pt x="192" y="446"/>
                    <a:pt x="200" y="446"/>
                  </a:cubicBezTo>
                  <a:cubicBezTo>
                    <a:pt x="647" y="446"/>
                    <a:pt x="647" y="446"/>
                    <a:pt x="647" y="446"/>
                  </a:cubicBezTo>
                  <a:cubicBezTo>
                    <a:pt x="651" y="446"/>
                    <a:pt x="660" y="442"/>
                    <a:pt x="660" y="434"/>
                  </a:cubicBezTo>
                  <a:cubicBezTo>
                    <a:pt x="660" y="430"/>
                    <a:pt x="651" y="422"/>
                    <a:pt x="647" y="422"/>
                  </a:cubicBezTo>
                  <a:close/>
                  <a:moveTo>
                    <a:pt x="213" y="306"/>
                  </a:moveTo>
                  <a:cubicBezTo>
                    <a:pt x="376" y="306"/>
                    <a:pt x="376" y="306"/>
                    <a:pt x="376" y="306"/>
                  </a:cubicBezTo>
                  <a:cubicBezTo>
                    <a:pt x="388" y="306"/>
                    <a:pt x="401" y="297"/>
                    <a:pt x="401" y="281"/>
                  </a:cubicBezTo>
                  <a:cubicBezTo>
                    <a:pt x="401" y="118"/>
                    <a:pt x="401" y="118"/>
                    <a:pt x="401" y="118"/>
                  </a:cubicBezTo>
                  <a:cubicBezTo>
                    <a:pt x="401" y="106"/>
                    <a:pt x="388" y="97"/>
                    <a:pt x="376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00" y="97"/>
                    <a:pt x="187" y="106"/>
                    <a:pt x="187" y="118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187" y="297"/>
                    <a:pt x="200" y="306"/>
                    <a:pt x="213" y="306"/>
                  </a:cubicBezTo>
                  <a:close/>
                  <a:moveTo>
                    <a:pt x="234" y="143"/>
                  </a:moveTo>
                  <a:cubicBezTo>
                    <a:pt x="351" y="143"/>
                    <a:pt x="351" y="143"/>
                    <a:pt x="351" y="143"/>
                  </a:cubicBezTo>
                  <a:cubicBezTo>
                    <a:pt x="351" y="260"/>
                    <a:pt x="351" y="260"/>
                    <a:pt x="351" y="260"/>
                  </a:cubicBezTo>
                  <a:cubicBezTo>
                    <a:pt x="234" y="260"/>
                    <a:pt x="234" y="260"/>
                    <a:pt x="234" y="260"/>
                  </a:cubicBezTo>
                  <a:lnTo>
                    <a:pt x="234" y="1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9" name="图标3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6915150" y="3163888"/>
              <a:ext cx="554038" cy="539750"/>
            </a:xfrm>
            <a:custGeom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1" name="图标4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9140182" y="3150637"/>
              <a:ext cx="497031" cy="566272"/>
            </a:xfrm>
            <a:custGeom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3" h="892">
                  <a:moveTo>
                    <a:pt x="57" y="607"/>
                  </a:moveTo>
                  <a:cubicBezTo>
                    <a:pt x="57" y="607"/>
                    <a:pt x="57" y="607"/>
                    <a:pt x="57" y="712"/>
                  </a:cubicBezTo>
                  <a:cubicBezTo>
                    <a:pt x="57" y="781"/>
                    <a:pt x="206" y="838"/>
                    <a:pt x="391" y="838"/>
                  </a:cubicBezTo>
                  <a:cubicBezTo>
                    <a:pt x="577" y="838"/>
                    <a:pt x="726" y="781"/>
                    <a:pt x="726" y="712"/>
                  </a:cubicBezTo>
                  <a:lnTo>
                    <a:pt x="726" y="607"/>
                  </a:lnTo>
                  <a:cubicBezTo>
                    <a:pt x="712" y="621"/>
                    <a:pt x="693" y="634"/>
                    <a:pt x="669" y="645"/>
                  </a:cubicBezTo>
                  <a:lnTo>
                    <a:pt x="658" y="650"/>
                  </a:lnTo>
                  <a:lnTo>
                    <a:pt x="659" y="651"/>
                  </a:lnTo>
                  <a:cubicBezTo>
                    <a:pt x="667" y="656"/>
                    <a:pt x="672" y="665"/>
                    <a:pt x="672" y="675"/>
                  </a:cubicBezTo>
                  <a:cubicBezTo>
                    <a:pt x="672" y="691"/>
                    <a:pt x="659" y="703"/>
                    <a:pt x="643" y="703"/>
                  </a:cubicBezTo>
                  <a:cubicBezTo>
                    <a:pt x="628" y="703"/>
                    <a:pt x="615" y="691"/>
                    <a:pt x="615" y="675"/>
                  </a:cubicBezTo>
                  <a:cubicBezTo>
                    <a:pt x="615" y="673"/>
                    <a:pt x="616" y="671"/>
                    <a:pt x="616" y="669"/>
                  </a:cubicBezTo>
                  <a:lnTo>
                    <a:pt x="617" y="666"/>
                  </a:lnTo>
                  <a:lnTo>
                    <a:pt x="611" y="668"/>
                  </a:lnTo>
                  <a:cubicBezTo>
                    <a:pt x="548" y="687"/>
                    <a:pt x="470" y="696"/>
                    <a:pt x="391" y="696"/>
                  </a:cubicBezTo>
                  <a:cubicBezTo>
                    <a:pt x="252" y="696"/>
                    <a:pt x="113" y="666"/>
                    <a:pt x="57" y="607"/>
                  </a:cubicBezTo>
                  <a:close/>
                  <a:moveTo>
                    <a:pt x="57" y="439"/>
                  </a:moveTo>
                  <a:cubicBezTo>
                    <a:pt x="57" y="439"/>
                    <a:pt x="57" y="439"/>
                    <a:pt x="57" y="545"/>
                  </a:cubicBezTo>
                  <a:cubicBezTo>
                    <a:pt x="57" y="614"/>
                    <a:pt x="206" y="671"/>
                    <a:pt x="391" y="671"/>
                  </a:cubicBezTo>
                  <a:cubicBezTo>
                    <a:pt x="577" y="671"/>
                    <a:pt x="726" y="614"/>
                    <a:pt x="726" y="545"/>
                  </a:cubicBezTo>
                  <a:lnTo>
                    <a:pt x="726" y="439"/>
                  </a:lnTo>
                  <a:cubicBezTo>
                    <a:pt x="712" y="454"/>
                    <a:pt x="693" y="467"/>
                    <a:pt x="669" y="478"/>
                  </a:cubicBezTo>
                  <a:lnTo>
                    <a:pt x="659" y="483"/>
                  </a:lnTo>
                  <a:lnTo>
                    <a:pt x="659" y="484"/>
                  </a:lnTo>
                  <a:cubicBezTo>
                    <a:pt x="667" y="489"/>
                    <a:pt x="672" y="498"/>
                    <a:pt x="672" y="507"/>
                  </a:cubicBezTo>
                  <a:cubicBezTo>
                    <a:pt x="672" y="523"/>
                    <a:pt x="659" y="536"/>
                    <a:pt x="643" y="536"/>
                  </a:cubicBezTo>
                  <a:cubicBezTo>
                    <a:pt x="628" y="536"/>
                    <a:pt x="615" y="523"/>
                    <a:pt x="615" y="507"/>
                  </a:cubicBezTo>
                  <a:cubicBezTo>
                    <a:pt x="615" y="505"/>
                    <a:pt x="616" y="503"/>
                    <a:pt x="616" y="502"/>
                  </a:cubicBezTo>
                  <a:lnTo>
                    <a:pt x="617" y="499"/>
                  </a:lnTo>
                  <a:lnTo>
                    <a:pt x="611" y="501"/>
                  </a:lnTo>
                  <a:cubicBezTo>
                    <a:pt x="548" y="520"/>
                    <a:pt x="470" y="529"/>
                    <a:pt x="391" y="529"/>
                  </a:cubicBezTo>
                  <a:cubicBezTo>
                    <a:pt x="252" y="529"/>
                    <a:pt x="113" y="499"/>
                    <a:pt x="57" y="439"/>
                  </a:cubicBezTo>
                  <a:close/>
                  <a:moveTo>
                    <a:pt x="57" y="280"/>
                  </a:moveTo>
                  <a:cubicBezTo>
                    <a:pt x="57" y="280"/>
                    <a:pt x="57" y="280"/>
                    <a:pt x="57" y="378"/>
                  </a:cubicBezTo>
                  <a:cubicBezTo>
                    <a:pt x="57" y="447"/>
                    <a:pt x="206" y="501"/>
                    <a:pt x="391" y="501"/>
                  </a:cubicBezTo>
                  <a:cubicBezTo>
                    <a:pt x="577" y="501"/>
                    <a:pt x="726" y="447"/>
                    <a:pt x="726" y="378"/>
                  </a:cubicBezTo>
                  <a:lnTo>
                    <a:pt x="726" y="280"/>
                  </a:lnTo>
                  <a:cubicBezTo>
                    <a:pt x="708" y="294"/>
                    <a:pt x="686" y="306"/>
                    <a:pt x="661" y="317"/>
                  </a:cubicBezTo>
                  <a:lnTo>
                    <a:pt x="659" y="318"/>
                  </a:lnTo>
                  <a:lnTo>
                    <a:pt x="663" y="321"/>
                  </a:lnTo>
                  <a:cubicBezTo>
                    <a:pt x="668" y="326"/>
                    <a:pt x="672" y="333"/>
                    <a:pt x="672" y="341"/>
                  </a:cubicBezTo>
                  <a:cubicBezTo>
                    <a:pt x="672" y="356"/>
                    <a:pt x="659" y="369"/>
                    <a:pt x="643" y="369"/>
                  </a:cubicBezTo>
                  <a:cubicBezTo>
                    <a:pt x="628" y="369"/>
                    <a:pt x="615" y="356"/>
                    <a:pt x="615" y="341"/>
                  </a:cubicBezTo>
                  <a:cubicBezTo>
                    <a:pt x="615" y="339"/>
                    <a:pt x="616" y="337"/>
                    <a:pt x="616" y="335"/>
                  </a:cubicBezTo>
                  <a:lnTo>
                    <a:pt x="617" y="333"/>
                  </a:lnTo>
                  <a:lnTo>
                    <a:pt x="602" y="337"/>
                  </a:lnTo>
                  <a:cubicBezTo>
                    <a:pt x="538" y="354"/>
                    <a:pt x="464" y="362"/>
                    <a:pt x="391" y="362"/>
                  </a:cubicBezTo>
                  <a:cubicBezTo>
                    <a:pt x="263" y="362"/>
                    <a:pt x="129" y="337"/>
                    <a:pt x="57" y="280"/>
                  </a:cubicBezTo>
                  <a:close/>
                  <a:moveTo>
                    <a:pt x="391" y="57"/>
                  </a:moveTo>
                  <a:cubicBezTo>
                    <a:pt x="206" y="57"/>
                    <a:pt x="57" y="113"/>
                    <a:pt x="57" y="182"/>
                  </a:cubicBezTo>
                  <a:cubicBezTo>
                    <a:pt x="57" y="252"/>
                    <a:pt x="206" y="306"/>
                    <a:pt x="391" y="306"/>
                  </a:cubicBezTo>
                  <a:cubicBezTo>
                    <a:pt x="577" y="306"/>
                    <a:pt x="726" y="252"/>
                    <a:pt x="726" y="182"/>
                  </a:cubicBezTo>
                  <a:cubicBezTo>
                    <a:pt x="726" y="113"/>
                    <a:pt x="577" y="57"/>
                    <a:pt x="391" y="57"/>
                  </a:cubicBezTo>
                  <a:close/>
                  <a:moveTo>
                    <a:pt x="391" y="0"/>
                  </a:moveTo>
                  <a:cubicBezTo>
                    <a:pt x="579" y="0"/>
                    <a:pt x="783" y="57"/>
                    <a:pt x="783" y="182"/>
                  </a:cubicBezTo>
                  <a:cubicBezTo>
                    <a:pt x="783" y="182"/>
                    <a:pt x="783" y="182"/>
                    <a:pt x="783" y="712"/>
                  </a:cubicBezTo>
                  <a:cubicBezTo>
                    <a:pt x="783" y="835"/>
                    <a:pt x="579" y="892"/>
                    <a:pt x="391" y="892"/>
                  </a:cubicBezTo>
                  <a:cubicBezTo>
                    <a:pt x="203" y="892"/>
                    <a:pt x="0" y="835"/>
                    <a:pt x="0" y="712"/>
                  </a:cubicBezTo>
                  <a:cubicBezTo>
                    <a:pt x="0" y="712"/>
                    <a:pt x="0" y="712"/>
                    <a:pt x="0" y="182"/>
                  </a:cubicBezTo>
                  <a:cubicBezTo>
                    <a:pt x="0" y="57"/>
                    <a:pt x="203" y="0"/>
                    <a:pt x="3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7" name="文本框 95"/>
            <p:cNvSpPr txBox="1"/>
            <p:nvPr>
              <p:custDataLst>
                <p:tags r:id="rId16"/>
              </p:custDataLst>
            </p:nvPr>
          </p:nvSpPr>
          <p:spPr>
            <a:xfrm>
              <a:off x="1881951" y="4933188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设立隔离病房，将感染患者与其他患者分开</a:t>
              </a:r>
            </a:p>
          </p:txBody>
        </p:sp>
        <p:sp>
          <p:nvSpPr>
            <p:cNvPr id="49" name="文本框 95"/>
            <p:cNvSpPr txBox="1"/>
            <p:nvPr>
              <p:custDataLst>
                <p:tags r:id="rId17"/>
              </p:custDataLst>
            </p:nvPr>
          </p:nvSpPr>
          <p:spPr>
            <a:xfrm>
              <a:off x="4075876" y="4933188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0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加强医护人员的个人防护，如佩戴口罩、手套等</a:t>
              </a:r>
            </a:p>
          </p:txBody>
        </p:sp>
        <p:sp>
          <p:nvSpPr>
            <p:cNvPr id="51" name="文本框 95"/>
            <p:cNvSpPr txBox="1"/>
            <p:nvPr>
              <p:custDataLst>
                <p:tags r:id="rId18"/>
              </p:custDataLst>
            </p:nvPr>
          </p:nvSpPr>
          <p:spPr>
            <a:xfrm>
              <a:off x="6270595" y="4928664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定期对病房进行消毒，防止交叉感染</a:t>
              </a:r>
            </a:p>
          </p:txBody>
        </p:sp>
        <p:sp>
          <p:nvSpPr>
            <p:cNvPr id="53" name="文本框 95"/>
            <p:cNvSpPr txBox="1"/>
            <p:nvPr>
              <p:custDataLst>
                <p:tags r:id="rId19"/>
              </p:custDataLst>
            </p:nvPr>
          </p:nvSpPr>
          <p:spPr>
            <a:xfrm>
              <a:off x="8466901" y="4928664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限制探视人员数量和时间，避免感染扩散</a:t>
              </a: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加强医护人员培训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4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定期组织医护人员进行感染控制知识培训</a:t>
            </a:r>
          </a:p>
        </p:txBody>
      </p:sp>
      <p:sp>
        <p:nvSpPr>
          <p:cNvPr id="5" name="圆角矩形 28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8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9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提高医护人员的感染控制意识和技能</a:t>
            </a:r>
          </a:p>
        </p:txBody>
      </p:sp>
      <p:sp>
        <p:nvSpPr>
          <p:cNvPr id="10" name="圆角矩形 34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2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3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4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定期进行感染控制知识考核，确保医护人员掌握相关知识</a:t>
            </a:r>
          </a:p>
        </p:txBody>
      </p:sp>
      <p:sp>
        <p:nvSpPr>
          <p:cNvPr id="15" name="圆角矩形 40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7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18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19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鼓励医护人员参与感染控制研究，提高感染控制水平</a:t>
            </a:r>
          </a:p>
        </p:txBody>
      </p:sp>
      <p:sp>
        <p:nvSpPr>
          <p:cNvPr id="20" name="圆角矩形 4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2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3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3875">
                <a:solidFill>
                  <a:schemeClr val="dk1">
                    <a:lumMod val="75000"/>
                    <a:lumOff val="25000"/>
                  </a:schemeClr>
                </a:solidFill>
              </a:rPr>
              <a:t>重症监护室医院感染的应对策略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制定应急预案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成立应急小组：由医院感染控制部门、重症监护室、医务部门等组成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制定应急预案：包括感染病例的发现、报告、隔离、治疗、消毒等流程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加强培训：对医护人员进行医院感染控制知识的培训，提高防控意识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定期演练：定期组织应急小组进行应急预案的演练，提高应急处置能力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及时报告和处理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30600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973818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1"/>
          <p:cNvSpPr txBox="1"/>
          <p:nvPr>
            <p:custDataLst>
              <p:tags r:id="rId6"/>
            </p:custDataLst>
          </p:nvPr>
        </p:nvSpPr>
        <p:spPr>
          <a:xfrm>
            <a:off x="1424802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发现疑似感染病例，立即报告医院感染管理部门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985056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75444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4422257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11"/>
          <p:cNvSpPr txBox="1"/>
          <p:nvPr>
            <p:custDataLst>
              <p:tags r:id="rId10"/>
            </p:custDataLst>
          </p:nvPr>
        </p:nvSpPr>
        <p:spPr>
          <a:xfrm>
            <a:off x="3873241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及时采取隔离措施，防止交叉感染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3349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20288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椭圆 9"/>
          <p:cNvSpPr/>
          <p:nvPr>
            <p:custDataLst>
              <p:tags r:id="rId13"/>
            </p:custDataLst>
          </p:nvPr>
        </p:nvSpPr>
        <p:spPr>
          <a:xfrm>
            <a:off x="6870696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1"/>
          <p:cNvSpPr txBox="1"/>
          <p:nvPr>
            <p:custDataLst>
              <p:tags r:id="rId14"/>
            </p:custDataLst>
          </p:nvPr>
        </p:nvSpPr>
        <p:spPr>
          <a:xfrm>
            <a:off x="632167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对疑似感染病例进行病原学检测，明确感染原因</a:t>
            </a: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88193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865132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7"/>
            </p:custDataLst>
          </p:nvPr>
        </p:nvSpPr>
        <p:spPr>
          <a:xfrm>
            <a:off x="9319135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1"/>
          <p:cNvSpPr txBox="1"/>
          <p:nvPr>
            <p:custDataLst>
              <p:tags r:id="rId18"/>
            </p:custDataLst>
          </p:nvPr>
        </p:nvSpPr>
        <p:spPr>
          <a:xfrm>
            <a:off x="877011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制定和实施针对性的治疗方案，控制病情发展</a:t>
            </a: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330373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加强与患者和家属的沟通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4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5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6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7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8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9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0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建立良好的医患关系，提高患者和家属的信任度</a:t>
            </a:r>
          </a:p>
        </p:txBody>
      </p:sp>
      <p:sp>
        <p:nvSpPr>
          <p:cNvPr id="54" name="矩形 53"/>
          <p:cNvSpPr/>
          <p:nvPr>
            <p:custDataLst>
              <p:tags r:id="rId11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加强与患者和家属的互动，提高患者和家属的参与度</a:t>
            </a: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及时向患者和家属传达病情和治疗方案，确保信息透明</a:t>
            </a:r>
          </a:p>
        </p:txBody>
      </p:sp>
      <p:sp>
        <p:nvSpPr>
          <p:cNvPr id="60" name="矩形 59"/>
          <p:cNvSpPr/>
          <p:nvPr>
            <p:custDataLst>
              <p:tags r:id="rId13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倾听患者和家属的需求和意见，提供个性化的护理服务</a:t>
            </a:r>
          </a:p>
        </p:txBody>
      </p:sp>
      <p:cxnSp>
        <p:nvCxnSpPr>
          <p:cNvPr id="65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5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6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7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18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19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0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1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2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8392" y="2062800"/>
            <a:ext cx="7848000" cy="1756800"/>
          </a:xfrm>
        </p:spPr>
        <p:txBody>
          <a:bodyPr>
            <a:normAutofit fontScale="90000"/>
          </a:bodyPr>
          <a:lstStyle/>
          <a:p>
            <a:r>
              <a:rPr lang="zh-CN" altLang="en-US" sz="8780">
                <a:solidFill>
                  <a:schemeClr val="lt1"/>
                </a:solidFill>
              </a:rPr>
              <a:t>谢谢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11037600" y="3232800"/>
            <a:ext cx="777600" cy="2437200"/>
          </a:xfrm>
        </p:spPr>
        <p:txBody>
          <a:bodyPr/>
          <a:lstStyle/>
          <a:p>
            <a:r>
              <a:rPr lang="en-US" altLang="zh-CN" sz="1500">
                <a:solidFill>
                  <a:schemeClr val="lt1"/>
                </a:solidFill>
                <a:sym typeface="Arial" panose="020b0604020202020204" pitchFamily="34" charset="0"/>
              </a:rPr>
              <a:t>DESIGN WORKS KEEP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i*1"/>
  <p:tag name="KSO_WM_UNIT_INDEX" val="1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商务总结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f*1"/>
  <p:tag name="KSO_WM_UNIT_INDEX" val="1"/>
  <p:tag name="KSO_WM_UNIT_LAYERLEVEL" val="1"/>
  <p:tag name="KSO_WM_UNIT_NOCLEAR" val="0"/>
  <p:tag name="KSO_WM_UNIT_PRESET_TEXT" val="作者：XXX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5"/>
</p:tagLst>
</file>

<file path=ppt/tags/tag205.xml><?xml version="1.0" encoding="utf-8"?>
<p:tagLst xmlns:p="http://schemas.openxmlformats.org/presentationml/2006/main">
  <p:tag name="KSO_WM_BEAUTIFY_FLAG" val="#wm#"/>
  <p:tag name="KSO_WM_SLIDE_ID" val="custom202308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7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1_1"/>
  <p:tag name="KSO_WM_UNIT_INDEX" val="1_1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2"/>
  <p:tag name="KSO_WM_UNIT_INDEX" val="1_1_2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2_1"/>
  <p:tag name="KSO_WM_UNIT_INDEX" val="1_2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2"/>
  <p:tag name="KSO_WM_UNIT_INDEX" val="1_2_2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3_1"/>
  <p:tag name="KSO_WM_UNIT_INDEX" val="1_3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2"/>
  <p:tag name="KSO_WM_UNIT_INDEX" val="1_3_2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4_1"/>
  <p:tag name="KSO_WM_UNIT_INDEX" val="1_4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2"/>
  <p:tag name="KSO_WM_UNIT_INDEX" val="1_4_2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03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225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1_1"/>
  <p:tag name="KSO_WM_UNIT_INDEX" val="1_1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2_1"/>
  <p:tag name="KSO_WM_UNIT_INDEX" val="1_2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3_1"/>
  <p:tag name="KSO_WM_UNIT_INDEX" val="1_3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106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068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f*1_4_1"/>
  <p:tag name="KSO_WM_UNIT_INDEX" val="1_4_1"/>
  <p:tag name="KSO_WM_UNIT_LAYERLEVEL" val="1_1_1"/>
  <p:tag name="KSO_WM_UNIT_NOCLEAR" val="0"/>
  <p:tag name="KSO_WM_UNIT_PRESET_TEXT" val="在此输入正文准确理解你所传达的信息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85"/>
  <p:tag name="KSO_WM_UNIT_COMPATIBLE" val="0"/>
  <p:tag name="KSO_WM_UNIT_DIAGRAM_ISNUMVISUAL" val="0"/>
  <p:tag name="KSO_WM_UNIT_DIAGRAM_ISREFERUNIT" val="0"/>
  <p:tag name="KSO_WM_UNIT_HIGHLIGHT" val="0"/>
  <p:tag name="KSO_WM_UNIT_ID" val="diagram2021068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2&quot;,&quot;maxSize&quot;:{&quot;size1&quot;:22.2},&quot;minSize&quot;:{&quot;size1&quot;:13.5},&quot;normalSize&quot;:{&quot;size1&quot;:13.5},&quot;subLayout&quot;:[{&quot;id&quot;:&quot;2023-09-10T17:14:32&quot;,&quot;margin&quot;:{&quot;bottom&quot;:0.025999998673796654,&quot;left&quot;:2.117000102996826,&quot;right&quot;:1.2699999809265137,&quot;top&quot;:0.4230000376701355},&quot;type&quot;:0},{&quot;id&quot;:&quot;2023-09-10T17:1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2&quot;,&quot;maxSize&quot;:{&quot;size1&quot;:22.2},&quot;minSize&quot;:{&quot;size1&quot;:13.5},&quot;normalSize&quot;:{&quot;size1&quot;:13.5},&quot;subLayout&quot;:[{&quot;id&quot;:&quot;2023-09-10T17:14:32&quot;,&quot;margin&quot;:{&quot;bottom&quot;:0.025999998673796654,&quot;left&quot;:2.117000102996826,&quot;right&quot;:1.2699999809265137,&quot;top&quot;:0.4230000376701355},&quot;type&quot;:0},{&quot;id&quot;:&quot;2023-09-10T17:1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0&quot;,&quot;maxSize&quot;:{&quot;size1&quot;:22.2},&quot;minSize&quot;:{&quot;size1&quot;:13.5},&quot;normalSize&quot;:{&quot;size1&quot;:13.5},&quot;subLayout&quot;:[{&quot;id&quot;:&quot;2023-09-10T17:14:30&quot;,&quot;margin&quot;:{&quot;bottom&quot;:0.025999998673796654,&quot;left&quot;:2.117000102996826,&quot;right&quot;:1.2699999809265137,&quot;top&quot;:0.4230000376701355},&quot;type&quot;:0},{&quot;id&quot;:&quot;2023-09-10T17:14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307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26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6426_3*l_i*1_3"/>
  <p:tag name="KSO_WM_UNIT_INDEX" val="1_3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2_2"/>
  <p:tag name="KSO_WM_UNIT_INDEX" val="1_2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26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4_2"/>
  <p:tag name="KSO_WM_UNIT_INDEX" val="1_4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426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26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2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1_1"/>
  <p:tag name="KSO_WM_UNIT_INDEX" val="1_1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2_1"/>
  <p:tag name="KSO_WM_UNIT_INDEX" val="1_2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3_1"/>
  <p:tag name="KSO_WM_UNIT_INDEX" val="1_3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26"/>
  <p:tag name="KSO_WM_UNIT_COMPATIBLE" val="0"/>
  <p:tag name="KSO_WM_UNIT_DIAGRAM_ISNUMVISUAL" val="0"/>
  <p:tag name="KSO_WM_UNIT_DIAGRAM_ISREFERUNIT" val="0"/>
  <p:tag name="KSO_WM_UNIT_HIGHLIGHT" val="0"/>
  <p:tag name="KSO_WM_UNIT_ID" val="diagram20216426_3*l_h_f*1_4_1"/>
  <p:tag name="KSO_WM_UNIT_INDEX" val="1_4_1"/>
  <p:tag name="KSO_WM_UNIT_LAYERLEVEL" val="1_1_1"/>
  <p:tag name="KSO_WM_UNIT_NOCLEAR" val="0"/>
  <p:tag name="KSO_WM_UNIT_PRESET_TEXT" val="单击此处添加文本具体内容，简明描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1&quot;,&quot;maxSize&quot;:{&quot;size1&quot;:22.2},&quot;minSize&quot;:{&quot;size1&quot;:13.5},&quot;normalSize&quot;:{&quot;size1&quot;:13.5},&quot;subLayout&quot;:[{&quot;id&quot;:&quot;2023-09-10T17:14:31&quot;,&quot;margin&quot;:{&quot;bottom&quot;:0.025999998673796654,&quot;left&quot;:2.117000102996826,&quot;right&quot;:1.2699999809265137,&quot;top&quot;:0.4230000376701355},&quot;type&quot;:0},{&quot;id&quot;:&quot;2023-09-10T17:14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6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37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38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39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1&quot;,&quot;maxSize&quot;:{&quot;size1&quot;:22.2},&quot;minSize&quot;:{&quot;size1&quot;:13.5},&quot;normalSize&quot;:{&quot;size1&quot;:13.5},&quot;subLayout&quot;:[{&quot;id&quot;:&quot;2023-09-10T17:14:31&quot;,&quot;margin&quot;:{&quot;bottom&quot;:0.025999998673796654,&quot;left&quot;:2.117000102996826,&quot;right&quot;:1.2699999809265137,&quot;top&quot;:0.4230000376701355},&quot;type&quot;:0},{&quot;id&quot;:&quot;2023-09-10T17:14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27*155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0"/>
  <p:tag name="KSO_WM_UNIT_VALUE" val="155*155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127*119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1&quot;,&quot;maxSize&quot;:{&quot;size1&quot;:22.2},&quot;minSize&quot;:{&quot;size1&quot;:13.5},&quot;normalSize&quot;:{&quot;size1&quot;:13.5},&quot;subLayout&quot;:[{&quot;id&quot;:&quot;2023-09-10T17:14:31&quot;,&quot;margin&quot;:{&quot;bottom&quot;:0.025999998673796654,&quot;left&quot;:2.117000102996826,&quot;right&quot;:1.2699999809265137,&quot;top&quot;:0.4230000376701355},&quot;type&quot;:0},{&quot;id&quot;:&quot;2023-09-10T17:14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361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6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6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6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6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7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7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7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7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8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8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8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8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8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4&quot;,&quot;maxSize&quot;:{&quot;size1&quot;:22.2},&quot;minSize&quot;:{&quot;size1&quot;:13.5},&quot;normalSize&quot;:{&quot;size1&quot;:13.5},&quot;subLayout&quot;:[{&quot;id&quot;:&quot;2023-09-10T17:14:34&quot;,&quot;margin&quot;:{&quot;bottom&quot;:0.025999998673796654,&quot;left&quot;:2.117000102996826,&quot;right&quot;:1.2699999809265137,&quot;top&quot;:0.4230000376701355},&quot;type&quot;:0},{&quot;id&quot;:&quot;2023-09-10T17:1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4_1"/>
  <p:tag name="KSO_WM_UNIT_INDEX" val="1_4_1"/>
  <p:tag name="KSO_WM_UNIT_LAYERLEVEL" val="1_1_1"/>
  <p:tag name="KSO_WM_UNIT_TYPE" val="m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3_1"/>
  <p:tag name="KSO_WM_UNIT_INDEX" val="1_3_1"/>
  <p:tag name="KSO_WM_UNIT_LAYERLEVEL" val="1_1_1"/>
  <p:tag name="KSO_WM_UNIT_TYPE" val="m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2_1"/>
  <p:tag name="KSO_WM_UNIT_INDEX" val="1_2_1"/>
  <p:tag name="KSO_WM_UNIT_LAYERLEVEL" val="1_1_1"/>
  <p:tag name="KSO_WM_UNIT_TYPE" val="m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861_3*m_h_i*1_1_1"/>
  <p:tag name="KSO_WM_UNIT_INDEX" val="1_1_1"/>
  <p:tag name="KSO_WM_UNIT_LAYERLEVEL" val="1_1_1"/>
  <p:tag name="KSO_WM_UNIT_TYPE" val="m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1_2"/>
  <p:tag name="KSO_WM_UNIT_INDEX" val="1_1_2"/>
  <p:tag name="KSO_WM_UNIT_LAYERLEVEL" val="1_1_1"/>
  <p:tag name="KSO_WM_UNIT_TYPE" val="m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4861_3*m_h_i*1_2_2"/>
  <p:tag name="KSO_WM_UNIT_INDEX" val="1_2_2"/>
  <p:tag name="KSO_WM_UNIT_LAYERLEVEL" val="1_1_1"/>
  <p:tag name="KSO_WM_UNIT_TYPE" val="m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4861_3*m_h_i*1_3_2"/>
  <p:tag name="KSO_WM_UNIT_INDEX" val="1_3_2"/>
  <p:tag name="KSO_WM_UNIT_LAYERLEVEL" val="1_1_1"/>
  <p:tag name="KSO_WM_UNIT_TYPE" val="m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861_3*m_h_i*1_4_2"/>
  <p:tag name="KSO_WM_UNIT_INDEX" val="1_4_2"/>
  <p:tag name="KSO_WM_UNIT_LAYERLEVEL" val="1_1_1"/>
  <p:tag name="KSO_WM_UNIT_TYPE" val="m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4861_3*m_h_x*1_1_1"/>
  <p:tag name="KSO_WM_UNIT_INDEX" val="1_1_1"/>
  <p:tag name="KSO_WM_UNIT_LAYERLEVEL" val="1_1_1"/>
  <p:tag name="KSO_WM_UNIT_TYPE" val="m_h_x"/>
  <p:tag name="KSO_WM_UNIT_USESOURCEFORMAT_APPLY" val="0"/>
  <p:tag name="KSO_WM_UNIT_VALUE" val="156*156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4861_3*m_h_x*1_2_1"/>
  <p:tag name="KSO_WM_UNIT_INDEX" val="1_2_1"/>
  <p:tag name="KSO_WM_UNIT_LAYERLEVEL" val="1_1_1"/>
  <p:tag name="KSO_WM_UNIT_TYPE" val="m_h_x"/>
  <p:tag name="KSO_WM_UNIT_USESOURCEFORMAT_APPLY" val="0"/>
  <p:tag name="KSO_WM_UNIT_VALUE" val="132*132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4861_3*m_h_x*1_3_1"/>
  <p:tag name="KSO_WM_UNIT_INDEX" val="1_3_1"/>
  <p:tag name="KSO_WM_UNIT_LAYERLEVEL" val="1_1_1"/>
  <p:tag name="KSO_WM_UNIT_TYPE" val="m_h_x"/>
  <p:tag name="KSO_WM_UNIT_USESOURCEFORMAT_APPLY" val="0"/>
  <p:tag name="KSO_WM_UNIT_VALUE" val="150*154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4861_3*m_h_x*1_4_1"/>
  <p:tag name="KSO_WM_UNIT_INDEX" val="1_4_1"/>
  <p:tag name="KSO_WM_UNIT_LAYERLEVEL" val="1_1_1"/>
  <p:tag name="KSO_WM_UNIT_TYPE" val="m_h_x"/>
  <p:tag name="KSO_WM_UNIT_USESOURCEFORMAT_APPLY" val="0"/>
  <p:tag name="KSO_WM_UNIT_VALUE" val="157*138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4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4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4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41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1&quot;,&quot;maxSize&quot;:{&quot;size1&quot;:22.2},&quot;minSize&quot;:{&quot;size1&quot;:13.5},&quot;normalSize&quot;:{&quot;size1&quot;:13.5},&quot;subLayout&quot;:[{&quot;id&quot;:&quot;2023-09-10T17:14:31&quot;,&quot;margin&quot;:{&quot;bottom&quot;:0.025999998673796654,&quot;left&quot;:2.117000102996826,&quot;right&quot;:1.2699999809265137,&quot;top&quot;:0.4230000376701355},&quot;type&quot;:0},{&quot;id&quot;:&quot;2023-09-10T17:14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1&quot;,&quot;maxSize&quot;:{&quot;size1&quot;:22.2},&quot;minSize&quot;:{&quot;size1&quot;:13.5},&quot;normalSize&quot;:{&quot;size1&quot;:13.5},&quot;subLayout&quot;:[{&quot;id&quot;:&quot;2023-09-10T17:14:31&quot;,&quot;margin&quot;:{&quot;bottom&quot;:0.025999998673796654,&quot;left&quot;:2.117000102996826,&quot;right&quot;:1.2699999809265137,&quot;top&quot;:0.4230000376701355},&quot;type&quot;:0},{&quot;id&quot;:&quot;2023-09-10T17:14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448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2&quot;,&quot;maxSize&quot;:{&quot;size1&quot;:22.2},&quot;minSize&quot;:{&quot;size1&quot;:13.5},&quot;normalSize&quot;:{&quot;size1&quot;:13.5},&quot;subLayout&quot;:[{&quot;id&quot;:&quot;2023-09-10T17:14:32&quot;,&quot;margin&quot;:{&quot;bottom&quot;:0.025999998673796654,&quot;left&quot;:2.117000102996826,&quot;right&quot;:1.2699999809265137,&quot;top&quot;:0.4230000376701355},&quot;type&quot;:0},{&quot;id&quot;:&quot;2023-09-10T17:1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0"/>
</p:tagLst>
</file>

<file path=ppt/tags/tag47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7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1_1"/>
  <p:tag name="KSO_WM_UNIT_INDEX" val="1_1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0"/>
</p:tagLst>
</file>

<file path=ppt/tags/tag47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  <p:tag name="KSO_WM_UNIT_VALUE" val="1"/>
</p:tagLst>
</file>

<file path=ppt/tags/tag47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0"/>
</p:tagLst>
</file>

<file path=ppt/tags/tag47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7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2_1"/>
  <p:tag name="KSO_WM_UNIT_INDEX" val="1_2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0"/>
</p:tagLst>
</file>

<file path=ppt/tags/tag47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  <p:tag name="KSO_WM_UNIT_VALUE" val="1"/>
</p:tagLst>
</file>

<file path=ppt/tags/tag47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0"/>
</p:tagLst>
</file>

<file path=ppt/tags/tag47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8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3_1"/>
  <p:tag name="KSO_WM_UNIT_INDEX" val="1_3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0"/>
</p:tagLst>
</file>

<file path=ppt/tags/tag48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  <p:tag name="KSO_WM_UNIT_VALUE" val="1"/>
</p:tagLst>
</file>

<file path=ppt/tags/tag48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0"/>
</p:tagLst>
</file>

<file path=ppt/tags/tag48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48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4_1"/>
  <p:tag name="KSO_WM_UNIT_INDEX" val="1_4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0"/>
</p:tagLst>
</file>

<file path=ppt/tags/tag48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  <p:tag name="KSO_WM_UNIT_VALUE" val="1"/>
</p:tagLst>
</file>

<file path=ppt/tags/tag4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3&quot;,&quot;maxSize&quot;:{&quot;size1&quot;:22.2},&quot;minSize&quot;:{&quot;size1&quot;:13.5},&quot;normalSize&quot;:{&quot;size1&quot;:13.5},&quot;subLayout&quot;:[{&quot;id&quot;:&quot;2023-09-10T17:14:33&quot;,&quot;margin&quot;:{&quot;bottom&quot;:0.025999998673796654,&quot;left&quot;:2.117000102996826,&quot;right&quot;:1.2699999809265137,&quot;top&quot;:0.4230000376701355},&quot;type&quot;:0},{&quot;id&quot;:&quot;2023-09-10T17:1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4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4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4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4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7:14:32&quot;,&quot;maxSize&quot;:{&quot;size1&quot;:22.2},&quot;minSize&quot;:{&quot;size1&quot;:13.5},&quot;normalSize&quot;:{&quot;size1&quot;:13.5},&quot;subLayout&quot;:[{&quot;id&quot;:&quot;2023-09-10T17:14:32&quot;,&quot;margin&quot;:{&quot;bottom&quot;:0.025999998673796654,&quot;left&quot;:2.117000102996826,&quot;right&quot;:1.2699999809265137,&quot;top&quot;:0.4230000376701355},&quot;type&quot;:0},{&quot;id&quot;:&quot;2023-09-10T17:1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f*2"/>
  <p:tag name="KSO_WM_UNIT_INDEX" val="2"/>
  <p:tag name="KSO_WM_UNIT_LAYERLEVEL" val="1"/>
  <p:tag name="KSO_WM_UNIT_NOCLEAR" val="0"/>
  <p:tag name="KSO_WM_UNIT_PRESET_TEXT" val="DESIGN WORKS KEEP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30"/>
</p:tagLst>
</file>

<file path=ppt/tags/tag511.xml><?xml version="1.0" encoding="utf-8"?>
<p:tagLst xmlns:p="http://schemas.openxmlformats.org/presentationml/2006/main">
  <p:tag name="KSO_WM_BEAUTIFY_FLAG" val="#wm#"/>
  <p:tag name="KSO_WM_SLIDE_ID" val="custom20230803_26"/>
  <p:tag name="KSO_WM_SLIDE_INDEX" val="26"/>
  <p:tag name="KSO_WM_SLIDE_ITEM_CNT" val="0"/>
  <p:tag name="KSO_WM_SLIDE_LAYOUT" val="a_b_f"/>
  <p:tag name="KSO_WM_SLIDE_LAYOUT_CNT" val="1_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51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简约商务总结计划书3">
      <a:dk1>
        <a:sysClr val="windowText" lastClr="000000"/>
      </a:dk1>
      <a:lt1>
        <a:sysClr val="window" lastClr="FFFFFF"/>
      </a:lt1>
      <a:dk2>
        <a:srgbClr val="FAFAFA"/>
      </a:dk2>
      <a:lt2>
        <a:srgbClr val="FFFFFF"/>
      </a:lt2>
      <a:accent1>
        <a:srgbClr val="002FDC"/>
      </a:accent1>
      <a:accent2>
        <a:srgbClr val="1D51EA"/>
      </a:accent2>
      <a:accent3>
        <a:srgbClr val="3A74F7"/>
      </a:accent3>
      <a:accent4>
        <a:srgbClr val="4489DB"/>
      </a:accent4>
      <a:accent5>
        <a:srgbClr val="3D9096"/>
      </a:accent5>
      <a:accent6>
        <a:srgbClr val="359751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118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重症监护室医院感染控制措施</vt:lpstr>
      <vt:lpstr>Slide 2</vt:lpstr>
      <vt:lpstr>重症监护室医院感染的原因</vt:lpstr>
      <vt:lpstr>Slide 4</vt:lpstr>
      <vt:lpstr>Slide 5</vt:lpstr>
      <vt:lpstr>Slide 6</vt:lpstr>
      <vt:lpstr>重症监护室医院感染的预防措施</vt:lpstr>
      <vt:lpstr>Slide 8</vt:lpstr>
      <vt:lpstr>Slide 9</vt:lpstr>
      <vt:lpstr>Slide 10</vt:lpstr>
      <vt:lpstr>重症监护室医院感染的控制措施</vt:lpstr>
      <vt:lpstr>Slide 12</vt:lpstr>
      <vt:lpstr>Slide 13</vt:lpstr>
      <vt:lpstr>Slide 14</vt:lpstr>
      <vt:lpstr>重症监护室医院感染的应对策略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2023-09-11T04:44:38Z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58912E77DAC94A7D8DC4541BF85D55F4_11</vt:lpwstr>
  </property>
  <property fmtid="{D5CDD505-2E9C-101B-9397-08002B2CF9AE}" pid="3" name="KSOProductBuildVer">
    <vt:lpwstr>2052-12.1.0.15374</vt:lpwstr>
  </property>
</Properties>
</file>