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789" r:id="rId1"/>
    <p:sldMasterId id="2147487826" r:id="rId2"/>
  </p:sldMasterIdLst>
  <p:notesMasterIdLst>
    <p:notesMasterId r:id="rId3"/>
  </p:notesMasterIdLst>
  <p:sldIdLst>
    <p:sldId id="2225" r:id="rId4"/>
    <p:sldId id="2230" r:id="rId5"/>
    <p:sldId id="2235" r:id="rId6"/>
    <p:sldId id="2240" r:id="rId7"/>
    <p:sldId id="2247" r:id="rId9"/>
    <p:sldId id="2250" r:id="rId10"/>
    <p:sldId id="2253" r:id="rId11"/>
    <p:sldId id="2257" r:id="rId12"/>
    <p:sldId id="2264" r:id="rId14"/>
    <p:sldId id="2267" r:id="rId15"/>
    <p:sldId id="2270" r:id="rId16"/>
    <p:sldId id="2274" r:id="rId17"/>
    <p:sldId id="2281" r:id="rId19"/>
    <p:sldId id="2284" r:id="rId20"/>
    <p:sldId id="2287" r:id="rId21"/>
    <p:sldId id="2291" r:id="rId22"/>
    <p:sldId id="2298" r:id="rId24"/>
    <p:sldId id="2301" r:id="rId25"/>
    <p:sldId id="2304" r:id="rId26"/>
    <p:sldId id="2308" r:id="rId27"/>
    <p:sldId id="2315" r:id="rId29"/>
    <p:sldId id="2318" r:id="rId30"/>
    <p:sldId id="2321" r:id="rId31"/>
    <p:sldId id="2325" r:id="rId32"/>
    <p:sldId id="2332" r:id="rId34"/>
    <p:sldId id="2335" r:id="rId35"/>
    <p:sldId id="2338" r:id="rId36"/>
    <p:sldId id="2342"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790" r:id="rId1"/>
    <p:sldLayoutId id="2147487791" r:id="rId2"/>
    <p:sldLayoutId id="2147487792" r:id="rId3"/>
    <p:sldLayoutId id="2147487793" r:id="rId4"/>
    <p:sldLayoutId id="2147487794" r:id="rId5"/>
    <p:sldLayoutId id="2147487795" r:id="rId6"/>
    <p:sldLayoutId id="2147487796" r:id="rId7"/>
    <p:sldLayoutId id="2147487797" r:id="rId8"/>
    <p:sldLayoutId id="2147487798" r:id="rId9"/>
    <p:sldLayoutId id="2147487799" r:id="rId10"/>
    <p:sldLayoutId id="214748780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827" r:id="rId1"/>
    <p:sldLayoutId id="2147487828" r:id="rId2"/>
    <p:sldLayoutId id="2147487829" r:id="rId3"/>
    <p:sldLayoutId id="2147487830" r:id="rId4"/>
    <p:sldLayoutId id="2147487831" r:id="rId5"/>
    <p:sldLayoutId id="2147487832" r:id="rId6"/>
    <p:sldLayoutId id="2147487833" r:id="rId7"/>
    <p:sldLayoutId id="2147487834" r:id="rId8"/>
    <p:sldLayoutId id="2147487835" r:id="rId9"/>
    <p:sldLayoutId id="2147487836" r:id="rId10"/>
    <p:sldLayoutId id="214748783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tags" Target="../tags/tag126.xml"/><Relationship Id="rId10" Type="http://schemas.openxmlformats.org/officeDocument/2006/relationships/tags" Target="../tags/tag127.xml"/><Relationship Id="rId11" Type="http://schemas.openxmlformats.org/officeDocument/2006/relationships/tags" Target="../tags/tag128.xml"/><Relationship Id="rId12" Type="http://schemas.openxmlformats.org/officeDocument/2006/relationships/tags" Target="../tags/tag129.xml"/><Relationship Id="rId13" Type="http://schemas.openxmlformats.org/officeDocument/2006/relationships/tags" Target="../tags/tag130.xml"/><Relationship Id="rId14" Type="http://schemas.openxmlformats.org/officeDocument/2006/relationships/tags" Target="../tags/tag131.xml"/><Relationship Id="rId15" Type="http://schemas.openxmlformats.org/officeDocument/2006/relationships/tags" Target="../tags/tag132.xml"/><Relationship Id="rId16" Type="http://schemas.openxmlformats.org/officeDocument/2006/relationships/tags" Target="../tags/tag133.xml"/><Relationship Id="rId17" Type="http://schemas.openxmlformats.org/officeDocument/2006/relationships/tags" Target="../tags/tag134.xml"/><Relationship Id="rId18" Type="http://schemas.openxmlformats.org/officeDocument/2006/relationships/tags" Target="../tags/tag135.xml"/><Relationship Id="rId19" Type="http://schemas.openxmlformats.org/officeDocument/2006/relationships/tags" Target="../tags/tag136.xml"/><Relationship Id="rId20" Type="http://schemas.openxmlformats.org/officeDocument/2006/relationships/tags" Target="../tags/tag137.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tags" Target="../tags/tag220.xml"/><Relationship Id="rId14" Type="http://schemas.openxmlformats.org/officeDocument/2006/relationships/tags" Target="../tags/tag221.xml"/><Relationship Id="rId15" Type="http://schemas.openxmlformats.org/officeDocument/2006/relationships/tags" Target="../tags/tag222.xml"/><Relationship Id="rId16" Type="http://schemas.openxmlformats.org/officeDocument/2006/relationships/tags" Target="../tags/tag223.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15.xml"/><Relationship Id="rId5"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tags" Target="../tags/tag319.xml"/><Relationship Id="rId16" Type="http://schemas.openxmlformats.org/officeDocument/2006/relationships/tags" Target="../tags/tag320.xml"/><Relationship Id="rId17" Type="http://schemas.openxmlformats.org/officeDocument/2006/relationships/tags" Target="../tags/tag321.xml"/><Relationship Id="rId18" Type="http://schemas.openxmlformats.org/officeDocument/2006/relationships/tags" Target="../tags/tag322.xml"/><Relationship Id="rId19" Type="http://schemas.openxmlformats.org/officeDocument/2006/relationships/tags" Target="../tags/tag323.xml"/><Relationship Id="rId20" Type="http://schemas.openxmlformats.org/officeDocument/2006/relationships/tags" Target="../tags/tag324.xml"/><Relationship Id="rId21" Type="http://schemas.openxmlformats.org/officeDocument/2006/relationships/tags" Target="../tags/tag325.xml"/><Relationship Id="rId22" Type="http://schemas.openxmlformats.org/officeDocument/2006/relationships/tags" Target="../tags/tag326.xml"/><Relationship Id="rId23" Type="http://schemas.openxmlformats.org/officeDocument/2006/relationships/tags" Target="../tags/tag327.xml"/><Relationship Id="rId24" Type="http://schemas.openxmlformats.org/officeDocument/2006/relationships/tags" Target="../tags/tag328.xml"/><Relationship Id="rId25" Type="http://schemas.openxmlformats.org/officeDocument/2006/relationships/tags" Target="../tags/tag329.xml"/><Relationship Id="rId26" Type="http://schemas.openxmlformats.org/officeDocument/2006/relationships/tags" Target="../tags/tag330.xml"/><Relationship Id="rId27" Type="http://schemas.openxmlformats.org/officeDocument/2006/relationships/tags" Target="../tags/tag331.xml"/><Relationship Id="rId28" Type="http://schemas.openxmlformats.org/officeDocument/2006/relationships/tags" Target="../tags/tag332.xml"/><Relationship Id="rId29" Type="http://schemas.openxmlformats.org/officeDocument/2006/relationships/tags" Target="../tags/tag333.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tags" Target="../tags/tag358.xml"/><Relationship Id="rId14" Type="http://schemas.openxmlformats.org/officeDocument/2006/relationships/tags" Target="../tags/tag359.xml"/><Relationship Id="rId15" Type="http://schemas.openxmlformats.org/officeDocument/2006/relationships/tags" Target="../tags/tag360.xml"/><Relationship Id="rId16" Type="http://schemas.openxmlformats.org/officeDocument/2006/relationships/tags" Target="../tags/tag361.xml"/><Relationship Id="rId17" Type="http://schemas.openxmlformats.org/officeDocument/2006/relationships/tags" Target="../tags/tag362.xml"/><Relationship Id="rId18" Type="http://schemas.openxmlformats.org/officeDocument/2006/relationships/tags" Target="../tags/tag363.xml"/><Relationship Id="rId19" Type="http://schemas.openxmlformats.org/officeDocument/2006/relationships/tags" Target="../tags/tag364.xml"/><Relationship Id="rId20" Type="http://schemas.openxmlformats.org/officeDocument/2006/relationships/tags" Target="../tags/tag365.xml"/><Relationship Id="rId21" Type="http://schemas.openxmlformats.org/officeDocument/2006/relationships/tags" Target="../tags/tag366.xml"/><Relationship Id="rId22" Type="http://schemas.openxmlformats.org/officeDocument/2006/relationships/tags" Target="../tags/tag367.xml"/><Relationship Id="rId23" Type="http://schemas.openxmlformats.org/officeDocument/2006/relationships/tags" Target="../tags/tag368.xml"/><Relationship Id="rId24" Type="http://schemas.openxmlformats.org/officeDocument/2006/relationships/tags" Target="../tags/tag369.xml"/><Relationship Id="rId25" Type="http://schemas.openxmlformats.org/officeDocument/2006/relationships/tags" Target="../tags/tag370.xml"/><Relationship Id="rId26" Type="http://schemas.openxmlformats.org/officeDocument/2006/relationships/tags" Target="../tags/tag371.xml"/><Relationship Id="rId27" Type="http://schemas.openxmlformats.org/officeDocument/2006/relationships/tags" Target="../tags/tag372.xml"/><Relationship Id="rId28" Type="http://schemas.openxmlformats.org/officeDocument/2006/relationships/tags" Target="../tags/tag373.xml"/><Relationship Id="rId29" Type="http://schemas.openxmlformats.org/officeDocument/2006/relationships/tags" Target="../tags/tag374.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slideLayout" Target="../slideLayouts/slideLayout2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构建灵活的组织架构</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单击此处添加文本</a:t>
            </a:r>
            <a:endParaRPr altLang="en-US" dirty="0" sz="17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组织架构的重要性</a:t>
            </a:r>
            <a:endParaRPr altLang="en-US" dirty="0" sz="17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构建灵活组织架构的策略</a:t>
            </a:r>
            <a:endParaRPr altLang="en-US" dirty="0" sz="17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灵活组织架构的优势</a:t>
            </a:r>
            <a:endParaRPr altLang="en-US" dirty="0" sz="17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构建灵活组织架构的挑战与应对</a:t>
            </a:r>
            <a:endParaRPr altLang="en-US" dirty="0" sz="17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74167"/>
          </a:bodyPr>
          <a:p>
            <a:r>
              <a:rPr altLang="en-US" dirty="0" sz="2400" lang="zh-CN">
                <a:effectLst/>
                <a:latin typeface="+mj-ea"/>
                <a:ea typeface="+mj-ea"/>
                <a:cs typeface="MiSans" panose="00000500000000000000" charset="-122"/>
              </a:rPr>
              <a:t>案例分析：成功企业的灵活组织架构实践</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组织架构的重要性</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适应市场变化</a:t>
            </a:r>
            <a:endParaRPr altLang="en-US" lang="zh-CN"/>
          </a:p>
        </p:txBody>
      </p:sp>
      <p:sp>
        <p:nvSpPr>
          <p:cNvPr id="104895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快速响应市场需求</a:t>
            </a:r>
            <a:endParaRPr altLang="en-US" dirty="0" sz="1200" lang="zh-CN" spc="150">
              <a:solidFill>
                <a:schemeClr val="tx1">
                  <a:lumMod val="65000"/>
                  <a:lumOff val="35000"/>
                </a:schemeClr>
              </a:solidFill>
              <a:latin typeface="+mn-ea"/>
              <a:sym typeface="+mn-ea"/>
            </a:endParaRPr>
          </a:p>
        </p:txBody>
      </p:sp>
      <p:sp>
        <p:nvSpPr>
          <p:cNvPr id="104896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灵活调整组织结构和资源分配</a:t>
            </a:r>
            <a:endParaRPr altLang="en-US" dirty="0" sz="1200" lang="zh-CN" spc="150">
              <a:solidFill>
                <a:schemeClr val="tx1">
                  <a:lumMod val="65000"/>
                  <a:lumOff val="35000"/>
                </a:schemeClr>
              </a:solidFill>
              <a:latin typeface="+mn-ea"/>
              <a:sym typeface="+mn-ea"/>
            </a:endParaRPr>
          </a:p>
        </p:txBody>
      </p:sp>
      <p:sp>
        <p:nvSpPr>
          <p:cNvPr id="104896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提高组织效率和创新能力</a:t>
            </a:r>
            <a:endParaRPr altLang="en-US" dirty="0" sz="1200" lang="zh-CN" spc="150">
              <a:solidFill>
                <a:schemeClr val="tx1">
                  <a:lumMod val="65000"/>
                  <a:lumOff val="35000"/>
                </a:schemeClr>
              </a:solidFill>
              <a:latin typeface="+mn-ea"/>
              <a:sym typeface="+mn-ea"/>
            </a:endParaRPr>
          </a:p>
        </p:txBody>
      </p:sp>
      <p:sp>
        <p:nvSpPr>
          <p:cNvPr id="104896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增强企业竞争力和可持续发展能力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8" name="标题 2"/>
          <p:cNvSpPr>
            <a:spLocks noGrp="1"/>
          </p:cNvSpPr>
          <p:nvPr>
            <p:ph type="title" idx="2"/>
          </p:nvPr>
        </p:nvSpPr>
        <p:spPr/>
        <p:txBody>
          <a:bodyPr>
            <a:normAutofit fontScale="90000"/>
          </a:bodyPr>
          <a:p>
            <a:r>
              <a:rPr altLang="en-US" lang="zh-CN"/>
              <a:t>提高运营效率</a:t>
            </a:r>
            <a:endParaRPr altLang="en-US" lang="zh-CN"/>
          </a:p>
        </p:txBody>
      </p:sp>
      <p:sp>
        <p:nvSpPr>
          <p:cNvPr id="1049000"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组织架构清晰，职责明确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优化资源配置，实现高效运营</a:t>
            </a:r>
            <a:endParaRPr dirty="0" sz="2000" err="1">
              <a:solidFill>
                <a:schemeClr val="tx1">
                  <a:lumMod val="75000"/>
                  <a:lumOff val="25000"/>
                </a:schemeClr>
              </a:solidFill>
              <a:latin typeface="+mn-ea"/>
              <a:ea typeface="+mn-ea"/>
              <a:cs typeface="+mn-ea"/>
              <a:sym typeface="+mn-lt"/>
            </a:endParaRPr>
          </a:p>
        </p:txBody>
      </p:sp>
      <p:sp>
        <p:nvSpPr>
          <p:cNvPr id="1049020"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4"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26"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适应市场变化，快速响应需求</a:t>
            </a:r>
            <a:endParaRPr dirty="0" sz="2000" err="1">
              <a:solidFill>
                <a:schemeClr val="tx1">
                  <a:lumMod val="75000"/>
                  <a:lumOff val="25000"/>
                </a:schemeClr>
              </a:solidFill>
              <a:latin typeface="+mn-ea"/>
              <a:ea typeface="+mn-ea"/>
              <a:cs typeface="+mn-ea"/>
              <a:sym typeface="+mn-lt"/>
            </a:endParaRPr>
          </a:p>
        </p:txBody>
      </p:sp>
      <p:sp>
        <p:nvSpPr>
          <p:cNvPr id="1049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减少沟通成本，提高决策效率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2" name="标题 2"/>
          <p:cNvSpPr>
            <a:spLocks noGrp="1"/>
          </p:cNvSpPr>
          <p:nvPr>
            <p:ph type="title" idx="2"/>
          </p:nvPr>
        </p:nvSpPr>
        <p:spPr/>
        <p:txBody>
          <a:bodyPr>
            <a:normAutofit fontScale="90000"/>
          </a:bodyPr>
          <a:p>
            <a:r>
              <a:rPr altLang="en-US" lang="zh-CN"/>
              <a:t>激发团队创造力</a:t>
            </a:r>
            <a:endParaRPr altLang="en-US" lang="zh-CN"/>
          </a:p>
        </p:txBody>
      </p:sp>
      <p:sp>
        <p:nvSpPr>
          <p:cNvPr id="1049074"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6"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78"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0"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2"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4"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6"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8"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0"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组织架构能够促进团队成员之间的协作和沟通，提高工作效率</a:t>
            </a:r>
            <a:endParaRPr altLang="en-US" dirty="0" sz="2400" lang="zh-CN">
              <a:latin typeface="+mn-ea"/>
              <a:ea typeface="+mn-ea"/>
            </a:endParaRPr>
          </a:p>
        </p:txBody>
      </p:sp>
      <p:sp>
        <p:nvSpPr>
          <p:cNvPr id="1049092"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组织架构能够明确团队成员的角色和职责，增强责任感和使命感</a:t>
            </a:r>
            <a:endParaRPr altLang="en-US" dirty="0" sz="2400" lang="zh-CN">
              <a:latin typeface="+mn-ea"/>
              <a:ea typeface="+mn-ea"/>
            </a:endParaRPr>
          </a:p>
        </p:txBody>
      </p:sp>
      <p:sp>
        <p:nvSpPr>
          <p:cNvPr id="1049094"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组织架构能够激发团队成员的创造力和创新精神</a:t>
            </a:r>
            <a:endParaRPr altLang="en-US" dirty="0" sz="2400" lang="zh-CN">
              <a:latin typeface="+mn-ea"/>
              <a:ea typeface="+mn-ea"/>
            </a:endParaRPr>
          </a:p>
        </p:txBody>
      </p:sp>
      <p:sp>
        <p:nvSpPr>
          <p:cNvPr id="1049096"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灵活的组织架构能够适应不断变化的市场需求和业务环境</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0" name="标题 1"/>
          <p:cNvSpPr>
            <a:spLocks noGrp="1"/>
          </p:cNvSpPr>
          <p:nvPr>
            <p:ph type="title" idx="2"/>
            <p:custDataLst>
              <p:tags r:id="rId1"/>
            </p:custDataLst>
          </p:nvPr>
        </p:nvSpPr>
        <p:spPr>
          <a:xfrm>
            <a:off x="1336040" y="1631315"/>
            <a:ext cx="5967095" cy="3479165"/>
          </a:xfrm>
        </p:spPr>
        <p:txBody>
          <a:bodyPr/>
          <a:p>
            <a:r>
              <a:rPr altLang="en-US" lang="zh-CN"/>
              <a:t>构建灵活组织架构的策略</a:t>
            </a:r>
            <a:endParaRPr altLang="en-US" lang="zh-CN"/>
          </a:p>
        </p:txBody>
      </p:sp>
      <p:sp>
        <p:nvSpPr>
          <p:cNvPr id="1049132"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4" name="标题 2"/>
          <p:cNvSpPr>
            <a:spLocks noGrp="1"/>
          </p:cNvSpPr>
          <p:nvPr>
            <p:ph type="title" idx="2"/>
          </p:nvPr>
        </p:nvSpPr>
        <p:spPr/>
        <p:txBody>
          <a:bodyPr>
            <a:normAutofit fontScale="90000"/>
          </a:bodyPr>
          <a:p>
            <a:r>
              <a:rPr altLang="en-US" lang="zh-CN"/>
              <a:t>扁平化组织结构</a:t>
            </a:r>
            <a:endParaRPr altLang="en-US" lang="zh-CN"/>
          </a:p>
        </p:txBody>
      </p:sp>
      <p:sp>
        <p:nvSpPr>
          <p:cNvPr id="1049196"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8"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0"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2"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4"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优点：提高决策效率和响应速度，降低管理成本，增强组织灵活性</a:t>
            </a:r>
            <a:endParaRPr altLang="en-US" sz="1400" lang="zh-CN" spc="150">
              <a:solidFill>
                <a:schemeClr val="tx1"/>
              </a:solidFill>
              <a:effectLst/>
              <a:latin typeface="+mn-ea"/>
              <a:sym typeface="+mn-ea"/>
            </a:endParaRPr>
          </a:p>
        </p:txBody>
      </p:sp>
      <p:sp>
        <p:nvSpPr>
          <p:cNvPr id="1049206"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定义：减少管理层级，使组织结构更加紧凑和高效</a:t>
            </a:r>
            <a:endParaRPr altLang="en-US" dirty="0" sz="1400" lang="zh-CN" spc="150">
              <a:solidFill>
                <a:schemeClr val="tx1"/>
              </a:solidFill>
              <a:effectLst/>
              <a:latin typeface="+mn-ea"/>
              <a:sym typeface="+mn-ea"/>
            </a:endParaRPr>
          </a:p>
        </p:txBody>
      </p:sp>
      <p:sp>
        <p:nvSpPr>
          <p:cNvPr id="1049208"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策略：推行流程化管理，减少不必要的审批环节，建立跨部门协作机制</a:t>
            </a:r>
            <a:endParaRPr altLang="en-US" sz="1400" lang="zh-CN" spc="150">
              <a:solidFill>
                <a:schemeClr val="tx1"/>
              </a:solidFill>
              <a:effectLst/>
              <a:latin typeface="+mn-ea"/>
              <a:sym typeface="+mn-ea"/>
            </a:endParaRPr>
          </a:p>
        </p:txBody>
      </p:sp>
      <p:sp>
        <p:nvSpPr>
          <p:cNvPr id="1049210"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实施要点：明确职责和权限，建立有效的沟通机制，提高员工素质和能力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4" name="标题 2"/>
          <p:cNvSpPr>
            <a:spLocks noGrp="1"/>
          </p:cNvSpPr>
          <p:nvPr>
            <p:ph type="title" idx="2"/>
          </p:nvPr>
        </p:nvSpPr>
        <p:spPr/>
        <p:txBody>
          <a:bodyPr>
            <a:normAutofit fontScale="90000"/>
          </a:bodyPr>
          <a:p>
            <a:r>
              <a:rPr altLang="en-US" lang="zh-CN"/>
              <a:t>矩阵式组织结构</a:t>
            </a:r>
            <a:endParaRPr altLang="en-US" lang="zh-CN"/>
          </a:p>
        </p:txBody>
      </p:sp>
      <p:sp>
        <p:nvSpPr>
          <p:cNvPr id="1049246"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优势：能够促进跨部门之间的协作和沟通，提高工作效率和质量，同时能够培养员工的综合素质和技能</a:t>
            </a:r>
            <a:endParaRPr altLang="zh-CN" dirty="0" lang="en-US">
              <a:solidFill>
                <a:schemeClr val="dk1">
                  <a:lumMod val="80000"/>
                  <a:lumOff val="20000"/>
                </a:schemeClr>
              </a:solidFill>
              <a:latin typeface="+mn-ea"/>
              <a:sym typeface="+mn-ea"/>
            </a:endParaRPr>
          </a:p>
        </p:txBody>
      </p:sp>
      <p:sp>
        <p:nvSpPr>
          <p:cNvPr id="1049254"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定义：矩阵式组织结构是一种将不同职能部门的人员组合在一起，形成跨职能团队的组织结构</a:t>
            </a:r>
            <a:endParaRPr altLang="en-US" dirty="0" lang="zh-CN">
              <a:solidFill>
                <a:schemeClr val="dk1">
                  <a:lumMod val="80000"/>
                  <a:lumOff val="20000"/>
                </a:schemeClr>
              </a:solidFill>
              <a:latin typeface="+mn-ea"/>
              <a:sym typeface="+mn-ea"/>
            </a:endParaRPr>
          </a:p>
        </p:txBody>
      </p:sp>
      <p:sp>
        <p:nvSpPr>
          <p:cNvPr id="1049262"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特点：具有灵活性和适应性，能够快速响应市场变化和客户需求，同时保持组织的稳定性和高效性</a:t>
            </a:r>
            <a:endParaRPr altLang="en-US" dirty="0" lang="zh-CN">
              <a:solidFill>
                <a:schemeClr val="dk1">
                  <a:lumMod val="80000"/>
                  <a:lumOff val="20000"/>
                </a:schemeClr>
              </a:solidFill>
              <a:latin typeface="+mn-ea"/>
              <a:sym typeface="+mn-ea"/>
            </a:endParaRPr>
          </a:p>
        </p:txBody>
      </p:sp>
      <p:sp>
        <p:nvSpPr>
          <p:cNvPr id="1049270"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适用范围：适用于需要快速响应市场变化和客户需求的企业，以及需要处理复杂问题和多项目管理的企业</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0" name="标题 2"/>
          <p:cNvSpPr>
            <a:spLocks noGrp="1"/>
          </p:cNvSpPr>
          <p:nvPr>
            <p:ph type="title" idx="2"/>
          </p:nvPr>
        </p:nvSpPr>
        <p:spPr/>
        <p:txBody>
          <a:bodyPr>
            <a:normAutofit fontScale="90000"/>
          </a:bodyPr>
          <a:p>
            <a:r>
              <a:rPr altLang="en-US" lang="zh-CN"/>
              <a:t>网络化组织结构</a:t>
            </a:r>
            <a:endParaRPr altLang="en-US" lang="zh-CN"/>
          </a:p>
        </p:txBody>
      </p:sp>
      <p:sp>
        <p:nvSpPr>
          <p:cNvPr id="1049312"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定义：一种新型的组织结构形式，通过信息技术和网络技术实现组织内部和外部的连接和协作</a:t>
            </a:r>
            <a:endParaRPr altLang="en-US" dirty="0" sz="1200" lang="zh-CN" spc="150">
              <a:solidFill>
                <a:schemeClr val="tx1">
                  <a:lumMod val="85000"/>
                  <a:lumOff val="15000"/>
                </a:schemeClr>
              </a:solidFill>
              <a:latin typeface="+mn-ea"/>
              <a:sym typeface="+mn-ea"/>
            </a:endParaRPr>
          </a:p>
        </p:txBody>
      </p:sp>
      <p:sp>
        <p:nvSpPr>
          <p:cNvPr id="1049314"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6"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8"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特点：灵活性、适应性、创新性、高效性</a:t>
            </a:r>
            <a:endParaRPr altLang="en-US" dirty="0" sz="1200" lang="zh-CN" spc="150">
              <a:solidFill>
                <a:schemeClr val="tx1">
                  <a:lumMod val="85000"/>
                  <a:lumOff val="15000"/>
                </a:schemeClr>
              </a:solidFill>
              <a:latin typeface="+mn-ea"/>
              <a:sym typeface="+mn-ea"/>
            </a:endParaRPr>
          </a:p>
        </p:txBody>
      </p:sp>
      <p:sp>
        <p:nvSpPr>
          <p:cNvPr id="1049320"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2"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4"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优势：促进跨部门、跨领域的协作和交流，提高组织效率和创新能力</a:t>
            </a:r>
            <a:endParaRPr altLang="en-US" dirty="0" sz="1200" lang="zh-CN" spc="150">
              <a:solidFill>
                <a:schemeClr val="tx1">
                  <a:lumMod val="85000"/>
                  <a:lumOff val="15000"/>
                </a:schemeClr>
              </a:solidFill>
              <a:latin typeface="+mn-ea"/>
              <a:sym typeface="+mn-ea"/>
            </a:endParaRPr>
          </a:p>
        </p:txBody>
      </p:sp>
      <p:sp>
        <p:nvSpPr>
          <p:cNvPr id="1049326"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8"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0"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实施策略：建立扁平化、柔性化的组织结构，加强信息技术和网络技术的应用，培养员工的跨部门、跨领域协作能力</a:t>
            </a:r>
            <a:endParaRPr altLang="en-US" dirty="0" sz="1200" lang="zh-CN" spc="150">
              <a:solidFill>
                <a:schemeClr val="tx1">
                  <a:lumMod val="85000"/>
                  <a:lumOff val="15000"/>
                </a:schemeClr>
              </a:solidFill>
              <a:latin typeface="+mn-ea"/>
              <a:sym typeface="+mn-ea"/>
            </a:endParaRPr>
          </a:p>
        </p:txBody>
      </p:sp>
      <p:sp>
        <p:nvSpPr>
          <p:cNvPr id="1049332"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4"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8" name="标题 1"/>
          <p:cNvSpPr>
            <a:spLocks noGrp="1"/>
          </p:cNvSpPr>
          <p:nvPr>
            <p:ph type="title" idx="2"/>
            <p:custDataLst>
              <p:tags r:id="rId1"/>
            </p:custDataLst>
          </p:nvPr>
        </p:nvSpPr>
        <p:spPr>
          <a:xfrm>
            <a:off x="1336040" y="1631315"/>
            <a:ext cx="5967095" cy="3479165"/>
          </a:xfrm>
        </p:spPr>
        <p:txBody>
          <a:bodyPr/>
          <a:p>
            <a:r>
              <a:rPr altLang="en-US" lang="zh-CN"/>
              <a:t>灵活组织架构的优势</a:t>
            </a:r>
            <a:endParaRPr altLang="en-US" lang="zh-CN"/>
          </a:p>
        </p:txBody>
      </p:sp>
      <p:sp>
        <p:nvSpPr>
          <p:cNvPr id="1049370"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32" name="标题 2"/>
          <p:cNvSpPr>
            <a:spLocks noGrp="1"/>
          </p:cNvSpPr>
          <p:nvPr>
            <p:ph type="title" idx="2"/>
          </p:nvPr>
        </p:nvSpPr>
        <p:spPr/>
        <p:txBody>
          <a:bodyPr>
            <a:normAutofit fontScale="90000"/>
          </a:bodyPr>
          <a:p>
            <a:r>
              <a:rPr altLang="en-US" lang="zh-CN"/>
              <a:t>提高决策效率</a:t>
            </a:r>
            <a:endParaRPr altLang="en-US" lang="zh-CN"/>
          </a:p>
        </p:txBody>
      </p:sp>
      <p:sp>
        <p:nvSpPr>
          <p:cNvPr id="1049434" name="圆角矩形 30"/>
          <p:cNvSpPr/>
          <p:nvPr>
            <p:custDataLst>
              <p:tags r:id="rId1"/>
            </p:custDataLst>
          </p:nvPr>
        </p:nvSpPr>
        <p:spPr>
          <a:xfrm>
            <a:off x="2384786" y="1452880"/>
            <a:ext cx="7807763" cy="1095826"/>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436" name="圆角矩形 65"/>
          <p:cNvSpPr/>
          <p:nvPr>
            <p:custDataLst>
              <p:tags r:id="rId2"/>
            </p:custDataLst>
          </p:nvPr>
        </p:nvSpPr>
        <p:spPr>
          <a:xfrm>
            <a:off x="2384786" y="2679761"/>
            <a:ext cx="7807763" cy="1095826"/>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438" name="圆角矩形 72"/>
          <p:cNvSpPr/>
          <p:nvPr>
            <p:custDataLst>
              <p:tags r:id="rId3"/>
            </p:custDataLst>
          </p:nvPr>
        </p:nvSpPr>
        <p:spPr>
          <a:xfrm>
            <a:off x="2384786" y="3906643"/>
            <a:ext cx="7807763" cy="1095826"/>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440" name="圆角矩形 78"/>
          <p:cNvSpPr/>
          <p:nvPr>
            <p:custDataLst>
              <p:tags r:id="rId4"/>
            </p:custDataLst>
          </p:nvPr>
        </p:nvSpPr>
        <p:spPr>
          <a:xfrm>
            <a:off x="2384786" y="5133524"/>
            <a:ext cx="7807763" cy="1095826"/>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442" name="圆角矩形 35"/>
          <p:cNvSpPr/>
          <p:nvPr>
            <p:custDataLst>
              <p:tags r:id="rId5"/>
            </p:custDataLst>
          </p:nvPr>
        </p:nvSpPr>
        <p:spPr>
          <a:xfrm>
            <a:off x="1993842" y="1659458"/>
            <a:ext cx="1882896" cy="68267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444" name="圆角矩形 35"/>
          <p:cNvSpPr/>
          <p:nvPr>
            <p:custDataLst>
              <p:tags r:id="rId6"/>
            </p:custDataLst>
          </p:nvPr>
        </p:nvSpPr>
        <p:spPr>
          <a:xfrm>
            <a:off x="1993842" y="5340102"/>
            <a:ext cx="1882896" cy="68267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446" name="圆角矩形 35"/>
          <p:cNvSpPr/>
          <p:nvPr>
            <p:custDataLst>
              <p:tags r:id="rId7"/>
            </p:custDataLst>
          </p:nvPr>
        </p:nvSpPr>
        <p:spPr>
          <a:xfrm>
            <a:off x="1993842" y="4113221"/>
            <a:ext cx="1882896" cy="68267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448" name="圆角矩形 35"/>
          <p:cNvSpPr/>
          <p:nvPr>
            <p:custDataLst>
              <p:tags r:id="rId8"/>
            </p:custDataLst>
          </p:nvPr>
        </p:nvSpPr>
        <p:spPr>
          <a:xfrm>
            <a:off x="1993842" y="2886339"/>
            <a:ext cx="1882896" cy="68267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450" name="文本框 4"/>
          <p:cNvSpPr txBox="1"/>
          <p:nvPr>
            <p:custDataLst>
              <p:tags r:id="rId9"/>
            </p:custDataLst>
          </p:nvPr>
        </p:nvSpPr>
        <p:spPr>
          <a:xfrm>
            <a:off x="4318031" y="1507671"/>
            <a:ext cx="5819726" cy="98624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快速响应市场变化：灵活的组织架构能够迅速调整资源，应对市场变化，提高决策效率。</a:t>
            </a:r>
            <a:endParaRPr altLang="en-US" dirty="0" sz="1400" lang="zh-CN">
              <a:solidFill>
                <a:schemeClr val="tx1">
                  <a:lumMod val="65000"/>
                  <a:lumOff val="35000"/>
                </a:schemeClr>
              </a:solidFill>
              <a:effectLst/>
              <a:latin typeface="+mn-ea"/>
              <a:cs typeface="mn-cs"/>
              <a:sym typeface="+mn-ea"/>
            </a:endParaRPr>
          </a:p>
        </p:txBody>
      </p:sp>
      <p:sp>
        <p:nvSpPr>
          <p:cNvPr id="1049452" name="文本框 5"/>
          <p:cNvSpPr txBox="1"/>
          <p:nvPr>
            <p:custDataLst>
              <p:tags r:id="rId10"/>
            </p:custDataLst>
          </p:nvPr>
        </p:nvSpPr>
        <p:spPr>
          <a:xfrm>
            <a:off x="4318031" y="2734553"/>
            <a:ext cx="5819726" cy="98624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促进跨部门协作：灵活的组织架构能够打破部门壁垒，促进跨部门协作，提高决策效率和创新能力。</a:t>
            </a:r>
            <a:endParaRPr altLang="en-US" dirty="0" sz="1400" lang="zh-CN">
              <a:solidFill>
                <a:schemeClr val="tx1">
                  <a:lumMod val="65000"/>
                  <a:lumOff val="35000"/>
                </a:schemeClr>
              </a:solidFill>
              <a:effectLst/>
              <a:latin typeface="+mn-ea"/>
              <a:cs typeface="mn-cs"/>
              <a:sym typeface="+mn-ea"/>
            </a:endParaRPr>
          </a:p>
        </p:txBody>
      </p:sp>
      <p:sp>
        <p:nvSpPr>
          <p:cNvPr id="1049454" name="文本框 6"/>
          <p:cNvSpPr txBox="1"/>
          <p:nvPr>
            <p:custDataLst>
              <p:tags r:id="rId11"/>
            </p:custDataLst>
          </p:nvPr>
        </p:nvSpPr>
        <p:spPr>
          <a:xfrm>
            <a:off x="4318031" y="3961434"/>
            <a:ext cx="5819726" cy="98624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激发员工积极性：灵活的组织架构能够赋予员工更多的自主权和决策权，激发员工的工作积极性和创造力。</a:t>
            </a:r>
            <a:endParaRPr altLang="en-US" dirty="0" sz="1400" lang="zh-CN">
              <a:solidFill>
                <a:schemeClr val="tx1">
                  <a:lumMod val="65000"/>
                  <a:lumOff val="35000"/>
                </a:schemeClr>
              </a:solidFill>
              <a:effectLst/>
              <a:latin typeface="+mn-ea"/>
              <a:cs typeface="mn-cs"/>
              <a:sym typeface="+mn-ea"/>
            </a:endParaRPr>
          </a:p>
        </p:txBody>
      </p:sp>
      <p:sp>
        <p:nvSpPr>
          <p:cNvPr id="1049456" name="文本框 8"/>
          <p:cNvSpPr txBox="1"/>
          <p:nvPr>
            <p:custDataLst>
              <p:tags r:id="rId12"/>
            </p:custDataLst>
          </p:nvPr>
        </p:nvSpPr>
        <p:spPr>
          <a:xfrm>
            <a:off x="4318031" y="5188315"/>
            <a:ext cx="5819726" cy="98624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适应业务发展需求：灵活的组织架构能够根据业务发展需求快速调整组织结构和人员配置，提高决策效率和业务适应性。</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90" name="标题 2"/>
          <p:cNvSpPr>
            <a:spLocks noGrp="1"/>
          </p:cNvSpPr>
          <p:nvPr>
            <p:ph type="title" idx="2"/>
          </p:nvPr>
        </p:nvSpPr>
        <p:spPr/>
        <p:txBody>
          <a:bodyPr>
            <a:normAutofit fontScale="90000"/>
          </a:bodyPr>
          <a:p>
            <a:r>
              <a:rPr altLang="en-US" lang="zh-CN"/>
              <a:t>增强团队协作</a:t>
            </a:r>
            <a:endParaRPr altLang="en-US" lang="zh-CN"/>
          </a:p>
        </p:txBody>
      </p:sp>
      <p:sp>
        <p:nvSpPr>
          <p:cNvPr id="1049492"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促进信息共享：灵活的组织架构有助于团队成员之间更好地沟通和协作，实现信息共享，提高工作效率。</a:t>
            </a:r>
            <a:endParaRPr altLang="en-US" dirty="0" sz="1200" lang="zh-CN" spc="150">
              <a:solidFill>
                <a:schemeClr val="tx1">
                  <a:lumMod val="65000"/>
                  <a:lumOff val="35000"/>
                </a:schemeClr>
              </a:solidFill>
              <a:latin typeface="+mn-ea"/>
              <a:sym typeface="+mn-ea"/>
            </a:endParaRPr>
          </a:p>
        </p:txBody>
      </p:sp>
      <p:sp>
        <p:nvSpPr>
          <p:cNvPr id="1049494"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增强创新能力：灵活的组织架构鼓励团队成员跨部门、跨领域合作，激发创新思维，提高企业的创新能力。</a:t>
            </a:r>
            <a:endParaRPr altLang="en-US" dirty="0" sz="1200" lang="zh-CN" spc="150">
              <a:solidFill>
                <a:schemeClr val="tx1">
                  <a:lumMod val="65000"/>
                  <a:lumOff val="35000"/>
                </a:schemeClr>
              </a:solidFill>
              <a:latin typeface="+mn-ea"/>
              <a:sym typeface="+mn-ea"/>
            </a:endParaRPr>
          </a:p>
        </p:txBody>
      </p:sp>
      <p:sp>
        <p:nvSpPr>
          <p:cNvPr id="1049496"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快速响应市场变化：灵活的组织架构能够迅速调整资源分配，适应市场变化，提高企业的竞争力和应变能力。</a:t>
            </a:r>
            <a:endParaRPr altLang="en-US" dirty="0" sz="1200" lang="zh-CN" spc="150">
              <a:solidFill>
                <a:schemeClr val="tx1">
                  <a:lumMod val="65000"/>
                  <a:lumOff val="35000"/>
                </a:schemeClr>
              </a:solidFill>
              <a:latin typeface="+mn-ea"/>
              <a:sym typeface="+mn-ea"/>
            </a:endParaRPr>
          </a:p>
        </p:txBody>
      </p:sp>
      <p:sp>
        <p:nvSpPr>
          <p:cNvPr id="1049498"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促进员工个人发展：灵活的组织架构为员工提供更多的发展机会和挑战，促进员工个人成长和职业发展。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2" name="标题 2"/>
          <p:cNvSpPr>
            <a:spLocks noGrp="1"/>
          </p:cNvSpPr>
          <p:nvPr>
            <p:ph type="title" idx="2"/>
          </p:nvPr>
        </p:nvSpPr>
        <p:spPr/>
        <p:txBody>
          <a:bodyPr>
            <a:normAutofit fontScale="90000"/>
          </a:bodyPr>
          <a:p>
            <a:r>
              <a:rPr altLang="en-US" lang="zh-CN"/>
              <a:t>快速响应市场变化</a:t>
            </a:r>
            <a:endParaRPr altLang="en-US" lang="zh-CN"/>
          </a:p>
        </p:txBody>
      </p:sp>
      <p:sp>
        <p:nvSpPr>
          <p:cNvPr id="104953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适应市场变化，减少决策层级，提高决策效率</a:t>
            </a:r>
            <a:endParaRPr altLang="zh-CN" dirty="0" lang="en-US">
              <a:solidFill>
                <a:schemeClr val="dk1">
                  <a:lumMod val="80000"/>
                  <a:lumOff val="20000"/>
                </a:schemeClr>
              </a:solidFill>
              <a:latin typeface="+mn-ea"/>
              <a:sym typeface="+mn-ea"/>
            </a:endParaRPr>
          </a:p>
        </p:txBody>
      </p:sp>
      <p:sp>
        <p:nvSpPr>
          <p:cNvPr id="104954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灵活组织架构能够迅速调整资源分配</a:t>
            </a:r>
            <a:endParaRPr altLang="en-US" dirty="0" lang="zh-CN">
              <a:solidFill>
                <a:schemeClr val="dk1">
                  <a:lumMod val="80000"/>
                  <a:lumOff val="20000"/>
                </a:schemeClr>
              </a:solidFill>
              <a:latin typeface="+mn-ea"/>
              <a:sym typeface="+mn-ea"/>
            </a:endParaRPr>
          </a:p>
        </p:txBody>
      </p:sp>
      <p:sp>
        <p:nvSpPr>
          <p:cNvPr id="104955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快速响应市场需求，提高企业竞争力</a:t>
            </a:r>
            <a:endParaRPr altLang="en-US" dirty="0" lang="zh-CN">
              <a:solidFill>
                <a:schemeClr val="dk1">
                  <a:lumMod val="80000"/>
                  <a:lumOff val="20000"/>
                </a:schemeClr>
              </a:solidFill>
              <a:latin typeface="+mn-ea"/>
              <a:sym typeface="+mn-ea"/>
            </a:endParaRPr>
          </a:p>
        </p:txBody>
      </p:sp>
      <p:sp>
        <p:nvSpPr>
          <p:cNvPr id="104955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灵活组织架构有助于企业创新，抓住市场机遇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8" name="标题 1"/>
          <p:cNvSpPr>
            <a:spLocks noGrp="1"/>
          </p:cNvSpPr>
          <p:nvPr>
            <p:ph type="title" idx="2"/>
            <p:custDataLst>
              <p:tags r:id="rId1"/>
            </p:custDataLst>
          </p:nvPr>
        </p:nvSpPr>
        <p:spPr>
          <a:xfrm>
            <a:off x="1336040" y="1631315"/>
            <a:ext cx="5967095" cy="3479165"/>
          </a:xfrm>
        </p:spPr>
        <p:txBody>
          <a:bodyPr/>
          <a:p>
            <a:r>
              <a:rPr altLang="en-US" lang="zh-CN"/>
              <a:t>构建灵活组织架构的挑战与应对</a:t>
            </a:r>
            <a:endParaRPr altLang="en-US" lang="zh-CN"/>
          </a:p>
        </p:txBody>
      </p:sp>
      <p:sp>
        <p:nvSpPr>
          <p:cNvPr id="104960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62" name="标题 2"/>
          <p:cNvSpPr>
            <a:spLocks noGrp="1"/>
          </p:cNvSpPr>
          <p:nvPr>
            <p:ph type="title" idx="2"/>
          </p:nvPr>
        </p:nvSpPr>
        <p:spPr/>
        <p:txBody>
          <a:bodyPr>
            <a:normAutofit fontScale="90000"/>
          </a:bodyPr>
          <a:p>
            <a:r>
              <a:rPr altLang="en-US" lang="zh-CN"/>
              <a:t>跨部门沟通与协作</a:t>
            </a:r>
            <a:endParaRPr altLang="en-US" lang="zh-CN"/>
          </a:p>
        </p:txBody>
      </p:sp>
      <p:sp>
        <p:nvSpPr>
          <p:cNvPr id="1049664"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跨部门沟通的重要性</a:t>
            </a:r>
            <a:endParaRPr altLang="en-US" dirty="0" sz="1200" lang="zh-CN" spc="150">
              <a:solidFill>
                <a:schemeClr val="tx1">
                  <a:lumMod val="65000"/>
                  <a:lumOff val="35000"/>
                </a:schemeClr>
              </a:solidFill>
              <a:latin typeface="+mn-ea"/>
              <a:sym typeface="+mn-ea"/>
            </a:endParaRPr>
          </a:p>
        </p:txBody>
      </p:sp>
      <p:sp>
        <p:nvSpPr>
          <p:cNvPr id="1049666"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建立有效的沟通机制</a:t>
            </a:r>
            <a:endParaRPr altLang="en-US" dirty="0" sz="1200" lang="zh-CN" spc="150">
              <a:solidFill>
                <a:schemeClr val="tx1">
                  <a:lumMod val="65000"/>
                  <a:lumOff val="35000"/>
                </a:schemeClr>
              </a:solidFill>
              <a:latin typeface="+mn-ea"/>
              <a:sym typeface="+mn-ea"/>
            </a:endParaRPr>
          </a:p>
        </p:txBody>
      </p:sp>
      <p:sp>
        <p:nvSpPr>
          <p:cNvPr id="1049668"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协作与协调的实践案例</a:t>
            </a:r>
            <a:endParaRPr altLang="en-US" dirty="0" sz="1200" lang="zh-CN" spc="150">
              <a:solidFill>
                <a:schemeClr val="tx1">
                  <a:lumMod val="65000"/>
                  <a:lumOff val="35000"/>
                </a:schemeClr>
              </a:solidFill>
              <a:latin typeface="+mn-ea"/>
              <a:sym typeface="+mn-ea"/>
            </a:endParaRPr>
          </a:p>
        </p:txBody>
      </p:sp>
      <p:sp>
        <p:nvSpPr>
          <p:cNvPr id="1049670"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提升跨部门沟通与协作的策略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04" name="标题 2"/>
          <p:cNvSpPr>
            <a:spLocks noGrp="1"/>
          </p:cNvSpPr>
          <p:nvPr>
            <p:ph type="title" idx="2"/>
          </p:nvPr>
        </p:nvSpPr>
        <p:spPr/>
        <p:txBody>
          <a:bodyPr>
            <a:normAutofit fontScale="90000"/>
          </a:bodyPr>
          <a:p>
            <a:r>
              <a:rPr altLang="en-US" lang="zh-CN"/>
              <a:t>员工角色与职责的重新定义</a:t>
            </a:r>
            <a:endParaRPr altLang="en-US" lang="zh-CN"/>
          </a:p>
        </p:txBody>
      </p:sp>
      <p:sp>
        <p:nvSpPr>
          <p:cNvPr id="1049706"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8"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10"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员工角色多样化：根据项目需求和团队目标，灵活调整员工角色和职责</a:t>
            </a:r>
            <a:endParaRPr altLang="en-US" dirty="0" sz="2000" lang="zh-CN" spc="200">
              <a:solidFill>
                <a:schemeClr val="tx1">
                  <a:lumMod val="85000"/>
                  <a:lumOff val="15000"/>
                </a:schemeClr>
              </a:solidFill>
              <a:latin typeface="+mn-ea"/>
              <a:sym typeface="+mn-ea"/>
            </a:endParaRPr>
          </a:p>
        </p:txBody>
      </p:sp>
      <p:sp>
        <p:nvSpPr>
          <p:cNvPr id="1049712"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4"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6"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跨部门协作：打破部门壁垒，促进跨部门间的协作和沟通</a:t>
            </a:r>
            <a:endParaRPr altLang="en-US" dirty="0" sz="2000" lang="zh-CN" spc="200">
              <a:solidFill>
                <a:schemeClr val="tx1">
                  <a:lumMod val="85000"/>
                  <a:lumOff val="15000"/>
                </a:schemeClr>
              </a:solidFill>
              <a:latin typeface="+mn-ea"/>
              <a:sym typeface="+mn-ea"/>
            </a:endParaRPr>
          </a:p>
        </p:txBody>
      </p:sp>
      <p:sp>
        <p:nvSpPr>
          <p:cNvPr id="1049718"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0"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2"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员工培训与发展：为员工提供培训和发展机会，提高其适应性和创新能力</a:t>
            </a:r>
            <a:endParaRPr altLang="en-US" dirty="0" sz="2000" lang="zh-CN" spc="200">
              <a:solidFill>
                <a:schemeClr val="tx1">
                  <a:lumMod val="85000"/>
                  <a:lumOff val="15000"/>
                </a:schemeClr>
              </a:solidFill>
              <a:latin typeface="+mn-ea"/>
              <a:sym typeface="+mn-ea"/>
            </a:endParaRPr>
          </a:p>
        </p:txBody>
      </p:sp>
      <p:sp>
        <p:nvSpPr>
          <p:cNvPr id="1049724"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6"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8"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激励机制：建立激励机制，鼓励员工积极参与组织架构的调整和优化</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62" name="标题 2"/>
          <p:cNvSpPr>
            <a:spLocks noGrp="1"/>
          </p:cNvSpPr>
          <p:nvPr>
            <p:ph type="title" idx="2"/>
          </p:nvPr>
        </p:nvSpPr>
        <p:spPr/>
        <p:txBody>
          <a:bodyPr>
            <a:normAutofit fontScale="90000"/>
          </a:bodyPr>
          <a:p>
            <a:r>
              <a:rPr altLang="en-US" lang="zh-CN"/>
              <a:t>激励机制的调整</a:t>
            </a:r>
            <a:endParaRPr altLang="en-US" lang="zh-CN"/>
          </a:p>
        </p:txBody>
      </p:sp>
      <p:sp>
        <p:nvSpPr>
          <p:cNvPr id="1049764"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6"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8"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挑战：员工激励与组织灵活性之间的平衡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70"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2"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4"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应对策略：制定具有灵活性的激励机制</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76"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8"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80" name="TextBox 2"/>
          <p:cNvSpPr txBox="1"/>
          <p:nvPr>
            <p:custDataLst>
              <p:tags r:id="rId9"/>
            </p:custDataLst>
          </p:nvPr>
        </p:nvSpPr>
        <p:spPr>
          <a:xfrm>
            <a:off x="6355905"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实施方法：根据业务需求和员工需求调整激励措施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82"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84"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86"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案例分析：成功调整激励机制的企业案例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0" name="标题 1"/>
          <p:cNvSpPr>
            <a:spLocks noGrp="1"/>
          </p:cNvSpPr>
          <p:nvPr>
            <p:ph type="title" idx="2"/>
            <p:custDataLst>
              <p:tags r:id="rId1"/>
            </p:custDataLst>
          </p:nvPr>
        </p:nvSpPr>
        <p:spPr>
          <a:xfrm>
            <a:off x="1336040" y="1631315"/>
            <a:ext cx="5967095" cy="3479165"/>
          </a:xfrm>
        </p:spPr>
        <p:txBody>
          <a:bodyPr/>
          <a:p>
            <a:r>
              <a:rPr altLang="en-US" lang="zh-CN"/>
              <a:t>案例分析：成功企业的灵活组织架构实践</a:t>
            </a:r>
            <a:endParaRPr altLang="en-US" lang="zh-CN"/>
          </a:p>
        </p:txBody>
      </p:sp>
      <p:sp>
        <p:nvSpPr>
          <p:cNvPr id="1049822"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84" name="标题 2"/>
          <p:cNvSpPr>
            <a:spLocks noGrp="1"/>
          </p:cNvSpPr>
          <p:nvPr>
            <p:ph type="title" idx="2"/>
          </p:nvPr>
        </p:nvSpPr>
        <p:spPr/>
        <p:txBody>
          <a:bodyPr>
            <a:normAutofit fontScale="90000"/>
          </a:bodyPr>
          <a:p>
            <a:r>
              <a:rPr altLang="en-US" lang="zh-CN"/>
              <a:t>阿里巴巴的组织架构变革</a:t>
            </a:r>
            <a:endParaRPr altLang="en-US" lang="zh-CN"/>
          </a:p>
        </p:txBody>
      </p:sp>
      <p:sp>
        <p:nvSpPr>
          <p:cNvPr id="1049886"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0"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背景：阿里巴巴在发展过程中面临的问题和挑战</a:t>
            </a:r>
            <a:endParaRPr altLang="en-US" dirty="0" sz="2000" lang="zh-CN" spc="150">
              <a:solidFill>
                <a:schemeClr val="tx1">
                  <a:lumMod val="85000"/>
                  <a:lumOff val="15000"/>
                </a:schemeClr>
              </a:solidFill>
              <a:latin typeface="+mn-ea"/>
              <a:sym typeface="+mn-ea"/>
            </a:endParaRPr>
          </a:p>
        </p:txBody>
      </p:sp>
      <p:sp>
        <p:nvSpPr>
          <p:cNvPr id="1049892"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变革目标：通过组织架构的调整，提高企业的灵活性和适应性</a:t>
            </a:r>
            <a:endParaRPr altLang="en-US" dirty="0" sz="2000" lang="zh-CN" spc="150">
              <a:solidFill>
                <a:schemeClr val="tx1">
                  <a:lumMod val="85000"/>
                  <a:lumOff val="15000"/>
                </a:schemeClr>
              </a:solidFill>
              <a:latin typeface="+mn-ea"/>
              <a:sym typeface="+mn-ea"/>
            </a:endParaRPr>
          </a:p>
        </p:txBody>
      </p:sp>
      <p:sp>
        <p:nvSpPr>
          <p:cNvPr id="1049898"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具体措施：采用事业部制、矩阵式等组织结构，优化决策流程和资源配置</a:t>
            </a:r>
            <a:endParaRPr altLang="en-US" dirty="0" sz="2000" lang="zh-CN" spc="150">
              <a:solidFill>
                <a:schemeClr val="tx1">
                  <a:lumMod val="85000"/>
                  <a:lumOff val="15000"/>
                </a:schemeClr>
              </a:solidFill>
              <a:latin typeface="+mn-ea"/>
              <a:sym typeface="+mn-ea"/>
            </a:endParaRPr>
          </a:p>
        </p:txBody>
      </p:sp>
      <p:sp>
        <p:nvSpPr>
          <p:cNvPr id="1049904"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成果与影响：阿里巴巴的组织架构变革取得了显著成效，提高了企业的竞争力和创新能力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42" name="标题 2"/>
          <p:cNvSpPr>
            <a:spLocks noGrp="1"/>
          </p:cNvSpPr>
          <p:nvPr>
            <p:ph type="title" idx="2"/>
          </p:nvPr>
        </p:nvSpPr>
        <p:spPr/>
        <p:txBody>
          <a:bodyPr>
            <a:normAutofit fontScale="90000"/>
          </a:bodyPr>
          <a:p>
            <a:r>
              <a:rPr altLang="en-US" lang="zh-CN"/>
              <a:t>腾讯的组织架构调整</a:t>
            </a:r>
            <a:endParaRPr altLang="en-US" lang="zh-CN"/>
          </a:p>
        </p:txBody>
      </p:sp>
      <p:sp>
        <p:nvSpPr>
          <p:cNvPr id="1049944"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46"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8"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背景：腾讯面临市场变化和业务挑战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50"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52"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调整方向：优化组织架构，提高灵活性和适应性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56"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58"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具体措施：将业务划分为多个小团队，赋予更多自主权和决策权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60"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64"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效果：提高业务响应速度和创新能力，促进公司持续发展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00" name="标题 2"/>
          <p:cNvSpPr>
            <a:spLocks noGrp="1"/>
          </p:cNvSpPr>
          <p:nvPr>
            <p:ph type="title" idx="2"/>
          </p:nvPr>
        </p:nvSpPr>
        <p:spPr/>
        <p:txBody>
          <a:bodyPr>
            <a:normAutofit fontScale="90000"/>
          </a:bodyPr>
          <a:p>
            <a:r>
              <a:rPr altLang="en-US" lang="zh-CN"/>
              <a:t>华为的矩阵式组织结构</a:t>
            </a:r>
            <a:endParaRPr altLang="en-US" lang="zh-CN"/>
          </a:p>
        </p:txBody>
      </p:sp>
      <p:sp>
        <p:nvSpPr>
          <p:cNvPr id="1050002"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背景：华为作为全球领先的通信设备制造商，其成功的组织架构是关键因素之一</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特点：横向部门负责产品线的管理和协调，纵向部门负责资源和人员的管理和协调，形成高效协同的组织架构</a:t>
            </a:r>
            <a:endParaRPr dirty="0" sz="2000" err="1">
              <a:solidFill>
                <a:schemeClr val="tx1">
                  <a:lumMod val="75000"/>
                  <a:lumOff val="25000"/>
                </a:schemeClr>
              </a:solidFill>
              <a:latin typeface="+mn-ea"/>
              <a:ea typeface="+mn-ea"/>
              <a:cs typeface="+mn-ea"/>
              <a:sym typeface="+mn-lt"/>
            </a:endParaRPr>
          </a:p>
        </p:txBody>
      </p:sp>
      <p:sp>
        <p:nvSpPr>
          <p:cNvPr id="1050022"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28"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优势：能够快速响应市场变化，提高决策效率和资源利用效率，增强企业的竞争力</a:t>
            </a:r>
            <a:endParaRPr dirty="0" err="1">
              <a:solidFill>
                <a:schemeClr val="tx1">
                  <a:lumMod val="75000"/>
                  <a:lumOff val="25000"/>
                </a:schemeClr>
              </a:solidFill>
              <a:latin typeface="+mn-ea"/>
              <a:ea typeface="+mn-ea"/>
              <a:cs typeface="+mn-ea"/>
              <a:sym typeface="+mn-lt"/>
            </a:endParaRPr>
          </a:p>
        </p:txBody>
      </p:sp>
      <p:sp>
        <p:nvSpPr>
          <p:cNvPr id="1050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矩阵式组织结构：采用横向和纵向相结合的方式，形成矩阵式结构，提高协同效率</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74" name="标题 1"/>
          <p:cNvSpPr>
            <a:spLocks noGrp="1"/>
          </p:cNvSpPr>
          <p:nvPr>
            <p:ph type="title" idx="2"/>
            <p:custDataLst>
              <p:tags r:id="rId1"/>
            </p:custDataLst>
          </p:nvPr>
        </p:nvSpPr>
        <p:spPr>
          <a:xfrm>
            <a:off x="1336040" y="1631315"/>
            <a:ext cx="5967095" cy="3479165"/>
          </a:xfrm>
        </p:spPr>
        <p:txBody>
          <a:bodyPr/>
          <a:p>
            <a:r>
              <a:rPr altLang="en-US" lang="zh-CN"/>
              <a:t>总结与展望：未来组织架构的发展趋势</a:t>
            </a:r>
            <a:endParaRPr altLang="en-US" lang="zh-CN"/>
          </a:p>
        </p:txBody>
      </p:sp>
      <p:sp>
        <p:nvSpPr>
          <p:cNvPr id="1050076" name="文本占位符 3"/>
          <p:cNvSpPr>
            <a:spLocks noGrp="1"/>
          </p:cNvSpPr>
          <p:nvPr>
            <p:ph type="body" idx="1"/>
            <p:custDataLst>
              <p:tags r:id="rId2"/>
            </p:custDataLst>
          </p:nvPr>
        </p:nvSpPr>
        <p:spPr>
          <a:xfrm>
            <a:off x="6690995" y="1631315"/>
            <a:ext cx="3646805" cy="3479165"/>
          </a:xfrm>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38" name="标题 2"/>
          <p:cNvSpPr>
            <a:spLocks noGrp="1"/>
          </p:cNvSpPr>
          <p:nvPr>
            <p:ph type="title" idx="2"/>
          </p:nvPr>
        </p:nvSpPr>
        <p:spPr/>
        <p:txBody>
          <a:bodyPr>
            <a:normAutofit fontScale="90000"/>
          </a:bodyPr>
          <a:p>
            <a:r>
              <a:rPr altLang="en-US" lang="zh-CN"/>
              <a:t>数字化驱动的组织变革</a:t>
            </a:r>
            <a:endParaRPr altLang="en-US" lang="zh-CN"/>
          </a:p>
        </p:txBody>
      </p:sp>
      <p:sp>
        <p:nvSpPr>
          <p:cNvPr id="1050140"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2"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4"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6"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8"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9"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0"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52"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54"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1"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6"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3"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05"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8"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60"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62"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7"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4"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9"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6"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11"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8"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0"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2"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4"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6"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数字化转型成为组织发展的必然趋势</a:t>
            </a:r>
            <a:endParaRPr altLang="en-US" dirty="0" sz="1200" lang="zh-CN" spc="150">
              <a:solidFill>
                <a:schemeClr val="tx1">
                  <a:lumMod val="65000"/>
                  <a:lumOff val="35000"/>
                </a:schemeClr>
              </a:solidFill>
              <a:latin typeface="+mn-ea"/>
              <a:sym typeface="+mn-ea"/>
            </a:endParaRPr>
          </a:p>
        </p:txBody>
      </p:sp>
      <p:sp>
        <p:nvSpPr>
          <p:cNvPr id="1050178"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数字化驱动的组织变革将带来更多的创新和机遇</a:t>
            </a:r>
            <a:endParaRPr altLang="en-US" dirty="0" sz="1200" lang="zh-CN" spc="150">
              <a:solidFill>
                <a:schemeClr val="tx1">
                  <a:lumMod val="65000"/>
                  <a:lumOff val="35000"/>
                </a:schemeClr>
              </a:solidFill>
              <a:latin typeface="+mn-ea"/>
              <a:sym typeface="+mn-ea"/>
            </a:endParaRPr>
          </a:p>
        </p:txBody>
      </p:sp>
      <p:sp>
        <p:nvSpPr>
          <p:cNvPr id="1050180"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未来组织架构的发展趋势包括更加灵活、敏捷和高效</a:t>
            </a:r>
            <a:endParaRPr altLang="en-US" dirty="0" sz="1200" lang="zh-CN" spc="150">
              <a:solidFill>
                <a:schemeClr val="tx1">
                  <a:lumMod val="65000"/>
                  <a:lumOff val="35000"/>
                </a:schemeClr>
              </a:solidFill>
              <a:latin typeface="+mn-ea"/>
              <a:sym typeface="+mn-ea"/>
            </a:endParaRPr>
          </a:p>
        </p:txBody>
      </p:sp>
      <p:sp>
        <p:nvSpPr>
          <p:cNvPr id="1050182"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组织架构需要适应数字化转型的需求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16" name="标题 2"/>
          <p:cNvSpPr>
            <a:spLocks noGrp="1"/>
          </p:cNvSpPr>
          <p:nvPr>
            <p:ph type="title" idx="2"/>
          </p:nvPr>
        </p:nvSpPr>
        <p:spPr/>
        <p:txBody>
          <a:bodyPr>
            <a:normAutofit fontScale="90000"/>
          </a:bodyPr>
          <a:p>
            <a:r>
              <a:rPr altLang="en-US" lang="zh-CN"/>
              <a:t>人工智能在组织架构中的应用</a:t>
            </a:r>
            <a:endParaRPr altLang="en-US" lang="zh-CN"/>
          </a:p>
        </p:txBody>
      </p:sp>
      <p:sp>
        <p:nvSpPr>
          <p:cNvPr id="1050218"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20"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2"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人工智能技术对组织架构的影响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24"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26"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8"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人工智能在组织架构中的具体应用案例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30"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32"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人工智能在组织架构中的优势与挑战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34"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6"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38"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0"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未来组织架构中人工智能的发展趋势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74" name="标题 2"/>
          <p:cNvSpPr>
            <a:spLocks noGrp="1"/>
          </p:cNvSpPr>
          <p:nvPr>
            <p:ph type="title" idx="2"/>
          </p:nvPr>
        </p:nvSpPr>
        <p:spPr/>
        <p:txBody>
          <a:bodyPr>
            <a:normAutofit fontScale="90000"/>
          </a:bodyPr>
          <a:p>
            <a:r>
              <a:rPr altLang="en-US" lang="zh-CN"/>
              <a:t>未来组织架构的创新方向</a:t>
            </a:r>
            <a:endParaRPr altLang="en-US" lang="zh-CN"/>
          </a:p>
        </p:txBody>
      </p:sp>
      <p:sp>
        <p:nvSpPr>
          <p:cNvPr id="1050276"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78"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0"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2"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4"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25"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6"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8"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90"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27"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92"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29"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31"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94"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96"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98"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33"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0"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35"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2"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37"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4"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06"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08"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10"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12"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数字化转型：利用先进技术提升组织效率和灵活性</a:t>
            </a:r>
            <a:endParaRPr altLang="en-US" dirty="0" sz="1200" lang="zh-CN" spc="150">
              <a:solidFill>
                <a:schemeClr val="tx1">
                  <a:lumMod val="65000"/>
                  <a:lumOff val="35000"/>
                </a:schemeClr>
              </a:solidFill>
              <a:latin typeface="+mn-ea"/>
              <a:sym typeface="+mn-ea"/>
            </a:endParaRPr>
          </a:p>
        </p:txBody>
      </p:sp>
      <p:sp>
        <p:nvSpPr>
          <p:cNvPr id="1050314"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员工参与：激发员工创造力，提高员工满意度和忠诚度</a:t>
            </a:r>
            <a:endParaRPr altLang="en-US" dirty="0" sz="1200" lang="zh-CN" spc="150">
              <a:solidFill>
                <a:schemeClr val="tx1">
                  <a:lumMod val="65000"/>
                  <a:lumOff val="35000"/>
                </a:schemeClr>
              </a:solidFill>
              <a:latin typeface="+mn-ea"/>
              <a:sym typeface="+mn-ea"/>
            </a:endParaRPr>
          </a:p>
        </p:txBody>
      </p:sp>
      <p:sp>
        <p:nvSpPr>
          <p:cNvPr id="1050316"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跨部门协作：打破部门壁垒，促进信息共享和协同工作</a:t>
            </a:r>
            <a:endParaRPr altLang="en-US" dirty="0" sz="1200" lang="zh-CN" spc="150">
              <a:solidFill>
                <a:schemeClr val="tx1">
                  <a:lumMod val="65000"/>
                  <a:lumOff val="35000"/>
                </a:schemeClr>
              </a:solidFill>
              <a:latin typeface="+mn-ea"/>
              <a:sym typeface="+mn-ea"/>
            </a:endParaRPr>
          </a:p>
        </p:txBody>
      </p:sp>
      <p:sp>
        <p:nvSpPr>
          <p:cNvPr id="1050318"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扁平化结构：减少管理层级，提高决策效率和响应速度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52"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354"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5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9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2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5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7"/>
</p:tagLst>
</file>

<file path=ppt/tags/tag304.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7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77.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2023-12-19T11:15:43Z</dcterms:created>
  <dcterms:modified xsi:type="dcterms:W3CDTF">2023-12-19T11:15:43Z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df6c2c7e145843ea8b6b058256af1822_21</vt:lpwstr>
  </property>
</Properties>
</file>