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077" r:id="rId1"/>
    <p:sldMasterId id="2147486114" r:id="rId2"/>
  </p:sldMasterIdLst>
  <p:notesMasterIdLst>
    <p:notesMasterId r:id="rId3"/>
  </p:notesMasterIdLst>
  <p:sldIdLst>
    <p:sldId id="1316" r:id="rId4"/>
    <p:sldId id="1320" r:id="rId5"/>
    <p:sldId id="1323" r:id="rId6"/>
    <p:sldId id="1326" r:id="rId7"/>
    <p:sldId id="1329" r:id="rId8"/>
    <p:sldId id="1332" r:id="rId9"/>
    <p:sldId id="1335" r:id="rId10"/>
    <p:sldId id="1338" r:id="rId11"/>
    <p:sldId id="1341" r:id="rId12"/>
    <p:sldId id="1344" r:id="rId13"/>
    <p:sldId id="1347" r:id="rId14"/>
    <p:sldId id="1350" r:id="rId15"/>
    <p:sldId id="1353" r:id="rId16"/>
    <p:sldId id="1356" r:id="rId17"/>
    <p:sldId id="1359" r:id="rId18"/>
    <p:sldId id="1362" r:id="rId19"/>
    <p:sldId id="1365" r:id="rId20"/>
    <p:sldId id="1368" r:id="rId21"/>
    <p:sldId id="1371" r:id="rId22"/>
    <p:sldId id="1374" r:id="rId23"/>
    <p:sldId id="1377" r:id="rId24"/>
    <p:sldId id="1380" r:id="rId2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tableStyles" Target="tableStyles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image" Target="../media/image2.png"/><Relationship Id="rId8" Type="http://schemas.openxmlformats.org/officeDocument/2006/relationships/tags" Target="../tags/tag6.xml"/><Relationship Id="rId9" Type="http://schemas.openxmlformats.org/officeDocument/2006/relationships/image" Target="../media/image3.png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image" Target="../media/image4.png"/><Relationship Id="rId14" Type="http://schemas.openxmlformats.org/officeDocument/2006/relationships/tags" Target="../tags/tag10.xml"/><Relationship Id="rId15" Type="http://schemas.openxmlformats.org/officeDocument/2006/relationships/image" Target="../media/image5.png"/><Relationship Id="rId16" Type="http://schemas.openxmlformats.org/officeDocument/2006/relationships/tags" Target="../tags/tag11.xml"/><Relationship Id="rId17" Type="http://schemas.openxmlformats.org/officeDocument/2006/relationships/tags" Target="../tags/tag12.xml"/><Relationship Id="rId18" Type="http://schemas.openxmlformats.org/officeDocument/2006/relationships/tags" Target="../tags/tag13.xml"/><Relationship Id="rId19" Type="http://schemas.openxmlformats.org/officeDocument/2006/relationships/tags" Target="../tags/tag14.xml"/><Relationship Id="rId2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6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tags" Target="../tags/tag21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image" Target="../media/image6.png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1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2.png"/><Relationship Id="rId8" Type="http://schemas.openxmlformats.org/officeDocument/2006/relationships/tags" Target="../tags/tag34.xml"/><Relationship Id="rId9" Type="http://schemas.openxmlformats.org/officeDocument/2006/relationships/image" Target="../media/image3.png"/><Relationship Id="rId10" Type="http://schemas.openxmlformats.org/officeDocument/2006/relationships/tags" Target="../tags/tag35.xml"/><Relationship Id="rId11" Type="http://schemas.openxmlformats.org/officeDocument/2006/relationships/tags" Target="../tags/tag36.xml"/><Relationship Id="rId12" Type="http://schemas.openxmlformats.org/officeDocument/2006/relationships/tags" Target="../tags/tag37.xml"/><Relationship Id="rId13" Type="http://schemas.openxmlformats.org/officeDocument/2006/relationships/image" Target="../media/image4.png"/><Relationship Id="rId14" Type="http://schemas.openxmlformats.org/officeDocument/2006/relationships/tags" Target="../tags/tag38.xml"/><Relationship Id="rId15" Type="http://schemas.openxmlformats.org/officeDocument/2006/relationships/image" Target="../media/image5.png"/><Relationship Id="rId16" Type="http://schemas.openxmlformats.org/officeDocument/2006/relationships/tags" Target="../tags/tag39.xml"/><Relationship Id="rId17" Type="http://schemas.openxmlformats.org/officeDocument/2006/relationships/tags" Target="../tags/tag40.xml"/><Relationship Id="rId18" Type="http://schemas.openxmlformats.org/officeDocument/2006/relationships/tags" Target="../tags/tag41.xml"/><Relationship Id="rId19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image" Target="../media/image6.png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image" Target="../media/image6.png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tags" Target="../tags/tag57.xml"/><Relationship Id="rId10" Type="http://schemas.openxmlformats.org/officeDocument/2006/relationships/tags" Target="../tags/tag58.xml"/><Relationship Id="rId11" Type="http://schemas.openxmlformats.org/officeDocument/2006/relationships/tags" Target="../tags/tag59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image" Target="../media/image6.png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tags" Target="../tags/tag64.xml"/><Relationship Id="rId7" Type="http://schemas.openxmlformats.org/officeDocument/2006/relationships/tags" Target="../tags/tag65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6.png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tags" Target="../tags/tag70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image" Target="../media/image6.png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tags" Target="../tags/tag76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image" Target="../media/image6.png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image" Target="../media/image1.png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image" Target="../media/image2.png"/><Relationship Id="rId8" Type="http://schemas.openxmlformats.org/officeDocument/2006/relationships/tags" Target="../tags/tag89.xml"/><Relationship Id="rId9" Type="http://schemas.openxmlformats.org/officeDocument/2006/relationships/image" Target="../media/image3.png"/><Relationship Id="rId10" Type="http://schemas.openxmlformats.org/officeDocument/2006/relationships/tags" Target="../tags/tag90.xml"/><Relationship Id="rId11" Type="http://schemas.openxmlformats.org/officeDocument/2006/relationships/tags" Target="../tags/tag91.xml"/><Relationship Id="rId12" Type="http://schemas.openxmlformats.org/officeDocument/2006/relationships/image" Target="../media/image4.png"/><Relationship Id="rId13" Type="http://schemas.openxmlformats.org/officeDocument/2006/relationships/tags" Target="../tags/tag92.xml"/><Relationship Id="rId14" Type="http://schemas.openxmlformats.org/officeDocument/2006/relationships/image" Target="../media/image5.png"/><Relationship Id="rId15" Type="http://schemas.openxmlformats.org/officeDocument/2006/relationships/tags" Target="../tags/tag93.xml"/><Relationship Id="rId16" Type="http://schemas.openxmlformats.org/officeDocument/2006/relationships/tags" Target="../tags/tag94.xml"/><Relationship Id="rId17" Type="http://schemas.openxmlformats.org/officeDocument/2006/relationships/tags" Target="../tags/tag95.xml"/><Relationship Id="rId18" Type="http://schemas.openxmlformats.org/officeDocument/2006/relationships/tags" Target="../tags/tag96.xml"/><Relationship Id="rId1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15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70" name="矩形 14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5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57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59" name="图片 11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61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672" name="标题 9"/>
          <p:cNvSpPr txBox="1">
            <a:spLocks noGrp="1"/>
          </p:cNvSpPr>
          <p:nvPr>
            <p:ph type="title" idx="5" hasCustomPrompt="1"/>
            <p:custDataLst>
              <p:tags r:id="rId10"/>
            </p:custDataLst>
          </p:nvPr>
        </p:nvSpPr>
        <p:spPr>
          <a:xfrm>
            <a:off x="2757805" y="1013460"/>
            <a:ext cx="6718935" cy="281876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4" name="文本占位符 8"/>
          <p:cNvSpPr txBox="1">
            <a:spLocks noGrp="1"/>
          </p:cNvSpPr>
          <p:nvPr>
            <p:ph type="body" idx="4" hasCustomPrompt="1"/>
            <p:custDataLst>
              <p:tags r:id="rId11"/>
            </p:custDataLst>
          </p:nvPr>
        </p:nvSpPr>
        <p:spPr>
          <a:xfrm>
            <a:off x="2757170" y="4084955"/>
            <a:ext cx="6719570" cy="352425"/>
          </a:xfrm>
          <a:prstGeom prst="rect"/>
          <a:noFill/>
        </p:spPr>
        <p:txBody>
          <a:bodyPr anchor="t" rtlCol="0" wrap="square">
            <a:sp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sz="1600" i="0" kern="1200" kumimoji="0" noProof="1" normalizeH="0" spc="0" strike="noStrike" u="none">
                <a:solidFill>
                  <a:schemeClr val="accent2">
                    <a:alpha val="4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pic>
        <p:nvPicPr>
          <p:cNvPr id="2097163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65" name="图片 7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676" name="文本占位符 6"/>
          <p:cNvSpPr>
            <a:spLocks noGrp="1"/>
          </p:cNvSpPr>
          <p:nvPr>
            <p:ph type="body" idx="1" hasCustomPrompt="1"/>
            <p:custDataLst>
              <p:tags r:id="rId16"/>
            </p:custDataLst>
          </p:nvPr>
        </p:nvSpPr>
        <p:spPr>
          <a:xfrm>
            <a:off x="4746625" y="528447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矩形 8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6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608330"/>
            <a:ext cx="10968990" cy="7054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单击此处添加文本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矩形 6"/>
          <p:cNvSpPr/>
          <p:nvPr>
            <p:custDataLst>
              <p:tags r:id="rId1"/>
            </p:custDataLst>
          </p:nvPr>
        </p:nvSpPr>
        <p:spPr>
          <a:xfrm>
            <a:off x="0" y="6370955"/>
            <a:ext cx="12192000" cy="48641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98" name="标题 5" descr="7b0a20202020227461726765744d6f64756c65223a20226b6f6e6c696e65666f6e7473220a7d0a"/>
          <p:cNvSpPr txBox="1">
            <a:spLocks noGrp="1"/>
          </p:cNvSpPr>
          <p:nvPr>
            <p:ph type="title" idx="3" hasCustomPrompt="1"/>
            <p:custDataLst>
              <p:tags r:id="rId2"/>
            </p:custDataLst>
          </p:nvPr>
        </p:nvSpPr>
        <p:spPr>
          <a:xfrm>
            <a:off x="685800" y="271780"/>
            <a:ext cx="5461000" cy="139636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effectLst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片 60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t="48205" r="36442"/>
          <a:stretch>
            <a:fillRect/>
          </a:stretch>
        </p:blipFill>
        <p:spPr>
          <a:xfrm rot="1631206">
            <a:off x="8910320" y="-527685"/>
            <a:ext cx="3985260" cy="2016125"/>
          </a:xfrm>
          <a:custGeom>
            <a:avLst/>
            <a:gdLst>
              <a:gd name="connsiteX0" fmla="*/ 1 w 4133035"/>
              <a:gd name="connsiteY0" fmla="*/ 1571167 h 2091230"/>
              <a:gd name="connsiteX1" fmla="*/ 3058899 w 4133035"/>
              <a:gd name="connsiteY1" fmla="*/ 0 h 2091230"/>
              <a:gd name="connsiteX2" fmla="*/ 4133035 w 4133035"/>
              <a:gd name="connsiteY2" fmla="*/ 2091230 h 2091230"/>
              <a:gd name="connsiteX3" fmla="*/ 0 w 4133035"/>
              <a:gd name="connsiteY3" fmla="*/ 2091230 h 209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3035" h="2091230">
                <a:moveTo>
                  <a:pt x="1" y="1571167"/>
                </a:moveTo>
                <a:lnTo>
                  <a:pt x="3058899" y="0"/>
                </a:lnTo>
                <a:lnTo>
                  <a:pt x="4133035" y="2091230"/>
                </a:lnTo>
                <a:lnTo>
                  <a:pt x="0" y="2091230"/>
                </a:lnTo>
                <a:close/>
              </a:path>
            </a:pathLst>
          </a:custGeom>
        </p:spPr>
      </p:pic>
      <p:pic>
        <p:nvPicPr>
          <p:cNvPr id="2097171" name="图片 33" descr="不同颜色的花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45169" r="1742" b="65250"/>
          <a:stretch>
            <a:fillRect/>
          </a:stretch>
        </p:blipFill>
        <p:spPr>
          <a:xfrm rot="1631206">
            <a:off x="-715010" y="5714365"/>
            <a:ext cx="4537710" cy="1844675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0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08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73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75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77" name="图片 10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79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10" name="标题 9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3739515" y="3666490"/>
            <a:ext cx="4823460" cy="2073910"/>
          </a:xfrm>
          <a:prstGeom prst="rect"/>
          <a:noFill/>
        </p:spPr>
        <p:txBody>
          <a:bodyPr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54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12" name="文本占位符 8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3740785" y="1182370"/>
            <a:ext cx="4820920" cy="2487930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sz="10000" i="0" kern="1200" kumimoji="0" lang="en-US" noProof="1" normalizeH="0" spc="0" strike="noStrike" u="none">
                <a:solidFill>
                  <a:schemeClr val="accent1">
                    <a:alpha val="70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pic>
        <p:nvPicPr>
          <p:cNvPr id="2097181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83" name="图片 6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矩形 10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3" hasCustomPrompt="1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 hasCustomPrompt="1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矩形 14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3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2352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矩形 6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9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1" name="图片 72" descr="不同颜色的花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62" name="矩形 7"/>
          <p:cNvSpPr/>
          <p:nvPr>
            <p:custDataLst>
              <p:tags r:id="rId3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6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3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7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8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324800"/>
            <a:ext cx="109692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94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7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99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201" name="图片 9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203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96" name="标题 8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2757805" y="1012190"/>
            <a:ext cx="6718935" cy="250507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pic>
        <p:nvPicPr>
          <p:cNvPr id="2097205" name="VCG41N473513072" descr="图片包含 游戏机, 动物, 花, 珊瑚  描述已自动生成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 cstate="print"/>
          <a:stretch>
            <a:fillRect/>
          </a:stretch>
        </p:blipFill>
        <p:spPr>
          <a:xfrm rot="5400000">
            <a:off x="598805" y="5396865"/>
            <a:ext cx="1442085" cy="1479550"/>
          </a:xfrm>
          <a:prstGeom prst="rect"/>
        </p:spPr>
      </p:pic>
      <p:pic>
        <p:nvPicPr>
          <p:cNvPr id="2097207" name="图片 7" descr="图片包含 昆虫, 动物, 游戏机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9945370" y="3087370"/>
            <a:ext cx="1533525" cy="1501775"/>
          </a:xfrm>
          <a:prstGeom prst="rect"/>
        </p:spPr>
      </p:pic>
      <p:sp>
        <p:nvSpPr>
          <p:cNvPr id="1048798" name="文本占位符 6"/>
          <p:cNvSpPr>
            <a:spLocks noGrp="1"/>
          </p:cNvSpPr>
          <p:nvPr>
            <p:ph type="body" idx="1" hasCustomPrompt="1"/>
            <p:custDataLst>
              <p:tags r:id="rId15"/>
            </p:custDataLst>
          </p:nvPr>
        </p:nvSpPr>
        <p:spPr>
          <a:xfrm>
            <a:off x="4746625" y="435991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image" Target="../media/image6.png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078" r:id="rId1"/>
    <p:sldLayoutId id="2147486079" r:id="rId2"/>
    <p:sldLayoutId id="2147486080" r:id="rId3"/>
    <p:sldLayoutId id="2147486081" r:id="rId4"/>
    <p:sldLayoutId id="2147486082" r:id="rId5"/>
    <p:sldLayoutId id="2147486083" r:id="rId6"/>
    <p:sldLayoutId id="2147486084" r:id="rId7"/>
    <p:sldLayoutId id="2147486085" r:id="rId8"/>
    <p:sldLayoutId id="2147486086" r:id="rId9"/>
    <p:sldLayoutId id="2147486087" r:id="rId10"/>
    <p:sldLayoutId id="214748608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>
            <p:custDataLst>
              <p:tags r:id="rId12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3" name="图片 72" descr="不同颜色的花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56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5"/>
            <a:ext cx="10515600" cy="773393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4" name="文本占位符 7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297268"/>
            <a:ext cx="10515600" cy="48796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115" r:id="rId1"/>
    <p:sldLayoutId id="2147486116" r:id="rId2"/>
    <p:sldLayoutId id="2147486117" r:id="rId3"/>
    <p:sldLayoutId id="2147486118" r:id="rId4"/>
    <p:sldLayoutId id="2147486119" r:id="rId5"/>
    <p:sldLayoutId id="2147486120" r:id="rId6"/>
    <p:sldLayoutId id="2147486121" r:id="rId7"/>
    <p:sldLayoutId id="2147486122" r:id="rId8"/>
    <p:sldLayoutId id="2147486123" r:id="rId9"/>
    <p:sldLayoutId id="2147486124" r:id="rId10"/>
    <p:sldLayoutId id="214748612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>
              <a:lumMod val="75000"/>
            </a:schemeClr>
          </a:solidFill>
          <a:latin typeface="+mj-ea"/>
          <a:ea typeface="+mj-ea"/>
          <a:cs typeface="微软雅黑" panose="020B0503020204020204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dk1">
              <a:lumMod val="75000"/>
              <a:lumOff val="25000"/>
            </a:schemeClr>
          </a:solidFill>
          <a:latin typeface="+mj-ea"/>
          <a:ea typeface="+mj-ea"/>
          <a:cs typeface="微软雅黑" panose="020B0503020204020204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tags" Target="../tags/tag251.xml"/><Relationship Id="rId14" Type="http://schemas.openxmlformats.org/officeDocument/2006/relationships/tags" Target="../tags/tag252.xml"/><Relationship Id="rId15" Type="http://schemas.openxmlformats.org/officeDocument/2006/relationships/tags" Target="../tags/tag253.xml"/><Relationship Id="rId16" Type="http://schemas.openxmlformats.org/officeDocument/2006/relationships/tags" Target="../tags/tag254.xml"/><Relationship Id="rId17" Type="http://schemas.openxmlformats.org/officeDocument/2006/relationships/tags" Target="../tags/tag255.xml"/><Relationship Id="rId18" Type="http://schemas.openxmlformats.org/officeDocument/2006/relationships/tags" Target="../tags/tag256.xml"/><Relationship Id="rId19" Type="http://schemas.openxmlformats.org/officeDocument/2006/relationships/tags" Target="../tags/tag257.xml"/><Relationship Id="rId20" Type="http://schemas.openxmlformats.org/officeDocument/2006/relationships/tags" Target="../tags/tag258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tags" Target="../tags/tag290.xml"/><Relationship Id="rId14" Type="http://schemas.openxmlformats.org/officeDocument/2006/relationships/tags" Target="../tags/tag291.xml"/><Relationship Id="rId15" Type="http://schemas.openxmlformats.org/officeDocument/2006/relationships/tags" Target="../tags/tag292.xml"/><Relationship Id="rId16" Type="http://schemas.openxmlformats.org/officeDocument/2006/relationships/tags" Target="../tags/tag293.xml"/><Relationship Id="rId17" Type="http://schemas.openxmlformats.org/officeDocument/2006/relationships/tags" Target="../tags/tag294.xml"/><Relationship Id="rId18" Type="http://schemas.openxmlformats.org/officeDocument/2006/relationships/tags" Target="../tags/tag295.xml"/><Relationship Id="rId19" Type="http://schemas.openxmlformats.org/officeDocument/2006/relationships/tags" Target="../tags/tag296.xml"/><Relationship Id="rId20" Type="http://schemas.openxmlformats.org/officeDocument/2006/relationships/tags" Target="../tags/tag297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学校双减对学科发展的支持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757170" y="4084955"/>
            <a:ext cx="6719570" cy="352425"/>
          </a:xfrm>
        </p:spPr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4" name="圆角矩形 11"/>
          <p:cNvSpPr/>
          <p:nvPr>
            <p:custDataLst>
              <p:tags r:id="rId2"/>
            </p:custDataLst>
          </p:nvPr>
        </p:nvSpPr>
        <p:spPr>
          <a:xfrm>
            <a:off x="1069975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26" name="对角圆角矩形 14"/>
          <p:cNvSpPr/>
          <p:nvPr>
            <p:custDataLst>
              <p:tags r:id="rId3"/>
            </p:custDataLst>
          </p:nvPr>
        </p:nvSpPr>
        <p:spPr>
          <a:xfrm flipH="1">
            <a:off x="842645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TextBox 8"/>
          <p:cNvSpPr txBox="1"/>
          <p:nvPr>
            <p:custDataLst>
              <p:tags r:id="rId4"/>
            </p:custDataLst>
          </p:nvPr>
        </p:nvSpPr>
        <p:spPr>
          <a:xfrm>
            <a:off x="1967230" y="2252980"/>
            <a:ext cx="406781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双减政策的背景和意义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0" name="圆角矩形 16"/>
          <p:cNvSpPr/>
          <p:nvPr>
            <p:custDataLst>
              <p:tags r:id="rId5"/>
            </p:custDataLst>
          </p:nvPr>
        </p:nvSpPr>
        <p:spPr>
          <a:xfrm>
            <a:off x="6868160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2" name="对角圆角矩形 18"/>
          <p:cNvSpPr/>
          <p:nvPr>
            <p:custDataLst>
              <p:tags r:id="rId6"/>
            </p:custDataLst>
          </p:nvPr>
        </p:nvSpPr>
        <p:spPr>
          <a:xfrm flipH="1">
            <a:off x="6640830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TextBox 8"/>
          <p:cNvSpPr txBox="1"/>
          <p:nvPr>
            <p:custDataLst>
              <p:tags r:id="rId7"/>
            </p:custDataLst>
          </p:nvPr>
        </p:nvSpPr>
        <p:spPr>
          <a:xfrm>
            <a:off x="7765415" y="225298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双减政策对学科发展的影响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6" name="圆角矩形 22"/>
          <p:cNvSpPr/>
          <p:nvPr>
            <p:custDataLst>
              <p:tags r:id="rId8"/>
            </p:custDataLst>
          </p:nvPr>
        </p:nvSpPr>
        <p:spPr>
          <a:xfrm>
            <a:off x="106997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8" name="对角圆角矩形 24"/>
          <p:cNvSpPr/>
          <p:nvPr>
            <p:custDataLst>
              <p:tags r:id="rId9"/>
            </p:custDataLst>
          </p:nvPr>
        </p:nvSpPr>
        <p:spPr>
          <a:xfrm flipH="1">
            <a:off x="84264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03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TextBox 8"/>
          <p:cNvSpPr txBox="1"/>
          <p:nvPr>
            <p:custDataLst>
              <p:tags r:id="rId10"/>
            </p:custDataLst>
          </p:nvPr>
        </p:nvSpPr>
        <p:spPr>
          <a:xfrm>
            <a:off x="1967230" y="3500120"/>
            <a:ext cx="4088130" cy="706755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学校在双减政策下对学科发展的支持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2" name="圆角矩形 26"/>
          <p:cNvSpPr/>
          <p:nvPr>
            <p:custDataLst>
              <p:tags r:id="rId11"/>
            </p:custDataLst>
          </p:nvPr>
        </p:nvSpPr>
        <p:spPr>
          <a:xfrm>
            <a:off x="686879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44" name="对角圆角矩形 27"/>
          <p:cNvSpPr/>
          <p:nvPr>
            <p:custDataLst>
              <p:tags r:id="rId12"/>
            </p:custDataLst>
          </p:nvPr>
        </p:nvSpPr>
        <p:spPr>
          <a:xfrm flipH="1">
            <a:off x="664146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04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6" name="TextBox 8"/>
          <p:cNvSpPr txBox="1"/>
          <p:nvPr>
            <p:custDataLst>
              <p:tags r:id="rId13"/>
            </p:custDataLst>
          </p:nvPr>
        </p:nvSpPr>
        <p:spPr>
          <a:xfrm>
            <a:off x="7766050" y="350012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学科发展的未来展望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8" name="圆角矩形 79"/>
          <p:cNvSpPr/>
          <p:nvPr>
            <p:custDataLst>
              <p:tags r:id="rId14"/>
            </p:custDataLst>
          </p:nvPr>
        </p:nvSpPr>
        <p:spPr>
          <a:xfrm>
            <a:off x="3969385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0" name="对角圆角矩形 80"/>
          <p:cNvSpPr/>
          <p:nvPr>
            <p:custDataLst>
              <p:tags r:id="rId15"/>
            </p:custDataLst>
          </p:nvPr>
        </p:nvSpPr>
        <p:spPr>
          <a:xfrm flipH="1">
            <a:off x="3742055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05</a:t>
            </a:r>
            <a:endParaRPr altLang="zh-CN" b="1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2" name="TextBox 8"/>
          <p:cNvSpPr txBox="1"/>
          <p:nvPr>
            <p:custDataLst>
              <p:tags r:id="rId16"/>
            </p:custDataLst>
          </p:nvPr>
        </p:nvSpPr>
        <p:spPr>
          <a:xfrm>
            <a:off x="4866640" y="474853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结论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双减政策的背景和意义</a:t>
            </a:r>
            <a:endParaRPr altLang="en-US" lang="zh-CN"/>
          </a:p>
        </p:txBody>
      </p:sp>
      <p:sp>
        <p:nvSpPr>
          <p:cNvPr id="104889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双减政策的提出</a:t>
            </a:r>
            <a:endParaRPr altLang="en-US" lang="zh-CN"/>
          </a:p>
        </p:txBody>
      </p:sp>
      <p:sp>
        <p:nvSpPr>
          <p:cNvPr id="1048936" name="任意多边形 20"/>
          <p:cNvSpPr/>
          <p:nvPr>
            <p:custDataLst>
              <p:tags r:id="rId1"/>
            </p:custDataLst>
          </p:nvPr>
        </p:nvSpPr>
        <p:spPr>
          <a:xfrm rot="2700000">
            <a:off x="2965656" y="1490400"/>
            <a:ext cx="1277542" cy="127976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2611102" y="3219660"/>
            <a:ext cx="1987108" cy="30307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背景：教育焦虑、学生课业负担过重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0" name="矩形 42"/>
          <p:cNvSpPr/>
          <p:nvPr>
            <p:custDataLst>
              <p:tags r:id="rId3"/>
            </p:custDataLst>
          </p:nvPr>
        </p:nvSpPr>
        <p:spPr>
          <a:xfrm>
            <a:off x="2742923" y="2843678"/>
            <a:ext cx="1723609" cy="122058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2" name="任意多边形 18"/>
          <p:cNvSpPr/>
          <p:nvPr>
            <p:custDataLst>
              <p:tags r:id="rId4"/>
            </p:custDataLst>
          </p:nvPr>
        </p:nvSpPr>
        <p:spPr>
          <a:xfrm rot="5400000">
            <a:off x="5454674" y="1490400"/>
            <a:ext cx="1277542" cy="127976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5099471" y="3219660"/>
            <a:ext cx="1987108" cy="30307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目的：减轻学生作业负担、减轻学生校外培训负担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6" name="矩形 43"/>
          <p:cNvSpPr/>
          <p:nvPr>
            <p:custDataLst>
              <p:tags r:id="rId6"/>
            </p:custDataLst>
          </p:nvPr>
        </p:nvSpPr>
        <p:spPr>
          <a:xfrm>
            <a:off x="5231292" y="2843678"/>
            <a:ext cx="1723609" cy="122058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942393" y="1490400"/>
            <a:ext cx="1277542" cy="127976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7587839" y="3219660"/>
            <a:ext cx="1987108" cy="30307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意义：促进学生全面发展、提高教育质量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2" name="矩形 44"/>
          <p:cNvSpPr/>
          <p:nvPr>
            <p:custDataLst>
              <p:tags r:id="rId9"/>
            </p:custDataLst>
          </p:nvPr>
        </p:nvSpPr>
        <p:spPr>
          <a:xfrm>
            <a:off x="7719011" y="2843678"/>
            <a:ext cx="1723609" cy="122058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双减政策的目的和意义</a:t>
            </a:r>
            <a:endParaRPr altLang="en-US" lang="zh-CN"/>
          </a:p>
        </p:txBody>
      </p:sp>
      <p:sp>
        <p:nvSpPr>
          <p:cNvPr id="104899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减轻学生课业负担，促进学生全面发展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推进教育公平，缩小城乡教育差距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增强教育教学的针对性和有效性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培养创新精神和实践能力，促进学生个性化发展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6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双减政策对学科发展的影响</a:t>
            </a:r>
            <a:endParaRPr altLang="en-US" lang="zh-CN"/>
          </a:p>
        </p:txBody>
      </p:sp>
      <p:sp>
        <p:nvSpPr>
          <p:cNvPr id="1049058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学科发展的现状</a:t>
            </a:r>
            <a:endParaRPr altLang="en-US" lang="zh-CN"/>
          </a:p>
        </p:txBody>
      </p:sp>
      <p:sp>
        <p:nvSpPr>
          <p:cNvPr id="104910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学科发展不平衡：受限于资源、师资等因素，部分学科发展滞后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学科发展缺乏创新：传统的教学模式限制了学生的创新思维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学科发展与市场需求脱节：部分学科的课程设置与市场需求不符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学科发展缺乏国际竞争力：与国际先进水平相比，我国学科发展水平仍有较大差距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双减政策对学科发展的影响</a:t>
            </a:r>
            <a:endParaRPr altLang="en-US" lang="zh-CN"/>
          </a:p>
        </p:txBody>
      </p:sp>
      <p:sp>
        <p:nvSpPr>
          <p:cNvPr id="104915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减轻学生课业负担，提高学科教学质量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促进学科均衡发展，缩小学科差距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加强学科实践活动，培养学生综合素质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优化学科课程设置，提升学科教育水平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学科发展的机遇和挑战</a:t>
            </a:r>
            <a:endParaRPr altLang="en-US" lang="zh-CN"/>
          </a:p>
        </p:txBody>
      </p:sp>
      <p:sp>
        <p:nvSpPr>
          <p:cNvPr id="104921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学科发展得到更多资源支持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2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学科教学质量得到提升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2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学科发展面临新的挑战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3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需要关注学科发展的均衡性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学校在双减政策下对学科发展的支持</a:t>
            </a:r>
            <a:endParaRPr altLang="en-US" lang="zh-CN"/>
          </a:p>
        </p:txBody>
      </p:sp>
      <p:sp>
        <p:nvSpPr>
          <p:cNvPr id="104928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学校对学科发展的重视和支持</a:t>
            </a:r>
            <a:endParaRPr altLang="en-US" lang="zh-CN"/>
          </a:p>
        </p:txBody>
      </p:sp>
      <p:sp>
        <p:nvSpPr>
          <p:cNvPr id="104932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2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学校提供丰富的课程资源，满足学生多样化需求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3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3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加强师资队伍建设，提高教师专业素养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3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4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推进学科融合，促进学生全面发展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4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4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建立科学评价体系，激励学生创新发展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学校在双减政策下对学科发展的具体措施</a:t>
            </a:r>
            <a:endParaRPr altLang="en-US" lang="zh-CN"/>
          </a:p>
        </p:txBody>
      </p:sp>
      <p:sp>
        <p:nvSpPr>
          <p:cNvPr id="104939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9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9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优化课程设置：学校根据双减政策要求，合理调整课程结构和内容，注重学科之间的融合，促进学生全面发展。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9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0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强化师资培训：学校加强对教师的培训和指导，提高教师的教学水平和专业素养，为学科发展提供有力保障。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0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0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丰富教学资源：学校积极开发、引进各种优质教学资源，包括教材、教辅、教学软件等，满足学生的学习需求。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1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1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完善教学设施：学校加大对教学设施的投入，改善教学环境，提高教学效果和学生学习体验。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学校对学科发展支持的成果和影响</a:t>
            </a:r>
            <a:endParaRPr altLang="en-US" lang="zh-CN"/>
          </a:p>
        </p:txBody>
      </p:sp>
      <p:sp>
        <p:nvSpPr>
          <p:cNvPr id="104945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学科教学质量提升：双减政策减轻了学生的课业负担，学校有更多时间用于提高教学质量和学科发展。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多元化评价体系建立：学校在双减政策下开始重视学生的综合素质评价，促进了多元化评价体系的建设。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教师专业素养提升：双减政策下，学校更加注重教师专业素养的提升，通过多种途径提高教师的教育教学能力。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学科特色发展：在双减政策的推动下，学校开始注重学科特色发展，形成了一批具有学科特色的学校。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6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学科发展的未来展望</a:t>
            </a:r>
            <a:endParaRPr altLang="en-US" lang="zh-CN"/>
          </a:p>
        </p:txBody>
      </p:sp>
      <p:sp>
        <p:nvSpPr>
          <p:cNvPr id="1049518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学科发展的趋势和方向</a:t>
            </a:r>
            <a:endParaRPr altLang="en-US" lang="zh-CN"/>
          </a:p>
        </p:txBody>
      </p:sp>
      <p:sp>
        <p:nvSpPr>
          <p:cNvPr id="104956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学科交叉融合：多学科协同发展，促进跨领域创新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科技与教育深度融合：利用人工智能、大数据等新兴技术提升教学质量和个性化学习体验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培养创新精神与实践能力：注重学生创新思维和实践能力的培养，强化动手能力和解决问题的能力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国际化视野：加强国际交流与合作，引进国外优质教育资源，提升学科的国际影响力和竞争力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学校在学科发展中的角色和责任</a:t>
            </a:r>
            <a:endParaRPr altLang="en-US" lang="zh-CN"/>
          </a:p>
        </p:txBody>
      </p:sp>
      <p:sp>
        <p:nvSpPr>
          <p:cNvPr id="104961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提供优质教育资源，助力学科发展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1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创新教育模式，培养创新型人才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2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加强学科交叉融合，促进跨学科发展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3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搭建学术交流平台，推动学科成果转化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学科发展的未来展望和期待</a:t>
            </a:r>
            <a:endParaRPr altLang="en-US" lang="zh-CN"/>
          </a:p>
        </p:txBody>
      </p:sp>
      <p:sp>
        <p:nvSpPr>
          <p:cNvPr id="104967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学科交叉融合：鼓励跨学科合作，培养复合型人才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国际化视野：加强国际交流与合作，提升学科国际影响力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9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科技与教育深度融合：利用现代科技手段提升教学质量和效果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创新能力培养：注重学生创新思维和实践能力的培养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4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结论</a:t>
            </a:r>
            <a:endParaRPr altLang="en-US" lang="zh-CN"/>
          </a:p>
        </p:txBody>
      </p:sp>
      <p:sp>
        <p:nvSpPr>
          <p:cNvPr id="1049756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双减政策对学科发展的影响和意义</a:t>
            </a:r>
            <a:endParaRPr altLang="en-US" lang="zh-CN"/>
          </a:p>
        </p:txBody>
      </p:sp>
      <p:sp>
        <p:nvSpPr>
          <p:cNvPr id="104980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减轻学生负担，提高学习效率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0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促进学科均衡发展，提升教育质量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1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增强教师教学能力，提升教学质量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2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培养创新精神和实践能力，促进学生全面发展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学校在双减政策下对学科发展的支持和作用</a:t>
            </a:r>
            <a:endParaRPr altLang="en-US" lang="zh-CN"/>
          </a:p>
        </p:txBody>
      </p:sp>
      <p:sp>
        <p:nvSpPr>
          <p:cNvPr id="104986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学校双减政策有利于减轻学生课业负担，提高学科教学质量。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学校双减政策有利于促进学科均衡发展，提升学校整体教育水平。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学校双减政策有利于培养学生综合素质，促进个人全面发展。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学校双减政策有利于推动教育改革，促进教育现代化发展。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对学科发展的未来展望和期待</a:t>
            </a:r>
            <a:endParaRPr altLang="en-US" lang="zh-CN"/>
          </a:p>
        </p:txBody>
      </p:sp>
      <p:sp>
        <p:nvSpPr>
          <p:cNvPr id="104991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学科发展将更加注重实践和创新能力的培养，以适应社会发展的需求。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随着科技的不断进步，学科发展将更加注重数字化、智能化和网络化的趋势，为学生提供更加高效的学习方式。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3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学校将进一步加强与企业的合作，推动产学研一体化发展，为学生提供更多的实践机会和就业资源。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学校将进一步优化课程设置，加强学科交叉融合，为学生提供更加全面的教育。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2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49994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 文档标题内容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PRESET_TEXT" val="汇报人：稻小壳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UNIT_ISCONTENTSTITLE" val="1"/>
  <p:tag name="KSO_WM_UNIT_ISNUMDGMTITLE" val="0"/>
  <p:tag name="KSO_WM_UNIT_PRESET_TEXT" val="目录"/>
  <p:tag name="KSO_WM_UNIT_NOCLEAR" val="0"/>
  <p:tag name="KSO_WM_UNIT_VALUE" val="7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UNIT_ISCONTENTSTITLE" val="0"/>
  <p:tag name="KSO_WM_UNIT_ISNUMDGMTITLE" val="0"/>
  <p:tag name="KSO_WM_UNIT_PRESET_TEXT" val="添加章节标题"/>
  <p:tag name="KSO_WM_UNIT_NOCLEAR" val="0"/>
  <p:tag name="KSO_WM_UNIT_VALUE" val="14"/>
  <p:tag name="KSO_WM_UNIT_CONTENT_GROUP_TYPE" val="contentchip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UNIT_PRESET_TEXT" val="01"/>
  <p:tag name="KSO_WM_UNIT_NOCLEAR" val="0"/>
  <p:tag name="KSO_WM_UNIT_VALUE" val="4"/>
  <p:tag name="KSO_WM_UNIT_CONTENT_GROUP_TYPE" val="contentchip"/>
  <p:tag name="KSO_WM_UNIT_TYPE" val="e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感谢您的观看"/>
  <p:tag name="KSO_WM_UNIT_NOCLEAR" val="1"/>
  <p:tag name="KSO_WM_UNIT_CONTENT_GROUP_TYPE" val="contentchip"/>
  <p:tag name="KSO_WM_UNIT_TYPE" val="a"/>
  <p:tag name="KSO_WM_UNIT_INDEX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9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b"/>
  <p:tag name="KSO_WM_UNIT_PRESET_TEXT" val="汇报人：稻小壳"/>
  <p:tag name="KSO_WM_UNIT_NOCLEAR" val="0"/>
  <p:tag name="KSO_WM_UNIT_VALUE" val="22"/>
  <p:tag name="KSO_WM_UNIT_CONTENT_GROUP_TYPE" val="contentchip"/>
  <p:tag name="KSO_WM_UNIT_TYPE" val="f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5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5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5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custom20230915_1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单击此处添加 文档标题内容"/>
</p:tagLst>
</file>

<file path=ppt/tags/tag106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custom20230915_1*b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1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5_1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汇报人：WPS"/>
</p:tagLst>
</file>

<file path=ppt/tags/tag108.xml><?xml version="1.0" encoding="utf-8"?>
<p:tagLst xmlns:p="http://schemas.openxmlformats.org/presentationml/2006/main">
  <p:tag name="KSO_WM_SLIDE_ID" val="custom20230915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5"/>
  <p:tag name="KSO_WM_SLIDE_LAYOUT" val="a_b_f"/>
  <p:tag name="KSO_WM_SLIDE_LAYOUT_CNT" val="1_1_1"/>
  <p:tag name="KSO_WM_TEMPLATE_THUMBS_INDEX" val="1、9"/>
  <p:tag name="KSO_WM_SLIDE_CONTENT_AREA" val="{&quot;left&quot;:&quot;209.75&quot;,&quot;top&quot;:&quot;79.75&quot;,&quot;width&quot;:&quot;540.6&quot;,&quot;height&quot;:&quot;409.9&quot;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a*1"/>
  <p:tag name="KSO_WM_TEMPLATE_CATEGORY" val="custom"/>
  <p:tag name="KSO_WM_TEMPLATE_INDEX" val="20230915"/>
  <p:tag name="KSO_WM_UNIT_LAYERLEVEL" val="1"/>
  <p:tag name="KSO_WM_TAG_VERSION" val="1.0"/>
  <p:tag name="KSO_WM_UNIT_ISCONTENTSTITLE" val="1"/>
  <p:tag name="KSO_WM_UNIT_ISNUMDGMTITLE" val="0"/>
  <p:tag name="KSO_WM_UNIT_NOCLEAR" val="0"/>
  <p:tag name="KSO_WM_UNIT_VALUE" val="7"/>
  <p:tag name="KSO_WM_DIAGRAM_GROUP_CODE" val="l1-1"/>
  <p:tag name="KSO_WM_UNIT_TYPE" val="a"/>
  <p:tag name="KSO_WM_UNIT_INDEX" val="1"/>
  <p:tag name="KSO_WM_UNIT_PRESET_TEXT" val="目录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1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1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1_2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1_1"/>
  <p:tag name="KSO_WM_UNIT_TYPE" val="l_h_a"/>
  <p:tag name="KSO_WM_UNIT_ID" val="custom20230915_5*l_h_a*1_1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2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2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2_2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2_1"/>
  <p:tag name="KSO_WM_UNIT_TYPE" val="l_h_a"/>
  <p:tag name="KSO_WM_UNIT_ID" val="custom20230915_5*l_h_a*1_2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3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3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3_2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3_1"/>
  <p:tag name="KSO_WM_UNIT_TYPE" val="l_h_a"/>
  <p:tag name="KSO_WM_UNIT_ID" val="custom20230915_5*l_h_a*1_3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4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4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4_2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4_1"/>
  <p:tag name="KSO_WM_UNIT_TYPE" val="l_h_a"/>
  <p:tag name="KSO_WM_UNIT_ID" val="custom20230915_5*l_h_a*1_4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5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5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5_2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5_1"/>
  <p:tag name="KSO_WM_UNIT_TYPE" val="l_h_a"/>
  <p:tag name="KSO_WM_UNIT_ID" val="custom20230915_5*l_h_a*1_5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SLIDE_ID" val="custom2023091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15"/>
  <p:tag name="KSO_WM_SLIDE_TYPE" val="contents"/>
  <p:tag name="KSO_WM_SLIDE_SUBTYPE" val="diag"/>
  <p:tag name="KSO_WM_DIAGRAM_GROUP_CODE" val="l1-1"/>
  <p:tag name="KSO_WM_SLIDE_DIAGTYPE" val="l"/>
  <p:tag name="KSO_WM_SLIDE_LAYOUT" val="a_l"/>
  <p:tag name="KSO_WM_SLIDE_LAYOUT_CNT" val="1_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2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2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2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2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2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2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2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2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2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2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5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2"/>
</p:tagLst>
</file>

<file path=ppt/tags/tag152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8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3"/>
</p:tagLst>
</file>

<file path=ppt/tags/tag183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2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4"/>
</p:tagLst>
</file>

<file path=ppt/tags/tag222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6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5"/>
</p:tagLst>
</file>

<file path=ppt/tags/tag261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5_9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CONTENT_GROUP_TYPE" val="contentchip"/>
  <p:tag name="KSO_WM_UNIT_TYPE" val="a"/>
  <p:tag name="KSO_WM_UNIT_INDEX" val="1"/>
  <p:tag name="KSO_WM_UNIT_PRESET_TEXT" val="感谢您的观看"/>
</p:tagLst>
</file>

<file path=ppt/tags/tag29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915_9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2"/>
  <p:tag name="KSO_WM_UNIT_TYPE" val="f"/>
  <p:tag name="KSO_WM_UNIT_INDEX" val="1"/>
  <p:tag name="KSO_WM_UNIT_PRESET_TEXT" val="汇报人：WPS"/>
</p:tagLst>
</file>

<file path=ppt/tags/tag300.xml><?xml version="1.0" encoding="utf-8"?>
<p:tagLst xmlns:p="http://schemas.openxmlformats.org/presentationml/2006/main">
  <p:tag name="KSO_WM_SLIDE_ID" val="custom2023091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endPage"/>
  <p:tag name="KSO_WM_SLIDE_SUBTYPE" val="pureTxt"/>
  <p:tag name="KSO_WM_SLIDE_LAYOUT" val="a_f"/>
  <p:tag name="KSO_WM_SLIDE_CONTENT_AREA" val="{&quot;left&quot;:&quot;209.75&quot;,&quot;top&quot;:&quot;79.75&quot;,&quot;width&quot;:&quot;540.6&quot;,&quot;height&quot;:&quot;409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0">
      <a:dk1>
        <a:srgbClr val="000000"/>
      </a:dk1>
      <a:lt1>
        <a:srgbClr val="FFFFFF"/>
      </a:lt1>
      <a:dk2>
        <a:srgbClr val="233D31"/>
      </a:dk2>
      <a:lt2>
        <a:srgbClr val="FFFCF2"/>
      </a:lt2>
      <a:accent1>
        <a:srgbClr val="305242"/>
      </a:accent1>
      <a:accent2>
        <a:srgbClr val="526435"/>
      </a:accent2>
      <a:accent3>
        <a:srgbClr val="747628"/>
      </a:accent3>
      <a:accent4>
        <a:srgbClr val="97881A"/>
      </a:accent4>
      <a:accent5>
        <a:srgbClr val="B99A0D"/>
      </a:accent5>
      <a:accent6>
        <a:srgbClr val="DBAC00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2024-01-05T11:12:44Z</dcterms:created>
  <dcterms:modified xsi:type="dcterms:W3CDTF">2024-01-05T11:12:44Z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0acd27406a08480793141a4f987a9f04_21</vt:lpwstr>
  </property>
</Properties>
</file>