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3" r:id="rId4"/>
    <p:sldId id="268" r:id="rId5"/>
    <p:sldId id="272" r:id="rId6"/>
    <p:sldId id="275" r:id="rId7"/>
    <p:sldId id="281" r:id="rId9"/>
    <p:sldId id="284" r:id="rId10"/>
    <p:sldId id="287" r:id="rId11"/>
    <p:sldId id="290" r:id="rId12"/>
    <p:sldId id="293" r:id="rId13"/>
    <p:sldId id="299" r:id="rId15"/>
    <p:sldId id="302" r:id="rId16"/>
    <p:sldId id="305" r:id="rId17"/>
    <p:sldId id="308" r:id="rId18"/>
    <p:sldId id="311" r:id="rId19"/>
    <p:sldId id="317" r:id="rId21"/>
    <p:sldId id="320" r:id="rId22"/>
    <p:sldId id="323" r:id="rId23"/>
    <p:sldId id="326" r:id="rId24"/>
    <p:sldId id="329" r:id="rId25"/>
    <p:sldId id="335" r:id="rId27"/>
    <p:sldId id="338" r:id="rId28"/>
    <p:sldId id="341" r:id="rId29"/>
    <p:sldId id="344" r:id="rId30"/>
    <p:sldId id="347" r:id="rId31"/>
    <p:sldId id="353" r:id="rId33"/>
    <p:sldId id="356" r:id="rId34"/>
    <p:sldId id="359" r:id="rId35"/>
    <p:sldId id="362" r:id="rId36"/>
    <p:sldId id="366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tags" Target="../tags/tag140.xml"/><Relationship Id="rId14" Type="http://schemas.openxmlformats.org/officeDocument/2006/relationships/tags" Target="../tags/tag141.xml"/><Relationship Id="rId15" Type="http://schemas.openxmlformats.org/officeDocument/2006/relationships/tags" Target="../tags/tag142.xml"/><Relationship Id="rId16" Type="http://schemas.openxmlformats.org/officeDocument/2006/relationships/tags" Target="../tags/tag143.xml"/><Relationship Id="rId17" Type="http://schemas.openxmlformats.org/officeDocument/2006/relationships/tags" Target="../tags/tag144.xml"/><Relationship Id="rId18" Type="http://schemas.openxmlformats.org/officeDocument/2006/relationships/tags" Target="../tags/tag145.xml"/><Relationship Id="rId19" Type="http://schemas.openxmlformats.org/officeDocument/2006/relationships/tags" Target="../tags/tag146.xml"/><Relationship Id="rId20" Type="http://schemas.openxmlformats.org/officeDocument/2006/relationships/tags" Target="../tags/tag147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tags" Target="../tags/tag168.xml"/><Relationship Id="rId14" Type="http://schemas.openxmlformats.org/officeDocument/2006/relationships/tags" Target="../tags/tag169.xml"/><Relationship Id="rId15" Type="http://schemas.openxmlformats.org/officeDocument/2006/relationships/tags" Target="../tags/tag170.xml"/><Relationship Id="rId16" Type="http://schemas.openxmlformats.org/officeDocument/2006/relationships/tags" Target="../tags/tag171.xml"/><Relationship Id="rId17" Type="http://schemas.openxmlformats.org/officeDocument/2006/relationships/tags" Target="../tags/tag172.xml"/><Relationship Id="rId18" Type="http://schemas.openxmlformats.org/officeDocument/2006/relationships/tags" Target="../tags/tag173.xml"/><Relationship Id="rId19" Type="http://schemas.openxmlformats.org/officeDocument/2006/relationships/tags" Target="../tags/tag174.xml"/><Relationship Id="rId20" Type="http://schemas.openxmlformats.org/officeDocument/2006/relationships/tags" Target="../tags/tag175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tags" Target="../tags/tag254.xml"/><Relationship Id="rId14" Type="http://schemas.openxmlformats.org/officeDocument/2006/relationships/tags" Target="../tags/tag255.xml"/><Relationship Id="rId15" Type="http://schemas.openxmlformats.org/officeDocument/2006/relationships/tags" Target="../tags/tag256.xml"/><Relationship Id="rId16" Type="http://schemas.openxmlformats.org/officeDocument/2006/relationships/tags" Target="../tags/tag257.xml"/><Relationship Id="rId17" Type="http://schemas.openxmlformats.org/officeDocument/2006/relationships/tags" Target="../tags/tag258.xml"/><Relationship Id="rId18" Type="http://schemas.openxmlformats.org/officeDocument/2006/relationships/tags" Target="../tags/tag259.xml"/><Relationship Id="rId1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tags" Target="../tags/tag272.xml"/><Relationship Id="rId14" Type="http://schemas.openxmlformats.org/officeDocument/2006/relationships/tags" Target="../tags/tag273.xml"/><Relationship Id="rId15" Type="http://schemas.openxmlformats.org/officeDocument/2006/relationships/tags" Target="../tags/tag274.xml"/><Relationship Id="rId16" Type="http://schemas.openxmlformats.org/officeDocument/2006/relationships/tags" Target="../tags/tag275.xml"/><Relationship Id="rId17" Type="http://schemas.openxmlformats.org/officeDocument/2006/relationships/tags" Target="../tags/tag276.xml"/><Relationship Id="rId18" Type="http://schemas.openxmlformats.org/officeDocument/2006/relationships/tags" Target="../tags/tag277.xml"/><Relationship Id="rId19" Type="http://schemas.openxmlformats.org/officeDocument/2006/relationships/tags" Target="../tags/tag278.xml"/><Relationship Id="rId20" Type="http://schemas.openxmlformats.org/officeDocument/2006/relationships/tags" Target="../tags/tag279.xml"/><Relationship Id="rId21" Type="http://schemas.openxmlformats.org/officeDocument/2006/relationships/tags" Target="../tags/tag280.xml"/><Relationship Id="rId22" Type="http://schemas.openxmlformats.org/officeDocument/2006/relationships/tags" Target="../tags/tag281.xml"/><Relationship Id="rId23" Type="http://schemas.openxmlformats.org/officeDocument/2006/relationships/tags" Target="../tags/tag282.xml"/><Relationship Id="rId24" Type="http://schemas.openxmlformats.org/officeDocument/2006/relationships/tags" Target="../tags/tag283.xml"/><Relationship Id="rId25" Type="http://schemas.openxmlformats.org/officeDocument/2006/relationships/tags" Target="../tags/tag284.xml"/><Relationship Id="rId26" Type="http://schemas.openxmlformats.org/officeDocument/2006/relationships/tags" Target="../tags/tag285.xml"/><Relationship Id="rId27" Type="http://schemas.openxmlformats.org/officeDocument/2006/relationships/tags" Target="../tags/tag286.xml"/><Relationship Id="rId28" Type="http://schemas.openxmlformats.org/officeDocument/2006/relationships/tags" Target="../tags/tag287.xml"/><Relationship Id="rId29" Type="http://schemas.openxmlformats.org/officeDocument/2006/relationships/tags" Target="../tags/tag288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tags" Target="../tags/tag301.xml"/><Relationship Id="rId14" Type="http://schemas.openxmlformats.org/officeDocument/2006/relationships/tags" Target="../tags/tag302.xml"/><Relationship Id="rId15" Type="http://schemas.openxmlformats.org/officeDocument/2006/relationships/tags" Target="../tags/tag303.xml"/><Relationship Id="rId16" Type="http://schemas.openxmlformats.org/officeDocument/2006/relationships/tags" Target="../tags/tag304.xml"/><Relationship Id="rId17" Type="http://schemas.openxmlformats.org/officeDocument/2006/relationships/tags" Target="../tags/tag305.xml"/><Relationship Id="rId18" Type="http://schemas.openxmlformats.org/officeDocument/2006/relationships/tags" Target="../tags/tag306.xml"/><Relationship Id="rId19" Type="http://schemas.openxmlformats.org/officeDocument/2006/relationships/tags" Target="../tags/tag307.xml"/><Relationship Id="rId20" Type="http://schemas.openxmlformats.org/officeDocument/2006/relationships/tags" Target="../tags/tag308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tags" Target="../tags/tag367.xml"/><Relationship Id="rId10" Type="http://schemas.openxmlformats.org/officeDocument/2006/relationships/tags" Target="../tags/tag368.xml"/><Relationship Id="rId11" Type="http://schemas.openxmlformats.org/officeDocument/2006/relationships/tags" Target="../tags/tag369.xml"/><Relationship Id="rId12" Type="http://schemas.openxmlformats.org/officeDocument/2006/relationships/tags" Target="../tags/tag370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tags" Target="../tags/tag379.xml"/><Relationship Id="rId10" Type="http://schemas.openxmlformats.org/officeDocument/2006/relationships/tags" Target="../tags/tag380.xml"/><Relationship Id="rId11" Type="http://schemas.openxmlformats.org/officeDocument/2006/relationships/tags" Target="../tags/tag381.xml"/><Relationship Id="rId12" Type="http://schemas.openxmlformats.org/officeDocument/2006/relationships/tags" Target="../tags/tag382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tags" Target="../tags/tag389.xml"/><Relationship Id="rId8" Type="http://schemas.openxmlformats.org/officeDocument/2006/relationships/tags" Target="../tags/tag390.xml"/><Relationship Id="rId9" Type="http://schemas.openxmlformats.org/officeDocument/2006/relationships/tags" Target="../tags/tag391.xml"/><Relationship Id="rId10" Type="http://schemas.openxmlformats.org/officeDocument/2006/relationships/tags" Target="../tags/tag392.xml"/><Relationship Id="rId11" Type="http://schemas.openxmlformats.org/officeDocument/2006/relationships/tags" Target="../tags/tag393.xml"/><Relationship Id="rId12" Type="http://schemas.openxmlformats.org/officeDocument/2006/relationships/tags" Target="../tags/tag394.xml"/><Relationship Id="rId13" Type="http://schemas.openxmlformats.org/officeDocument/2006/relationships/tags" Target="../tags/tag395.xml"/><Relationship Id="rId14" Type="http://schemas.openxmlformats.org/officeDocument/2006/relationships/tags" Target="../tags/tag396.xml"/><Relationship Id="rId15" Type="http://schemas.openxmlformats.org/officeDocument/2006/relationships/tags" Target="../tags/tag397.xml"/><Relationship Id="rId16" Type="http://schemas.openxmlformats.org/officeDocument/2006/relationships/tags" Target="../tags/tag398.xml"/><Relationship Id="rId17" Type="http://schemas.openxmlformats.org/officeDocument/2006/relationships/tags" Target="../tags/tag399.xml"/><Relationship Id="rId18" Type="http://schemas.openxmlformats.org/officeDocument/2006/relationships/tags" Target="../tags/tag400.xml"/><Relationship Id="rId19" Type="http://schemas.openxmlformats.org/officeDocument/2006/relationships/tags" Target="../tags/tag401.xml"/><Relationship Id="rId20" Type="http://schemas.openxmlformats.org/officeDocument/2006/relationships/tags" Target="../tags/tag402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3.xml"/><Relationship Id="rId2" Type="http://schemas.openxmlformats.org/officeDocument/2006/relationships/tags" Target="../tags/tag404.xml"/><Relationship Id="rId3" Type="http://schemas.openxmlformats.org/officeDocument/2006/relationships/tags" Target="../tags/tag405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5000"/>
          </a:bodyPr>
          <a:p>
            <a:r>
              <a:rPr altLang="en-US" lang="zh-CN"/>
              <a:t>营销渠道的拓展与协同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营销渠道的拓展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营销渠道的协同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营销渠道的优化与创新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营销渠道的管理与监控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营销渠道的未来趋势与发展方向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营销渠道的拓展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拓展新渠道的策略</a:t>
            </a:r>
            <a:endParaRPr altLang="en-US" lang="zh-CN"/>
          </a:p>
        </p:txBody>
      </p:sp>
      <p:sp>
        <p:nvSpPr>
          <p:cNvPr id="104897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确定目标市场和目标客户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了解竞争对手的渠道策略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选择适合企业发展的新渠道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制定具体的拓展计划和实施方案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线上线下渠道的融合</a:t>
            </a:r>
            <a:endParaRPr altLang="en-US" lang="zh-CN"/>
          </a:p>
        </p:txBody>
      </p:sp>
      <p:sp>
        <p:nvSpPr>
          <p:cNvPr id="104902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线上渠道的拓展：利用互联网技术，拓展线上销售渠道，如电商平台、社交媒体等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线上线下渠道的融合：将线上和线下渠道相互融合，实现全渠道营销，提高品牌知名度和销售额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融合的优势：线上线下渠道融合可以提高品牌曝光度和知名度，扩大销售网络，提高客户满意度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线下渠道的拓展：通过实体店、展会等传统渠道，拓展线下销售网络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合作伙伴的选择与合作方式</a:t>
            </a:r>
            <a:endParaRPr altLang="en-US" lang="zh-CN"/>
          </a:p>
        </p:txBody>
      </p:sp>
      <p:sp>
        <p:nvSpPr>
          <p:cNvPr id="104910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合作方式的种类：代理、经销、OEM等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选择合作伙伴的标准：信誉、实力、专业能力等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合作方式的优缺点比较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合作过程中的沟通与协调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拓展过程中的挑战与应对</a:t>
            </a:r>
            <a:endParaRPr altLang="en-US" lang="zh-CN"/>
          </a:p>
        </p:txBody>
      </p:sp>
      <p:sp>
        <p:nvSpPr>
          <p:cNvPr id="10491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拓展过程中的挑战：市场变化、竞争激烈、客户需求多样化等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拓展过程中的风险：市场风险、财务风险、运营风险等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应对措施：建立风险预警机制、加强内部控制、提高风险管理能力等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应对策略：加强市场调研、制定差异化营销策略、提高客户服务质量等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2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营销渠道的协同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不同渠道之间的协同作用</a:t>
            </a:r>
            <a:endParaRPr altLang="en-US" lang="zh-CN"/>
          </a:p>
        </p:txBody>
      </p:sp>
      <p:sp>
        <p:nvSpPr>
          <p:cNvPr id="104929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不同渠道之间的互补性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不同渠道之间的整合性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不同渠道之间的协同效应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不同渠道之间的协同策略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渠道间的信息共享与传递</a:t>
            </a:r>
            <a:endParaRPr altLang="en-US" lang="zh-CN"/>
          </a:p>
        </p:txBody>
      </p:sp>
      <p:sp>
        <p:nvSpPr>
          <p:cNvPr id="104934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渠道间信息共享的意义：提高信息利用效率，增强渠道协同效应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5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信息共享的方式：定期会议、在线平台、实时通讯等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6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信息传递的效率：确保信息传递的及时性、准确性、完整性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6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信息共享与传递的挑战：信息安全、隐私保护、沟通障碍等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渠道间的资源整合与优化</a:t>
            </a:r>
            <a:endParaRPr altLang="en-US" lang="zh-CN"/>
          </a:p>
        </p:txBody>
      </p:sp>
      <p:sp>
        <p:nvSpPr>
          <p:cNvPr id="104940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资源共享：不同渠道间共享产品、技术、市场等资源，提高资源利用效率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优势互补：不同渠道间相互补充，发挥各自优势，形成合力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协同发展：渠道间相互支持，共同发展，实现共赢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优化配置：根据市场需求和竞争状况，合理配置渠道资源，提高整体效益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提升渠道协同效率的措施</a:t>
            </a:r>
            <a:endParaRPr altLang="en-US" lang="zh-CN"/>
          </a:p>
        </p:txBody>
      </p:sp>
      <p:sp>
        <p:nvSpPr>
          <p:cNvPr id="104946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6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建立统一的渠道管理策略：制定明确的渠道管理政策，确保所有渠道成员遵循相同的标准和流程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7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7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加强渠道成员之间的沟通与协作：定期组织渠道会议，分享市场信息和销售数据，共同解决渠道中遇到的问题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7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8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优化渠道结构：根据市场需求和产品特点，合理分配不同渠道的资源，避免资源浪费和冲突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8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8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建立激励机制：通过设立奖励制度，激励渠道成员积极拓展业务，提高整体销售业绩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2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营销渠道的优化与创新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传统渠道的优化策略</a:t>
            </a:r>
            <a:endParaRPr altLang="en-US" lang="zh-CN"/>
          </a:p>
        </p:txBody>
      </p:sp>
      <p:sp>
        <p:nvSpPr>
          <p:cNvPr id="104958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明确渠道目标：制定明确的渠道目标，确保渠道策略与公司整体战略相一致。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优化渠道结构：对现有渠道进行全面分析，找出存在的问题和瓶颈，优化渠道结构，提高渠道效率。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强化渠道管理：加强对渠道成员的管理和培训，提高渠道成员的素质和能力，增强渠道的稳定性和可控性。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创新渠道模式：积极探索新的渠道模式，如社交媒体、电商平台等，拓展新的销售渠道，提高品牌知名度和市场份额。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新兴渠道的探索与尝试</a:t>
            </a:r>
            <a:endParaRPr altLang="en-US" lang="zh-CN"/>
          </a:p>
        </p:txBody>
      </p:sp>
      <p:sp>
        <p:nvSpPr>
          <p:cNvPr id="1049644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711775" y="4005720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46" name="矩形 4"/>
          <p:cNvSpPr/>
          <p:nvPr>
            <p:custDataLst>
              <p:tags r:id="rId2"/>
            </p:custDataLst>
          </p:nvPr>
        </p:nvSpPr>
        <p:spPr>
          <a:xfrm>
            <a:off x="622352" y="4365314"/>
            <a:ext cx="178638" cy="18001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文本框 5"/>
          <p:cNvSpPr txBox="1"/>
          <p:nvPr>
            <p:custDataLst>
              <p:tags r:id="rId3"/>
            </p:custDataLst>
          </p:nvPr>
        </p:nvSpPr>
        <p:spPr>
          <a:xfrm>
            <a:off x="920429" y="4321553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KOL合作：与具有影响力的意见领袖或网红合作，提高品牌曝光度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50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4418066" y="4005720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52" name="矩形 57"/>
          <p:cNvSpPr/>
          <p:nvPr>
            <p:custDataLst>
              <p:tags r:id="rId5"/>
            </p:custDataLst>
          </p:nvPr>
        </p:nvSpPr>
        <p:spPr>
          <a:xfrm>
            <a:off x="4328643" y="4365314"/>
            <a:ext cx="178638" cy="18001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4" name="文本框 58"/>
          <p:cNvSpPr txBox="1"/>
          <p:nvPr>
            <p:custDataLst>
              <p:tags r:id="rId6"/>
            </p:custDataLst>
          </p:nvPr>
        </p:nvSpPr>
        <p:spPr>
          <a:xfrm>
            <a:off x="4626719" y="4321553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跨界合作：与其他行业或品牌进行合作，共同推出创新产品或服务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56" name="任意多边形: 形状 60"/>
          <p:cNvSpPr/>
          <p:nvPr>
            <p:custDataLst>
              <p:tags r:id="rId7"/>
            </p:custDataLst>
          </p:nvPr>
        </p:nvSpPr>
        <p:spPr>
          <a:xfrm rot="10800000">
            <a:off x="8123723" y="4005720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58" name="矩形 61"/>
          <p:cNvSpPr/>
          <p:nvPr>
            <p:custDataLst>
              <p:tags r:id="rId8"/>
            </p:custDataLst>
          </p:nvPr>
        </p:nvSpPr>
        <p:spPr>
          <a:xfrm>
            <a:off x="8034934" y="4365314"/>
            <a:ext cx="178638" cy="18001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文本框 62"/>
          <p:cNvSpPr txBox="1"/>
          <p:nvPr>
            <p:custDataLst>
              <p:tags r:id="rId9"/>
            </p:custDataLst>
          </p:nvPr>
        </p:nvSpPr>
        <p:spPr>
          <a:xfrm>
            <a:off x="8333010" y="4321553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体验式营销：通过线下活动或体验店，让消费者亲身感受产品的优势和特点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62" name="任意多边形: 形状 64"/>
          <p:cNvSpPr/>
          <p:nvPr>
            <p:custDataLst>
              <p:tags r:id="rId10"/>
            </p:custDataLst>
          </p:nvPr>
        </p:nvSpPr>
        <p:spPr>
          <a:xfrm rot="10800000">
            <a:off x="697189" y="1505686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64" name="矩形 65"/>
          <p:cNvSpPr/>
          <p:nvPr>
            <p:custDataLst>
              <p:tags r:id="rId11"/>
            </p:custDataLst>
          </p:nvPr>
        </p:nvSpPr>
        <p:spPr>
          <a:xfrm>
            <a:off x="608400" y="1864645"/>
            <a:ext cx="178638" cy="18001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6" name="文本框 66"/>
          <p:cNvSpPr txBox="1"/>
          <p:nvPr>
            <p:custDataLst>
              <p:tags r:id="rId12"/>
            </p:custDataLst>
          </p:nvPr>
        </p:nvSpPr>
        <p:spPr>
          <a:xfrm>
            <a:off x="906476" y="1820885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社交媒体营销：利用社交媒体平台进行产品推广和品牌建设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68" name="任意多边形: 形状 68"/>
          <p:cNvSpPr/>
          <p:nvPr>
            <p:custDataLst>
              <p:tags r:id="rId13"/>
            </p:custDataLst>
          </p:nvPr>
        </p:nvSpPr>
        <p:spPr>
          <a:xfrm rot="10800000">
            <a:off x="4403479" y="1505686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70" name="矩形 69"/>
          <p:cNvSpPr/>
          <p:nvPr>
            <p:custDataLst>
              <p:tags r:id="rId14"/>
            </p:custDataLst>
          </p:nvPr>
        </p:nvSpPr>
        <p:spPr>
          <a:xfrm>
            <a:off x="4314057" y="1864645"/>
            <a:ext cx="178638" cy="18001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文本框 70"/>
          <p:cNvSpPr txBox="1"/>
          <p:nvPr>
            <p:custDataLst>
              <p:tags r:id="rId15"/>
            </p:custDataLst>
          </p:nvPr>
        </p:nvSpPr>
        <p:spPr>
          <a:xfrm>
            <a:off x="4612133" y="1820885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内容营销：通过创作高质量的内容吸引潜在客户，提高品牌知名度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74" name="任意多边形: 形状 72"/>
          <p:cNvSpPr/>
          <p:nvPr>
            <p:custDataLst>
              <p:tags r:id="rId16"/>
            </p:custDataLst>
          </p:nvPr>
        </p:nvSpPr>
        <p:spPr>
          <a:xfrm rot="10800000">
            <a:off x="8109770" y="1505686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76" name="矩形 73"/>
          <p:cNvSpPr/>
          <p:nvPr>
            <p:custDataLst>
              <p:tags r:id="rId17"/>
            </p:custDataLst>
          </p:nvPr>
        </p:nvSpPr>
        <p:spPr>
          <a:xfrm>
            <a:off x="8020347" y="1864645"/>
            <a:ext cx="178638" cy="18001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8" name="文本框 74"/>
          <p:cNvSpPr txBox="1"/>
          <p:nvPr>
            <p:custDataLst>
              <p:tags r:id="rId18"/>
            </p:custDataLst>
          </p:nvPr>
        </p:nvSpPr>
        <p:spPr>
          <a:xfrm>
            <a:off x="8318424" y="1820885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短视频营销：利用短视频平台发布有趣、实用的产品视频，吸引用户关注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营销渠道的创新方向</a:t>
            </a:r>
            <a:endParaRPr altLang="en-US" lang="zh-CN"/>
          </a:p>
        </p:txBody>
      </p:sp>
      <p:sp>
        <p:nvSpPr>
          <p:cNvPr id="104971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数字化转型：利用大数据、人工智能等技术提升渠道效率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跨界合作：与其他行业或品牌进行合作，共同推出创新产品或服务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内容营销：通过创作优质内容吸引潜在客户，提高转化率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社交媒体营销：利用社交媒体平台拓展营销渠道，提高品牌知名度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创新驱动的营销策略实施</a:t>
            </a:r>
            <a:endParaRPr altLang="en-US" lang="zh-CN"/>
          </a:p>
        </p:txBody>
      </p:sp>
      <p:sp>
        <p:nvSpPr>
          <p:cNvPr id="10497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营销渠道的优化与创新：通过改进现有渠道或开发新渠道来提高营销效果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实施步骤：详细介绍如何实施创新驱动的营销策略，包括制定计划、实施方案、评估效果等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实施效果：介绍创新驱动的营销策略实施后所带来的积极效果，如提高销售额、增强品牌知名度等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创新驱动的营销策略：制定具有创新性的营销策略，以吸引目标客户群体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6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营销渠道的管理与监控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内容占位符 1"/>
          <p:cNvSpPr>
            <a:spLocks noGrp="1"/>
          </p:cNvSpPr>
          <p:nvPr>
            <p:ph idx="2"/>
          </p:nvPr>
        </p:nvSpPr>
        <p:spPr/>
        <p:txBody>
          <a:bodyPr>
            <a:normAutofit fontScale="87500" lnSpcReduction="20000"/>
          </a:bodyPr>
          <a:p>
            <a:r>
              <a:rPr altLang="en-US" lang="zh-CN"/>
              <a:t>渠道管理策略的制定：明确渠道目标、制定渠道政策、确定渠道结构、选择渠道成员等</a:t>
            </a:r>
            <a:endParaRPr altLang="en-US" lang="zh-CN"/>
          </a:p>
          <a:p>
            <a:r>
              <a:rPr altLang="en-US" lang="zh-CN"/>
              <a:t>渠道管理策略的实施：建立渠道管理制度、加强渠道成员培训、定期评估渠道绩效、及时调整渠道策略等  我正在写一份主题为“营销渠道的拓展与协同”的PPT,现在准备介绍“营销渠道的拓展策略”,请帮我生成“拓展策略”为标题的内容 拓展策略</a:t>
            </a:r>
            <a:endParaRPr altLang="en-US" lang="zh-CN"/>
          </a:p>
          <a:p>
            <a:pPr lvl="1"/>
            <a:r>
              <a:rPr altLang="en-US" lang="zh-CN"/>
              <a:t>我正在写一份主题为“营销渠道的拓展与协同”的PPT,现在准备介绍“营销渠道的拓展策略”,请帮我生成“拓展策略”为标题的内容</a:t>
            </a:r>
            <a:endParaRPr altLang="en-US" lang="zh-CN"/>
          </a:p>
          <a:p>
            <a:pPr lvl="1"/>
            <a:r>
              <a:rPr altLang="en-US" lang="zh-CN"/>
              <a:t>拓展策略</a:t>
            </a:r>
            <a:endParaRPr altLang="en-US" lang="zh-CN"/>
          </a:p>
          <a:p>
            <a:r>
              <a:rPr altLang="en-US" lang="zh-CN"/>
              <a:t>线上拓展：利用互联网平台、社交媒体等拓展线上渠道</a:t>
            </a:r>
            <a:endParaRPr altLang="en-US" lang="zh-CN"/>
          </a:p>
          <a:p>
            <a:r>
              <a:rPr altLang="en-US" lang="zh-CN"/>
              <a:t>线下拓展：开设实体店、参加展会等拓展线下渠道</a:t>
            </a:r>
            <a:endParaRPr altLang="en-US" lang="zh-CN"/>
          </a:p>
          <a:p>
            <a:r>
              <a:rPr altLang="en-US" lang="zh-CN"/>
              <a:t>跨界合作：与其他行业或品牌合作，共同推广产品或服务</a:t>
            </a:r>
            <a:endParaRPr altLang="en-US" lang="zh-CN"/>
          </a:p>
          <a:p>
            <a:r>
              <a:rPr altLang="en-US" lang="zh-CN"/>
              <a:t>创新产品：推出新产品或服务，满足消费者需求，拓展市场份额</a:t>
            </a:r>
            <a:endParaRPr altLang="en-US" lang="zh-CN"/>
          </a:p>
        </p:txBody>
      </p:sp>
      <p:sp>
        <p:nvSpPr>
          <p:cNvPr id="10499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渠道管理策略的制定与实施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渠道监控体系的建立与完善</a:t>
            </a:r>
            <a:endParaRPr altLang="en-US" lang="zh-CN"/>
          </a:p>
        </p:txBody>
      </p:sp>
      <p:sp>
        <p:nvSpPr>
          <p:cNvPr id="104996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渠道监控体系的构成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渠道监控的目的和意义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渠道监控的方法和手段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渠道监控体系的建立与完善路径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渠道风险防范与应对措施</a:t>
            </a:r>
            <a:endParaRPr altLang="en-US" lang="zh-CN"/>
          </a:p>
        </p:txBody>
      </p:sp>
      <p:sp>
        <p:nvSpPr>
          <p:cNvPr id="105001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2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2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16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渠道风险应对措施：针对已经出现的渠道风险，采取相应的应对措施，包括及时调整渠道策略、加强与合作伙伴的沟通与协作、寻求法律援助等。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3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0909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渠道风险监控与持续改进：对渠道风险进行持续监控，及时发现并处理潜在的风险，同时不断改进和完善渠道管理策略，提高渠道协同效率。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5003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0909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渠道风险识别与评估：对潜在的渠道风险进行识别和评估，包括市场风险、竞争风险、合作风险等。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5003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0909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渠道风险防范策略：制定相应的防范策略，包括建立风险预警机制、加强渠道合作伙伴的筛选与评估、签订明确的合作协议等。</a:t>
            </a:r>
            <a:endParaRPr altLang="en-US" dirty="0" sz="22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持续改进与优化渠道管理</a:t>
            </a:r>
            <a:endParaRPr altLang="en-US" lang="zh-CN"/>
          </a:p>
        </p:txBody>
      </p:sp>
      <p:sp>
        <p:nvSpPr>
          <p:cNvPr id="105007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7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7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渠道管理策略的调整：根据市场变化和客户需求，不断调整渠道管理策略，提高渠道效率。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8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8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渠道监控机制的建立：建立有效的渠道监控机制，及时发现和解决渠道问题，确保渠道的稳定性和可靠性。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8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9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渠道数据的分析与挖掘：通过对渠道数据的分析和挖掘，发现潜在的市场机会和客户需求，为营销策略的制定提供有力支持。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9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9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渠道管理的持续改进：不断寻求渠道管理的改进机会，通过创新和优化，提高渠道管理的效率和效果。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13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营销渠道的未来趋势与发展方向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数字化时代的营销渠道变革</a:t>
            </a:r>
            <a:endParaRPr altLang="en-US" lang="zh-CN"/>
          </a:p>
        </p:txBody>
      </p:sp>
      <p:sp>
        <p:nvSpPr>
          <p:cNvPr id="105019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0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0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数字化营销渠道的优势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1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未来数字化营销渠道的发展方向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1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数字化时代的发展趋势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1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营销渠道的数字化转型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智能化技术在营销渠道中的应用</a:t>
            </a:r>
            <a:endParaRPr altLang="en-US" lang="zh-CN"/>
          </a:p>
        </p:txBody>
      </p:sp>
      <p:sp>
        <p:nvSpPr>
          <p:cNvPr id="105025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5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智能化技术的定义与特点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6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6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智能化技术在营销渠道中的应用场景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6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6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智能化技术对营销渠道的影响与变革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7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7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未来趋势与发展方向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绿色环保理念在营销渠道中的体现</a:t>
            </a:r>
            <a:endParaRPr altLang="en-US" lang="zh-CN"/>
          </a:p>
        </p:txBody>
      </p:sp>
      <p:sp>
        <p:nvSpPr>
          <p:cNvPr id="105031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1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绿色环保理念的定义和重要性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1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2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营销渠道中绿色环保理念的体现方式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2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2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绿色环保理念对营销渠道的影响和作用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2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3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未来绿色环保理念在营销渠道中的发展趋势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未来营销渠道的发展趋势预测</a:t>
            </a:r>
            <a:endParaRPr altLang="en-US" lang="zh-CN"/>
          </a:p>
        </p:txBody>
      </p:sp>
      <p:sp>
        <p:nvSpPr>
          <p:cNvPr id="1050370" name="图形"/>
          <p:cNvSpPr/>
          <p:nvPr>
            <p:custDataLst>
              <p:tags r:id="rId1"/>
            </p:custDataLst>
          </p:nvPr>
        </p:nvSpPr>
        <p:spPr>
          <a:xfrm>
            <a:off x="608400" y="1562182"/>
            <a:ext cx="10943722" cy="1011939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50372" name="任意多边形 18"/>
          <p:cNvSpPr/>
          <p:nvPr>
            <p:custDataLst>
              <p:tags r:id="rId2"/>
            </p:custDataLst>
          </p:nvPr>
        </p:nvSpPr>
        <p:spPr>
          <a:xfrm>
            <a:off x="10639107" y="1562182"/>
            <a:ext cx="938330" cy="979224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374" name="标题"/>
          <p:cNvSpPr txBox="1"/>
          <p:nvPr>
            <p:custDataLst>
              <p:tags r:id="rId3"/>
            </p:custDataLst>
          </p:nvPr>
        </p:nvSpPr>
        <p:spPr>
          <a:xfrm>
            <a:off x="638244" y="1632664"/>
            <a:ext cx="1023764" cy="86992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376" name="正文"/>
          <p:cNvSpPr txBox="1"/>
          <p:nvPr>
            <p:custDataLst>
              <p:tags r:id="rId4"/>
            </p:custDataLst>
          </p:nvPr>
        </p:nvSpPr>
        <p:spPr>
          <a:xfrm>
            <a:off x="1758340" y="1632664"/>
            <a:ext cx="9793485" cy="87066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数字化和智能化：随着互联网和移动设备的普及，营销渠道将更加数字化和智能化，利用大数据、人工智能等技术实现精准营销和个性化推荐。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817" name="直接连接符 4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661824" y="1730450"/>
            <a:ext cx="0" cy="675121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50378" name="图形"/>
          <p:cNvSpPr/>
          <p:nvPr>
            <p:custDataLst>
              <p:tags r:id="rId6"/>
            </p:custDataLst>
          </p:nvPr>
        </p:nvSpPr>
        <p:spPr>
          <a:xfrm>
            <a:off x="608400" y="2763555"/>
            <a:ext cx="10943722" cy="1011939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50380" name="任意多边形 22"/>
          <p:cNvSpPr/>
          <p:nvPr>
            <p:custDataLst>
              <p:tags r:id="rId7"/>
            </p:custDataLst>
          </p:nvPr>
        </p:nvSpPr>
        <p:spPr>
          <a:xfrm>
            <a:off x="10639107" y="2763555"/>
            <a:ext cx="938330" cy="979224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382" name="标题"/>
          <p:cNvSpPr txBox="1"/>
          <p:nvPr>
            <p:custDataLst>
              <p:tags r:id="rId8"/>
            </p:custDataLst>
          </p:nvPr>
        </p:nvSpPr>
        <p:spPr>
          <a:xfrm>
            <a:off x="638244" y="2834038"/>
            <a:ext cx="1023764" cy="86992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384" name="正文"/>
          <p:cNvSpPr txBox="1"/>
          <p:nvPr>
            <p:custDataLst>
              <p:tags r:id="rId9"/>
            </p:custDataLst>
          </p:nvPr>
        </p:nvSpPr>
        <p:spPr>
          <a:xfrm>
            <a:off x="1758340" y="2834038"/>
            <a:ext cx="9793485" cy="87066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社交媒体和内容营销：社交媒体和内容营销将成为未来营销渠道的重要趋势，通过社交媒体平台和内容创作，与消费者建立更紧密的联系，提高品牌知名度和用户黏性。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819" name="直接连接符 49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661824" y="2931189"/>
            <a:ext cx="0" cy="675121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50386" name="图形"/>
          <p:cNvSpPr/>
          <p:nvPr>
            <p:custDataLst>
              <p:tags r:id="rId11"/>
            </p:custDataLst>
          </p:nvPr>
        </p:nvSpPr>
        <p:spPr>
          <a:xfrm>
            <a:off x="608400" y="3964929"/>
            <a:ext cx="10943722" cy="1011939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50388" name="任意多边形 22"/>
          <p:cNvSpPr/>
          <p:nvPr>
            <p:custDataLst>
              <p:tags r:id="rId12"/>
            </p:custDataLst>
          </p:nvPr>
        </p:nvSpPr>
        <p:spPr>
          <a:xfrm>
            <a:off x="10639107" y="3964929"/>
            <a:ext cx="938330" cy="979224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390" name="标题"/>
          <p:cNvSpPr txBox="1"/>
          <p:nvPr>
            <p:custDataLst>
              <p:tags r:id="rId13"/>
            </p:custDataLst>
          </p:nvPr>
        </p:nvSpPr>
        <p:spPr>
          <a:xfrm>
            <a:off x="638244" y="4035411"/>
            <a:ext cx="1023764" cy="86992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392" name="正文"/>
          <p:cNvSpPr txBox="1"/>
          <p:nvPr>
            <p:custDataLst>
              <p:tags r:id="rId14"/>
            </p:custDataLst>
          </p:nvPr>
        </p:nvSpPr>
        <p:spPr>
          <a:xfrm>
            <a:off x="1758340" y="4035411"/>
            <a:ext cx="9793485" cy="87066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跨界合作和联合营销：未来营销渠道将更加注重跨界合作和联合营销，通过与其他品牌、行业或领域的合作，共同打造更广泛的营销网络，提高品牌影响力和市场份额。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821" name="直接连接符 66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1661824" y="4132562"/>
            <a:ext cx="0" cy="675121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50394" name="图形"/>
          <p:cNvSpPr/>
          <p:nvPr>
            <p:custDataLst>
              <p:tags r:id="rId16"/>
            </p:custDataLst>
          </p:nvPr>
        </p:nvSpPr>
        <p:spPr>
          <a:xfrm>
            <a:off x="608400" y="5165667"/>
            <a:ext cx="10943722" cy="1011939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50396" name="任意多边形 22"/>
          <p:cNvSpPr/>
          <p:nvPr>
            <p:custDataLst>
              <p:tags r:id="rId17"/>
            </p:custDataLst>
          </p:nvPr>
        </p:nvSpPr>
        <p:spPr>
          <a:xfrm>
            <a:off x="10639107" y="5165667"/>
            <a:ext cx="938330" cy="979224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398" name="标题"/>
          <p:cNvSpPr txBox="1"/>
          <p:nvPr>
            <p:custDataLst>
              <p:tags r:id="rId18"/>
            </p:custDataLst>
          </p:nvPr>
        </p:nvSpPr>
        <p:spPr>
          <a:xfrm>
            <a:off x="638244" y="5236784"/>
            <a:ext cx="1023764" cy="86992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400" name="正文"/>
          <p:cNvSpPr txBox="1"/>
          <p:nvPr>
            <p:custDataLst>
              <p:tags r:id="rId19"/>
            </p:custDataLst>
          </p:nvPr>
        </p:nvSpPr>
        <p:spPr>
          <a:xfrm>
            <a:off x="1758340" y="5236784"/>
            <a:ext cx="9793485" cy="87066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个性化和定制化：随着消费者需求的多样化，未来营销渠道将更加注重个性化和定制化，根据消费者的需求和偏好，提供定制化的产品和服务，提高消费者满意度和忠诚度。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823" name="直接连接符 78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1661824" y="5333936"/>
            <a:ext cx="0" cy="675121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4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43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7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2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5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5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5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5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5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5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70_5*l_h_i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70_5*l_h_i*1_6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70_5*l_h_f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5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5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5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5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5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5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5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5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5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11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4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1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3*l_h_i*1_1_3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2_3*l_h_a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2_3*l_h_f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3*l_h_i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2_3*l_h_a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2_3*l_h_f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2_3*l_h_a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2_3*l_h_f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2_3*l_h_a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2_3*l_h_f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3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40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405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2023-12-20T00:30:23Z</dcterms:created>
  <dcterms:modified xsi:type="dcterms:W3CDTF">2023-12-20T00:30:23Z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1f89784847d14024a7af6dfa7a92973e_21</vt:lpwstr>
  </property>
</Properties>
</file>