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90" r:id="rId1"/>
    <p:sldMasterId id="2147484827" r:id="rId2"/>
  </p:sldMasterIdLst>
  <p:notesMasterIdLst>
    <p:notesMasterId r:id="rId3"/>
  </p:notesMasterIdLst>
  <p:sldIdLst>
    <p:sldId id="772" r:id="rId4"/>
    <p:sldId id="777" r:id="rId5"/>
    <p:sldId id="781" r:id="rId6"/>
    <p:sldId id="784" r:id="rId7"/>
    <p:sldId id="790" r:id="rId9"/>
    <p:sldId id="793" r:id="rId10"/>
    <p:sldId id="796" r:id="rId11"/>
    <p:sldId id="799" r:id="rId12"/>
    <p:sldId id="802" r:id="rId13"/>
    <p:sldId id="808" r:id="rId15"/>
    <p:sldId id="811" r:id="rId16"/>
    <p:sldId id="814" r:id="rId17"/>
    <p:sldId id="817" r:id="rId18"/>
    <p:sldId id="820" r:id="rId19"/>
    <p:sldId id="826" r:id="rId21"/>
    <p:sldId id="829" r:id="rId22"/>
    <p:sldId id="832" r:id="rId23"/>
    <p:sldId id="835" r:id="rId24"/>
    <p:sldId id="838" r:id="rId25"/>
    <p:sldId id="844" r:id="rId27"/>
    <p:sldId id="847" r:id="rId28"/>
    <p:sldId id="850" r:id="rId29"/>
    <p:sldId id="853" r:id="rId30"/>
    <p:sldId id="856" r:id="rId31"/>
    <p:sldId id="862" r:id="rId33"/>
    <p:sldId id="865" r:id="rId34"/>
    <p:sldId id="868" r:id="rId35"/>
    <p:sldId id="871" r:id="rId36"/>
    <p:sldId id="87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91" r:id="rId1"/>
    <p:sldLayoutId id="2147484792" r:id="rId2"/>
    <p:sldLayoutId id="2147484793" r:id="rId3"/>
    <p:sldLayoutId id="2147484794" r:id="rId4"/>
    <p:sldLayoutId id="2147484795" r:id="rId5"/>
    <p:sldLayoutId id="2147484796" r:id="rId6"/>
    <p:sldLayoutId id="2147484797" r:id="rId7"/>
    <p:sldLayoutId id="2147484798" r:id="rId8"/>
    <p:sldLayoutId id="2147484799" r:id="rId9"/>
    <p:sldLayoutId id="2147484800" r:id="rId10"/>
    <p:sldLayoutId id="21474848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28" r:id="rId1"/>
    <p:sldLayoutId id="2147484829" r:id="rId2"/>
    <p:sldLayoutId id="2147484830" r:id="rId3"/>
    <p:sldLayoutId id="2147484831" r:id="rId4"/>
    <p:sldLayoutId id="2147484832" r:id="rId5"/>
    <p:sldLayoutId id="2147484833" r:id="rId6"/>
    <p:sldLayoutId id="2147484834" r:id="rId7"/>
    <p:sldLayoutId id="2147484835" r:id="rId8"/>
    <p:sldLayoutId id="2147484836" r:id="rId9"/>
    <p:sldLayoutId id="2147484837" r:id="rId10"/>
    <p:sldLayoutId id="21474848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tags" Target="../tags/tag188.xml"/><Relationship Id="rId22" Type="http://schemas.openxmlformats.org/officeDocument/2006/relationships/tags" Target="../tags/tag189.xml"/><Relationship Id="rId23" Type="http://schemas.openxmlformats.org/officeDocument/2006/relationships/tags" Target="../tags/tag190.xml"/><Relationship Id="rId24" Type="http://schemas.openxmlformats.org/officeDocument/2006/relationships/tags" Target="../tags/tag191.xml"/><Relationship Id="rId25" Type="http://schemas.openxmlformats.org/officeDocument/2006/relationships/tags" Target="../tags/tag192.xml"/><Relationship Id="rId26" Type="http://schemas.openxmlformats.org/officeDocument/2006/relationships/tags" Target="../tags/tag193.xml"/><Relationship Id="rId27" Type="http://schemas.openxmlformats.org/officeDocument/2006/relationships/tags" Target="../tags/tag194.xml"/><Relationship Id="rId28" Type="http://schemas.openxmlformats.org/officeDocument/2006/relationships/tags" Target="../tags/tag195.xml"/><Relationship Id="rId29" Type="http://schemas.openxmlformats.org/officeDocument/2006/relationships/tags" Target="../tags/tag19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数字校园对教师的培训与发展需求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数字校园对教师发展的需求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数字校园对教师培训与发展的挑战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数字校园对教师培训与发展的机遇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数字校园对教师培训与发展的未来展望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数字校园对教师培训的需求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数字校园对教师培训的需求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提升教师的数字技能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教师数字技能培训的内容和方式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数字技能的定义和重要性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数字校园对教师数字技能的要求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教师数字技能培训的实践和效果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培养教师的数字化教学能力</a:t>
            </a:r>
            <a:endParaRPr altLang="en-US" lang="zh-CN"/>
          </a:p>
        </p:txBody>
      </p:sp>
      <p:sp>
        <p:nvSpPr>
          <p:cNvPr id="10490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掌握数字化教学工具：教师需要熟练掌握各种数字化教学工具，如在线教学平台、多媒体课件制作软件等。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提升数字化教学技能：教师需要不断提升数字化教学技能，包括数字化教学设计、数字化教学实施、数字化教学评估等方面的能力。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适应数字化教学环境：教师需要适应数字化教学环境，包括网络教学、在线学习、虚拟实验室等，以更好地满足学生的学习需求。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培养数字化教学意识：教师需要培养数字化教学意识，认识到数字化教学的重要性和必要性，积极探索数字化教学的应用和发展。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增强教师的网络安全意识</a:t>
            </a:r>
            <a:endParaRPr altLang="en-US" lang="zh-CN"/>
          </a:p>
        </p:txBody>
      </p:sp>
      <p:sp>
        <p:nvSpPr>
          <p:cNvPr id="10490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数字校园对教师培训的需求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网络安全意识的重要性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教师需要掌握的网络安全知识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提高教师网络安全意识的途径和方法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培训教师掌握数字化教育资源的应用</a:t>
            </a:r>
            <a:endParaRPr altLang="en-US" lang="zh-CN"/>
          </a:p>
        </p:txBody>
      </p:sp>
      <p:sp>
        <p:nvSpPr>
          <p:cNvPr id="10491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培训教师掌握数字化教育资源的基本概念和特点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培训教师掌握数字化教育资源的评价与优化方法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培训教师掌握数字化教育资源的应用实践与案例分析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培训教师掌握数字化教育资源的获取、整合与利用方法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数字校园对教师发展的需求</a:t>
            </a:r>
            <a:endParaRPr altLang="en-US" dirty="0" lang="zh-CN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促进教师专业发展</a:t>
            </a:r>
            <a:endParaRPr altLang="en-US" lang="zh-CN"/>
          </a:p>
        </p:txBody>
      </p:sp>
      <p:sp>
        <p:nvSpPr>
          <p:cNvPr id="10492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促进教师教学创新：鼓励教师利用数字校园平台，开展教学创新实践，提高教学效果和学生学习体验。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提升教师数字化技能：通过培训和实践，提高教师的数字化技能水平，使其能够更好地适应数字校园的教学需求。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增强教师团队协作能力：通过数字校园平台，促进教师之间的交流与合作，提高团队协作能力和整体教学水平。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培养教师终身学习意识：鼓励教师不断学习和更新知识，提高自身素质和教学能力，适应不断变化的教育环境。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提升教师的综合素质</a:t>
            </a:r>
            <a:endParaRPr altLang="en-US" lang="zh-CN"/>
          </a:p>
        </p:txBody>
      </p:sp>
      <p:sp>
        <p:nvSpPr>
          <p:cNvPr id="10492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培养创新思维：教师需要具备创新思维，能够运用数字化技术手段创新教学方式和方法，提高教学效果。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增强团队协作能力：教师需要具备团队协作能力，能够与其他教师、学生和家长进行有效的沟通和协作，共同推进数字化校园的建设。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掌握数字化教学技能：教师需要掌握数字化教学工具和平台的使用，能够制作多媒体课件、开展在线教学等。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提升信息化素养：教师需要具备信息化素养，能够利用信息技术获取、处理、分析和应用信息，以适应数字化教学的需要。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增强教师的创新能力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培养教师的数字化教学能力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激发教师的创新意识和实践精神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建立教师之间的交流与合作平台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鼓励教师探索新的教学方法和手段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培养教师的终身学习意识</a:t>
            </a:r>
            <a:endParaRPr altLang="en-US" lang="zh-CN"/>
          </a:p>
        </p:txBody>
      </p:sp>
      <p:sp>
        <p:nvSpPr>
          <p:cNvPr id="10494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培养教师的终身学习意识：提高教师的专业素养和教学能力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数字校园对教师发展的需求：适应信息化时代的要求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数字校园为教师提供多元化的学习资源和学习方式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培养教师的终身学习意识：激发教师的自我发展动力和学习热情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数字校园对教师培训与发展的挑战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培训资源的整合与优化</a:t>
            </a:r>
            <a:endParaRPr altLang="en-US" lang="zh-CN"/>
          </a:p>
        </p:txBody>
      </p:sp>
      <p:sp>
        <p:nvSpPr>
          <p:cNvPr id="10495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培训资源的优化：根据教师的实际需求和教学特点，对培训资源进行优化和改进，提高培训效果和质量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培训资源的整合：整合各类培训资源，包括线上和线下的课程、教材、案例等，形成完整的培训体系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培训资源的共享：建立培训资源共享平台，促进教师之间的交流和合作，提高培训的互动性和实效性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培训资源的更新：及时更新培训资源，保持与教育行业的同步发展，提高教师的专业素养和教学能力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培训方式的创新与实践</a:t>
            </a:r>
            <a:endParaRPr altLang="en-US" lang="zh-CN"/>
          </a:p>
        </p:txBody>
      </p:sp>
      <p:sp>
        <p:nvSpPr>
          <p:cNvPr id="10495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培训内容与方式：结合数字校园的特点，采用线上与线下相结合的培训方式，提供多样化的培训内容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实践应用：鼓励教师将所学知识应用到实际教学中，提高教学效果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培训效果评估：对培训效果进行评估，及时调整培训内容和方式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培训资源共享：建立数字校园培训资源库，实现资源共享，提高培训效率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教师发展评价体系的建立与完善</a:t>
            </a:r>
            <a:endParaRPr altLang="en-US" lang="zh-CN"/>
          </a:p>
        </p:txBody>
      </p:sp>
      <p:sp>
        <p:nvSpPr>
          <p:cNvPr id="10496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完善教师发展评价体系的措施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建立教师发展评价体系的重要性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教师发展评价体系在数字校园中的应用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教师发展评价体系对教师培训与发展的推动作用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培训与发展过程中的问题与对策</a:t>
            </a:r>
            <a:endParaRPr altLang="en-US" lang="zh-CN"/>
          </a:p>
        </p:txBody>
      </p:sp>
      <p:sp>
        <p:nvSpPr>
          <p:cNvPr id="10496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培训内容与实际需求不匹配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培训方式单一，缺乏多样性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培训时间安排不合理，影响教学工作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培训效果评估不足，无法有效反馈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数字校园对教师培训与发展的机遇</a:t>
            </a:r>
            <a:endParaRPr altLang="en-US" dirty="0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提升教师职业素养的新途径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数字校园提供丰富的教学资源和学习资源，帮助教师提高教学水平和专业素养。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数字校园促进教师之间的交流与合作，有助于教师共同成长和进步。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数字校园为教师提供个性化培训和发展方案，满足不同教师的需求。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数字校园推动教师不断更新教育观念和教学方法，以适应时代发展的需要。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促进教育公平与质量提升的新手段</a:t>
            </a:r>
            <a:endParaRPr altLang="en-US" lang="zh-CN"/>
          </a:p>
        </p:txBody>
      </p:sp>
      <p:sp>
        <p:nvSpPr>
          <p:cNvPr id="104987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数字校园能够提高教师培训与发展的效率和质量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数字校园为教师提供了更加多样化的培训方式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数字校园能够促进优质教育资源的共享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数字校园为教师培训与发展提供了新的平台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推动教育信息化与现代化进程的新动力</a:t>
            </a:r>
            <a:endParaRPr altLang="en-US" lang="zh-CN"/>
          </a:p>
        </p:txBody>
      </p:sp>
      <p:sp>
        <p:nvSpPr>
          <p:cNvPr id="10499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数字校园为教师培训与发展提供更多资源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数字校园促进教师专业成长和技能提升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数字校园为教师提供更多学习和交流机会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数字校园推动教育信息化与现代化进程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培养适应未来教育发展的高素质教师队伍的新契机</a:t>
            </a:r>
            <a:endParaRPr altLang="en-US" lang="zh-CN"/>
          </a:p>
        </p:txBody>
      </p:sp>
      <p:sp>
        <p:nvSpPr>
          <p:cNvPr id="10499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数字校园促进了教师之间的交流和合作，有助于教师共同成长和进步。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数字校园为教师提供了丰富的教学资源和工具，帮助教师提高教学效率和质量。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数字校园为教师提供了个性化培训和发展机会，满足不同教师的需求。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数字校园为教师提供了多样化的评价方式，有助于全面评价教师的教学能力和水平。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数字校园对教师培训与发展的未来展望</a:t>
            </a:r>
            <a:endParaRPr altLang="en-US" dirty="0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构建完善的教师培训与发展体系</a:t>
            </a:r>
            <a:endParaRPr altLang="en-US" lang="zh-CN"/>
          </a:p>
        </p:txBody>
      </p:sp>
      <p:sp>
        <p:nvSpPr>
          <p:cNvPr id="10500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建立数字化教师培训平台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引入先进的教育技术培训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建立有效的教师激励机制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制定个性化的教师发展计划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创新教师培训与发展模式</a:t>
            </a:r>
            <a:endParaRPr altLang="en-US" lang="zh-CN"/>
          </a:p>
        </p:txBody>
      </p:sp>
      <p:sp>
        <p:nvSpPr>
          <p:cNvPr id="10501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引入虚拟现实技术，模拟真实教学场景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结合数字校园技术，开展在线培训课程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利用大数据分析，个性化定制培训计划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鼓励教师参与科研项目，提升专业素养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加强教师培训与发展资源的建设与共享</a:t>
            </a:r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建设数字化教学资源库：整合优质教学资源，为教师提供丰富的学习材料和实践案例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促进资源共享：建立共享机制，鼓励教师之间互相交流、分享教学经验和成果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提升教师信息技术能力：加强信息技术培训，提高教师的数字化教学能力和水平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推动教师专业发展：通过数字校园建设，为教师提供更多专业发展机会和途径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推动教师培训与发展成果的应用与推广</a:t>
            </a:r>
            <a:endParaRPr altLang="en-US" lang="zh-CN"/>
          </a:p>
        </p:txBody>
      </p:sp>
      <p:sp>
        <p:nvSpPr>
          <p:cNvPr id="10502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促进教师之间的交流与合作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建立完善的教师培训与发展体系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推广数字化教学工具和平台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激励教师积极参与培训与发展活动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2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2023-12-16T06:57:24Z</dcterms:created>
  <dcterms:modified xsi:type="dcterms:W3CDTF">2023-12-16T06:57:24Z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d9d981a09b6944acb4795062f073f851_21</vt:lpwstr>
  </property>
</Properties>
</file>