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900" r:id="rId1"/>
    <p:sldMasterId id="2147484937" r:id="rId2"/>
  </p:sldMasterIdLst>
  <p:notesMasterIdLst>
    <p:notesMasterId r:id="rId3"/>
  </p:notesMasterIdLst>
  <p:sldIdLst>
    <p:sldId id="817" r:id="rId4"/>
    <p:sldId id="822" r:id="rId5"/>
    <p:sldId id="826" r:id="rId6"/>
    <p:sldId id="829" r:id="rId7"/>
    <p:sldId id="835" r:id="rId9"/>
    <p:sldId id="838" r:id="rId10"/>
    <p:sldId id="841" r:id="rId11"/>
    <p:sldId id="847" r:id="rId13"/>
    <p:sldId id="850" r:id="rId14"/>
    <p:sldId id="853" r:id="rId15"/>
    <p:sldId id="856" r:id="rId16"/>
    <p:sldId id="862" r:id="rId18"/>
    <p:sldId id="865" r:id="rId19"/>
    <p:sldId id="868" r:id="rId20"/>
    <p:sldId id="871" r:id="rId21"/>
    <p:sldId id="877" r:id="rId23"/>
    <p:sldId id="880" r:id="rId24"/>
    <p:sldId id="883" r:id="rId25"/>
    <p:sldId id="886" r:id="rId26"/>
    <p:sldId id="892" r:id="rId28"/>
    <p:sldId id="895" r:id="rId29"/>
    <p:sldId id="898" r:id="rId30"/>
    <p:sldId id="90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01" r:id="rId1"/>
    <p:sldLayoutId id="2147484902" r:id="rId2"/>
    <p:sldLayoutId id="2147484903" r:id="rId3"/>
    <p:sldLayoutId id="2147484904" r:id="rId4"/>
    <p:sldLayoutId id="2147484905" r:id="rId5"/>
    <p:sldLayoutId id="2147484906" r:id="rId6"/>
    <p:sldLayoutId id="2147484907" r:id="rId7"/>
    <p:sldLayoutId id="2147484908" r:id="rId8"/>
    <p:sldLayoutId id="2147484909" r:id="rId9"/>
    <p:sldLayoutId id="2147484910" r:id="rId10"/>
    <p:sldLayoutId id="214748491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938" r:id="rId1"/>
    <p:sldLayoutId id="2147484939" r:id="rId2"/>
    <p:sldLayoutId id="2147484940" r:id="rId3"/>
    <p:sldLayoutId id="2147484941" r:id="rId4"/>
    <p:sldLayoutId id="2147484942" r:id="rId5"/>
    <p:sldLayoutId id="2147484943" r:id="rId6"/>
    <p:sldLayoutId id="2147484944" r:id="rId7"/>
    <p:sldLayoutId id="2147484945" r:id="rId8"/>
    <p:sldLayoutId id="2147484946" r:id="rId9"/>
    <p:sldLayoutId id="2147484947" r:id="rId10"/>
    <p:sldLayoutId id="21474849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tags" Target="../tags/tag212.xml"/><Relationship Id="rId22" Type="http://schemas.openxmlformats.org/officeDocument/2006/relationships/tags" Target="../tags/tag213.xml"/><Relationship Id="rId23" Type="http://schemas.openxmlformats.org/officeDocument/2006/relationships/tags" Target="../tags/tag214.xml"/><Relationship Id="rId24" Type="http://schemas.openxmlformats.org/officeDocument/2006/relationships/tags" Target="../tags/tag215.xml"/><Relationship Id="rId25" Type="http://schemas.openxmlformats.org/officeDocument/2006/relationships/tags" Target="../tags/tag216.xml"/><Relationship Id="rId26" Type="http://schemas.openxmlformats.org/officeDocument/2006/relationships/tags" Target="../tags/tag217.xml"/><Relationship Id="rId27" Type="http://schemas.openxmlformats.org/officeDocument/2006/relationships/tags" Target="../tags/tag218.xml"/><Relationship Id="rId28" Type="http://schemas.openxmlformats.org/officeDocument/2006/relationships/tags" Target="../tags/tag219.xml"/><Relationship Id="rId29" Type="http://schemas.openxmlformats.org/officeDocument/2006/relationships/tags" Target="../tags/tag220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tags" Target="../tags/tag295.xml"/><Relationship Id="rId18" Type="http://schemas.openxmlformats.org/officeDocument/2006/relationships/tags" Target="../tags/tag296.xml"/><Relationship Id="rId19" Type="http://schemas.openxmlformats.org/officeDocument/2006/relationships/tags" Target="../tags/tag297.xml"/><Relationship Id="rId20" Type="http://schemas.openxmlformats.org/officeDocument/2006/relationships/tags" Target="../tags/tag298.xml"/><Relationship Id="rId21" Type="http://schemas.openxmlformats.org/officeDocument/2006/relationships/tags" Target="../tags/tag299.xml"/><Relationship Id="rId22" Type="http://schemas.openxmlformats.org/officeDocument/2006/relationships/tags" Target="../tags/tag300.xml"/><Relationship Id="rId23" Type="http://schemas.openxmlformats.org/officeDocument/2006/relationships/tags" Target="../tags/tag301.xml"/><Relationship Id="rId24" Type="http://schemas.openxmlformats.org/officeDocument/2006/relationships/tags" Target="../tags/tag302.xml"/><Relationship Id="rId25" Type="http://schemas.openxmlformats.org/officeDocument/2006/relationships/tags" Target="../tags/tag303.xml"/><Relationship Id="rId26" Type="http://schemas.openxmlformats.org/officeDocument/2006/relationships/tags" Target="../tags/tag304.xml"/><Relationship Id="rId27" Type="http://schemas.openxmlformats.org/officeDocument/2006/relationships/tags" Target="../tags/tag305.xml"/><Relationship Id="rId28" Type="http://schemas.openxmlformats.org/officeDocument/2006/relationships/tags" Target="../tags/tag306.xml"/><Relationship Id="rId29" Type="http://schemas.openxmlformats.org/officeDocument/2006/relationships/tags" Target="../tags/tag307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人工智能的伦理与道德问题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人工智能伦理问题的提出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人工智能伦理问题的主要表现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人工智能道德问题的探讨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解决人工智能伦理问题的途径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未来展望与挑战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人工智能伦理问题的提出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人工智能技术的快速发展</a:t>
            </a:r>
            <a:endParaRPr altLang="en-US" lang="zh-CN"/>
          </a:p>
        </p:txBody>
      </p:sp>
      <p:sp>
        <p:nvSpPr>
          <p:cNvPr id="10490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人工智能技术的定义与分类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人工智能技术的现状与未来趋势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人工智能技术对人类社会的影响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人工智能技术的历史发展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伦理问题的重要性</a:t>
            </a:r>
            <a:endParaRPr altLang="en-US" lang="zh-CN"/>
          </a:p>
        </p:txBody>
      </p:sp>
      <p:sp>
        <p:nvSpPr>
          <p:cNvPr id="104910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伦理问题关系到人类价值观、道德观念和未来发展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人工智能技术发展迅速，对社会和人类生活产生深远影响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伦理问题是人工智能技术发展中不可忽视的重要方面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重视伦理问题有助于推动人工智能技术的健康发展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1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人工智能伦理问题的主要表现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数据隐私与安全</a:t>
            </a:r>
            <a:endParaRPr altLang="en-US" lang="zh-CN"/>
          </a:p>
        </p:txBody>
      </p:sp>
      <p:sp>
        <p:nvSpPr>
          <p:cNvPr id="10492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数据隐私泄露：人工智能技术可能泄露用户的个人信息和隐私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数据安全威胁：黑客攻击可能导致人工智能系统中的数据被篡改或泄露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数据滥用：人工智能技术可能被用于滥用个人数据或进行不道德的行为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数据保护法规：需要制定相关法规来保护人工智能系统中的数据隐私和安全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算法偏见与歧视</a:t>
            </a:r>
            <a:endParaRPr altLang="en-US" lang="zh-CN"/>
          </a:p>
        </p:txBody>
      </p:sp>
      <p:sp>
        <p:nvSpPr>
          <p:cNvPr id="104929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算法偏见：基于历史数据或文化背景的偏见，导致算法决策的不公平性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算法歧视：算法决策过程中对特定群体或个体的不公平对待，可能导致不公正的结果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数据偏见：训练数据中存在的偏见，可能导致算法决策的不公平性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算法透明度：解释算法决策过程和结果，提高算法的可信度和可解释性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人工智能与人类价值观冲突</a:t>
            </a:r>
            <a:endParaRPr altLang="en-US" lang="zh-CN"/>
          </a:p>
        </p:txBody>
      </p:sp>
      <p:sp>
        <p:nvSpPr>
          <p:cNvPr id="104935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人工智能对人类价值观的挑战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人工智能对人类道德观念的挑战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人工智能对人类伦理观念的挑战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人工智能对人类文化价值观的挑战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4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解决人工智能伦理问题的途径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建立伦理规范和标准</a:t>
            </a:r>
            <a:endParaRPr altLang="en-US" lang="zh-CN"/>
          </a:p>
        </p:txBody>
      </p:sp>
      <p:sp>
        <p:nvSpPr>
          <p:cNvPr id="104949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制定人工智能伦理规范和标准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推广人工智能伦理教育和培训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强化人工智能技术人员的道德意识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建立伦理审查机制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加强监管和法律约束</a:t>
            </a:r>
            <a:endParaRPr altLang="en-US" lang="zh-CN"/>
          </a:p>
        </p:txBody>
      </p:sp>
      <p:sp>
        <p:nvSpPr>
          <p:cNvPr id="104957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8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建立完善的监管机制：加强对人工智能技术的监管，确保其合法、合规、安全地应用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制定相关法律法规：明确人工智能的伦理规范和法律责任，对违反伦理的行为进行惩处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建立伦理审查机制：对人工智能项目进行伦理审查，确保其符合伦理标准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加强国际合作：与其他国家共同制定国际标准，推动全球人工智能伦理问题的解决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推动人工智能技术伦理研究</a:t>
            </a:r>
            <a:endParaRPr altLang="en-US" lang="zh-CN"/>
          </a:p>
        </p:txBody>
      </p:sp>
      <p:sp>
        <p:nvSpPr>
          <p:cNvPr id="10496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加强人工智能技术伦理教育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建立人工智能伦理规范和标准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推动人工智能技术伦理研究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建立人工智能伦理审查机制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6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人工智能道德问题的探讨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人工智能是否具有道德责任</a:t>
            </a:r>
            <a:endParaRPr altLang="en-US" lang="zh-CN"/>
          </a:p>
        </p:txBody>
      </p:sp>
      <p:sp>
        <p:nvSpPr>
          <p:cNvPr id="10497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道德责任的概念与内涵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人工智能的定义与能力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人工智能是否具有道德判断力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道德责任在人工智能发展中的重要性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人工智能决策的道德考量</a:t>
            </a:r>
            <a:endParaRPr altLang="en-US" lang="zh-CN"/>
          </a:p>
        </p:txBody>
      </p:sp>
      <p:sp>
        <p:nvSpPr>
          <p:cNvPr id="10498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人工智能决策的道德原则：尊重人权、公正、透明等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人工智能决策的道德考量：避免偏见、歧视和不公平现象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人工智能决策的道德责任：明确责任归属，确保决策符合道德标准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人工智能决策的道德挑战：如何平衡人工智能技术创新的同时，确保道德原则得到遵守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人工智能对人类道德观念的影响</a:t>
            </a:r>
            <a:endParaRPr altLang="en-US" lang="zh-CN"/>
          </a:p>
        </p:txBody>
      </p:sp>
      <p:sp>
        <p:nvSpPr>
          <p:cNvPr id="10498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人工智能对道德判断的影响：挑战传统道德观念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人工智能对道德行为的影响：引发新的道德问题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人工智能对道德教育的影响：需要新的教育方法和内容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人工智能对道德决策的影响：需要更加全面和科学的决策过程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499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未来展望与挑战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人工智能伦理与道德问题的未来发展趋势</a:t>
            </a:r>
            <a:endParaRPr altLang="en-US" lang="zh-CN"/>
          </a:p>
        </p:txBody>
      </p:sp>
      <p:sp>
        <p:nvSpPr>
          <p:cNvPr id="105002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人工智能技术的快速发展将带来更多的伦理与道德问题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未来需要更加完善的人工智能伦理与道德规范和标准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人工智能伦理与道德问题的解决需要多方合作与共同努力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未来需要更加关注人工智能技术的伦理与道德影响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技术发展带来的挑战与机遇</a:t>
            </a:r>
            <a:endParaRPr altLang="en-US" lang="zh-CN"/>
          </a:p>
        </p:txBody>
      </p:sp>
      <p:sp>
        <p:nvSpPr>
          <p:cNvPr id="105011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人工智能技术的快速发展带来的挑战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人工智能技术发展带来的机遇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未来展望：人工智能技术的可持续发展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挑战与机遇并存，需要共同努力应对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跨学科合作的重要性</a:t>
            </a:r>
            <a:endParaRPr altLang="en-US" lang="zh-CN"/>
          </a:p>
        </p:txBody>
      </p:sp>
      <p:sp>
        <p:nvSpPr>
          <p:cNvPr id="10501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不同领域专家共同探讨解决方案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人工智能技术涉及多个领域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跨学科合作有助于解决伦理与道德问题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促进人工智能技术的可持续发展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230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0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3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30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2023-12-16T16:24:09Z</dcterms:created>
  <dcterms:modified xsi:type="dcterms:W3CDTF">2023-12-16T16:24:09Z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c6b1b9584cc94ccf824c80083169998d_21</vt:lpwstr>
  </property>
</Properties>
</file>