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754" r:id="rId1"/>
    <p:sldMasterId id="2147491791" r:id="rId2"/>
  </p:sldMasterIdLst>
  <p:notesMasterIdLst>
    <p:notesMasterId r:id="rId3"/>
  </p:notesMasterIdLst>
  <p:sldIdLst>
    <p:sldId id="3942" r:id="rId4"/>
    <p:sldId id="3945" r:id="rId5"/>
    <p:sldId id="3948" r:id="rId6"/>
    <p:sldId id="3951" r:id="rId7"/>
    <p:sldId id="3957" r:id="rId9"/>
    <p:sldId id="3960" r:id="rId10"/>
    <p:sldId id="3963" r:id="rId11"/>
    <p:sldId id="3966" r:id="rId12"/>
    <p:sldId id="3972" r:id="rId14"/>
    <p:sldId id="3975" r:id="rId15"/>
    <p:sldId id="3978" r:id="rId16"/>
    <p:sldId id="3981" r:id="rId17"/>
    <p:sldId id="3987" r:id="rId19"/>
    <p:sldId id="3990" r:id="rId20"/>
    <p:sldId id="3993" r:id="rId21"/>
    <p:sldId id="3996" r:id="rId22"/>
    <p:sldId id="4002" r:id="rId24"/>
    <p:sldId id="4005" r:id="rId25"/>
    <p:sldId id="4008" r:id="rId26"/>
    <p:sldId id="4011" r:id="rId27"/>
    <p:sldId id="4017" r:id="rId29"/>
    <p:sldId id="4020" r:id="rId30"/>
    <p:sldId id="4023" r:id="rId31"/>
    <p:sldId id="4026" r:id="rId32"/>
    <p:sldId id="4032" r:id="rId34"/>
    <p:sldId id="4035" r:id="rId35"/>
    <p:sldId id="4038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1.pn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1.pn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3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5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66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68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正文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929130" y="3429000"/>
            <a:ext cx="8334375" cy="432995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929130" y="1586230"/>
            <a:ext cx="8334375" cy="16764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309245" latinLnBrk="0" lvl="0" marL="309245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9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4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82182" y="1122981"/>
            <a:ext cx="9613231" cy="0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54243" y="699376"/>
            <a:ext cx="2656708" cy="8316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0" name="燕尾形 56"/>
          <p:cNvSpPr/>
          <p:nvPr>
            <p:custDataLst>
              <p:tags r:id="rId3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2" name="燕尾形 57"/>
          <p:cNvSpPr/>
          <p:nvPr>
            <p:custDataLst>
              <p:tags r:id="rId4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4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500489" y="2426407"/>
            <a:ext cx="7191021" cy="6430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1" kern="1200" kumimoji="0" lang="en-US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2500489" y="3180306"/>
            <a:ext cx="7191022" cy="7683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1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3" name="直接连接符 11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"/>
          <p:cNvSpPr txBox="1">
            <a:spLocks noGrp="1"/>
          </p:cNvSpPr>
          <p:nvPr>
            <p:ph type="title" idx="7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7" name="直接连接符 14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9" name="直接连接符 13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8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"/>
          <p:cNvSpPr txBox="1"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51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5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7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59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1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副标题"/>
          <p:cNvSpPr txBox="1">
            <a:spLocks noGrp="1"/>
          </p:cNvSpPr>
          <p:nvPr>
            <p:ph type="body" idx="4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6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5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67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9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74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6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2233930" y="1696085"/>
            <a:ext cx="7724140" cy="23431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en-US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80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755" r:id="rId1"/>
    <p:sldLayoutId id="2147491756" r:id="rId2"/>
    <p:sldLayoutId id="2147491757" r:id="rId3"/>
    <p:sldLayoutId id="2147491758" r:id="rId4"/>
    <p:sldLayoutId id="2147491759" r:id="rId5"/>
    <p:sldLayoutId id="2147491760" r:id="rId6"/>
    <p:sldLayoutId id="2147491761" r:id="rId7"/>
    <p:sldLayoutId id="2147491762" r:id="rId8"/>
    <p:sldLayoutId id="2147491763" r:id="rId9"/>
    <p:sldLayoutId id="2147491764" r:id="rId10"/>
    <p:sldLayoutId id="214749176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"/>
          <p:cNvSpPr txBox="1">
            <a:spLocks noGrp="1"/>
          </p:cNvSpPr>
          <p:nvPr>
            <p:ph type="title" idx="3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29" name="直接连接符 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1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75117"/>
            <a:ext cx="10969200" cy="470184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indent="-309245" lvl="0" marL="309245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1792" r:id="rId1"/>
    <p:sldLayoutId id="2147491793" r:id="rId2"/>
    <p:sldLayoutId id="2147491794" r:id="rId3"/>
    <p:sldLayoutId id="2147491795" r:id="rId4"/>
    <p:sldLayoutId id="2147491796" r:id="rId5"/>
    <p:sldLayoutId id="2147491797" r:id="rId6"/>
    <p:sldLayoutId id="2147491798" r:id="rId7"/>
    <p:sldLayoutId id="2147491799" r:id="rId8"/>
    <p:sldLayoutId id="2147491800" r:id="rId9"/>
    <p:sldLayoutId id="2147491801" r:id="rId10"/>
    <p:sldLayoutId id="214749180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tags" Target="../tags/tag111.xml"/><Relationship Id="rId16" Type="http://schemas.openxmlformats.org/officeDocument/2006/relationships/tags" Target="../tags/tag112.xml"/><Relationship Id="rId17" Type="http://schemas.openxmlformats.org/officeDocument/2006/relationships/tags" Target="../tags/tag113.xml"/><Relationship Id="rId18" Type="http://schemas.openxmlformats.org/officeDocument/2006/relationships/tags" Target="../tags/tag114.xml"/><Relationship Id="rId19" Type="http://schemas.openxmlformats.org/officeDocument/2006/relationships/tags" Target="../tags/tag115.xml"/><Relationship Id="rId20" Type="http://schemas.openxmlformats.org/officeDocument/2006/relationships/tags" Target="../tags/tag116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tags" Target="../tags/tag135.xml"/><Relationship Id="rId14" Type="http://schemas.openxmlformats.org/officeDocument/2006/relationships/tags" Target="../tags/tag136.xml"/><Relationship Id="rId15" Type="http://schemas.openxmlformats.org/officeDocument/2006/relationships/tags" Target="../tags/tag137.xml"/><Relationship Id="rId16" Type="http://schemas.openxmlformats.org/officeDocument/2006/relationships/tags" Target="../tags/tag138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tags" Target="../tags/tag151.xml"/><Relationship Id="rId14" Type="http://schemas.openxmlformats.org/officeDocument/2006/relationships/tags" Target="../tags/tag152.xml"/><Relationship Id="rId15" Type="http://schemas.openxmlformats.org/officeDocument/2006/relationships/tags" Target="../tags/tag153.xml"/><Relationship Id="rId16" Type="http://schemas.openxmlformats.org/officeDocument/2006/relationships/tags" Target="../tags/tag154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tags" Target="../tags/tag182.xml"/><Relationship Id="rId14" Type="http://schemas.openxmlformats.org/officeDocument/2006/relationships/tags" Target="../tags/tag183.xml"/><Relationship Id="rId15" Type="http://schemas.openxmlformats.org/officeDocument/2006/relationships/tags" Target="../tags/tag184.xml"/><Relationship Id="rId16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tags" Target="../tags/tag236.xml"/><Relationship Id="rId14" Type="http://schemas.openxmlformats.org/officeDocument/2006/relationships/tags" Target="../tags/tag237.xml"/><Relationship Id="rId15" Type="http://schemas.openxmlformats.org/officeDocument/2006/relationships/tags" Target="../tags/tag238.xml"/><Relationship Id="rId16" Type="http://schemas.openxmlformats.org/officeDocument/2006/relationships/tags" Target="../tags/tag239.xml"/><Relationship Id="rId17" Type="http://schemas.openxmlformats.org/officeDocument/2006/relationships/tags" Target="../tags/tag240.xml"/><Relationship Id="rId18" Type="http://schemas.openxmlformats.org/officeDocument/2006/relationships/tags" Target="../tags/tag241.xml"/><Relationship Id="rId19" Type="http://schemas.openxmlformats.org/officeDocument/2006/relationships/tags" Target="../tags/tag242.xml"/><Relationship Id="rId20" Type="http://schemas.openxmlformats.org/officeDocument/2006/relationships/tags" Target="../tags/tag243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tags" Target="../tags/tag259.xml"/><Relationship Id="rId14" Type="http://schemas.openxmlformats.org/officeDocument/2006/relationships/tags" Target="../tags/tag260.xml"/><Relationship Id="rId1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tags" Target="../tags/tag333.xml"/><Relationship Id="rId14" Type="http://schemas.openxmlformats.org/officeDocument/2006/relationships/tags" Target="../tags/tag334.xml"/><Relationship Id="rId15" Type="http://schemas.openxmlformats.org/officeDocument/2006/relationships/tags" Target="../tags/tag335.xml"/><Relationship Id="rId16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,a click to unlimited possibilities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数字化校园：新时代教育的必然选择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 3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6" name="序号"/>
          <p:cNvSpPr txBox="1"/>
          <p:nvPr>
            <p:custDataLst>
              <p:tags r:id="rId2"/>
            </p:custDataLst>
          </p:nvPr>
        </p:nvSpPr>
        <p:spPr>
          <a:xfrm>
            <a:off x="580914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01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08" name="标题"/>
          <p:cNvSpPr txBox="1"/>
          <p:nvPr>
            <p:custDataLst>
              <p:tags r:id="rId3"/>
            </p:custDataLst>
          </p:nvPr>
        </p:nvSpPr>
        <p:spPr>
          <a:xfrm>
            <a:off x="1102174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添加</a:t>
            </a:r>
            <a:endParaRPr altLang="en-US" dirty="0" lang="zh-CN"/>
          </a:p>
          <a:p>
            <a:r>
              <a:rPr altLang="en-US" dirty="0" lang="zh-CN"/>
              <a:t>目录标题</a:t>
            </a:r>
            <a:endParaRPr altLang="en-US" dirty="0" lang="zh-CN"/>
          </a:p>
        </p:txBody>
      </p:sp>
      <p:cxnSp>
        <p:nvCxnSpPr>
          <p:cNvPr id="3145775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922363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2388552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02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2" name="标题"/>
          <p:cNvSpPr txBox="1"/>
          <p:nvPr>
            <p:custDataLst>
              <p:tags r:id="rId6"/>
            </p:custDataLst>
          </p:nvPr>
        </p:nvSpPr>
        <p:spPr>
          <a:xfrm>
            <a:off x="2909606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数字化校园的背景与意义</a:t>
            </a:r>
            <a:endParaRPr altLang="en-US" dirty="0" lang="zh-CN"/>
          </a:p>
        </p:txBody>
      </p:sp>
      <p:cxnSp>
        <p:nvCxnSpPr>
          <p:cNvPr id="3145777" name="直接连接符 50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730001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4" name="序号"/>
          <p:cNvSpPr txBox="1"/>
          <p:nvPr>
            <p:custDataLst>
              <p:tags r:id="rId8"/>
            </p:custDataLst>
          </p:nvPr>
        </p:nvSpPr>
        <p:spPr>
          <a:xfrm>
            <a:off x="4196190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03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9"/>
            </p:custDataLst>
          </p:nvPr>
        </p:nvSpPr>
        <p:spPr>
          <a:xfrm>
            <a:off x="4717627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数字化校园的建设与实践</a:t>
            </a:r>
            <a:endParaRPr altLang="en-US" dirty="0" lang="zh-CN"/>
          </a:p>
        </p:txBody>
      </p:sp>
      <p:cxnSp>
        <p:nvCxnSpPr>
          <p:cNvPr id="3145779" name="直接连接符 55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4537639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6003828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04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0" name="标题"/>
          <p:cNvSpPr txBox="1"/>
          <p:nvPr>
            <p:custDataLst>
              <p:tags r:id="rId12"/>
            </p:custDataLst>
          </p:nvPr>
        </p:nvSpPr>
        <p:spPr>
          <a:xfrm>
            <a:off x="6525059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数字化校园的挑战与对策</a:t>
            </a:r>
            <a:endParaRPr altLang="en-US" dirty="0" lang="zh-CN"/>
          </a:p>
        </p:txBody>
      </p:sp>
      <p:cxnSp>
        <p:nvCxnSpPr>
          <p:cNvPr id="3145781" name="直接连接符 6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6345277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2" name="序号"/>
          <p:cNvSpPr txBox="1"/>
          <p:nvPr>
            <p:custDataLst>
              <p:tags r:id="rId14"/>
            </p:custDataLst>
          </p:nvPr>
        </p:nvSpPr>
        <p:spPr>
          <a:xfrm>
            <a:off x="7811466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05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4" name="标题"/>
          <p:cNvSpPr txBox="1"/>
          <p:nvPr>
            <p:custDataLst>
              <p:tags r:id="rId15"/>
            </p:custDataLst>
          </p:nvPr>
        </p:nvSpPr>
        <p:spPr>
          <a:xfrm>
            <a:off x="8332491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数字化校园的评估与改进</a:t>
            </a:r>
            <a:endParaRPr altLang="en-US" dirty="0" lang="zh-CN"/>
          </a:p>
        </p:txBody>
      </p:sp>
      <p:cxnSp>
        <p:nvCxnSpPr>
          <p:cNvPr id="3145783" name="直接连接符 6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8152915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6" name="序号"/>
          <p:cNvSpPr txBox="1"/>
          <p:nvPr>
            <p:custDataLst>
              <p:tags r:id="rId17"/>
            </p:custDataLst>
          </p:nvPr>
        </p:nvSpPr>
        <p:spPr>
          <a:xfrm>
            <a:off x="9619105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06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8"/>
            </p:custDataLst>
          </p:nvPr>
        </p:nvSpPr>
        <p:spPr>
          <a:xfrm>
            <a:off x="10140512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数字化校园的推广与应用</a:t>
            </a:r>
            <a:endParaRPr altLang="en-US" dirty="0" lang="zh-CN"/>
          </a:p>
        </p:txBody>
      </p:sp>
      <p:cxnSp>
        <p:nvCxnSpPr>
          <p:cNvPr id="3145785" name="直接连接符 7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960554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数字化校园的背景与意义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数字化校园的定义与发展</a:t>
            </a:r>
            <a:endParaRPr altLang="en-US" lang="zh-CN"/>
          </a:p>
        </p:txBody>
      </p:sp>
      <p:sp>
        <p:nvSpPr>
          <p:cNvPr id="1048976" name="矩形 3"/>
          <p:cNvSpPr/>
          <p:nvPr>
            <p:custDataLst>
              <p:tags r:id="rId1"/>
            </p:custDataLst>
          </p:nvPr>
        </p:nvSpPr>
        <p:spPr>
          <a:xfrm>
            <a:off x="2643997" y="5184059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8" name="任意多边形 5"/>
          <p:cNvSpPr/>
          <p:nvPr>
            <p:custDataLst>
              <p:tags r:id="rId2"/>
            </p:custDataLst>
          </p:nvPr>
        </p:nvSpPr>
        <p:spPr>
          <a:xfrm>
            <a:off x="2703873" y="5187922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8980" name="正文"/>
          <p:cNvSpPr txBox="1"/>
          <p:nvPr>
            <p:custDataLst>
              <p:tags r:id="rId3"/>
            </p:custDataLst>
          </p:nvPr>
        </p:nvSpPr>
        <p:spPr>
          <a:xfrm>
            <a:off x="3147473" y="5628947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 fontScale="62857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数字化校园的未来展望：随着信息技术的不断发展，数字化校园的建设也将不断推进。未来，数字化校园将更加注重个性化教育、智能化管理和人性化服务，为新时代教育的发展提供更加有力的支持。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82" name="标题"/>
          <p:cNvSpPr txBox="1"/>
          <p:nvPr>
            <p:custDataLst>
              <p:tags r:id="rId4"/>
            </p:custDataLst>
          </p:nvPr>
        </p:nvSpPr>
        <p:spPr>
          <a:xfrm>
            <a:off x="3105624" y="5183415"/>
            <a:ext cx="2234737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8984" name="矩形 8"/>
          <p:cNvSpPr/>
          <p:nvPr>
            <p:custDataLst>
              <p:tags r:id="rId5"/>
            </p:custDataLst>
          </p:nvPr>
        </p:nvSpPr>
        <p:spPr>
          <a:xfrm>
            <a:off x="2643997" y="3953054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6" name="任意多边形 5"/>
          <p:cNvSpPr/>
          <p:nvPr>
            <p:custDataLst>
              <p:tags r:id="rId6"/>
            </p:custDataLst>
          </p:nvPr>
        </p:nvSpPr>
        <p:spPr>
          <a:xfrm>
            <a:off x="2703873" y="3956917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8988" name="正文"/>
          <p:cNvSpPr txBox="1"/>
          <p:nvPr>
            <p:custDataLst>
              <p:tags r:id="rId7"/>
            </p:custDataLst>
          </p:nvPr>
        </p:nvSpPr>
        <p:spPr>
          <a:xfrm>
            <a:off x="3147473" y="4397941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 fontScale="80000" lnSpcReduction="1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数字化校园的意义：数字化校园的建设对于新时代教育具有重要意义。首先，数字化校园可以提高教育教学的效率和质量，促进教育公平。其次，数字化校园可以培养学生的信息素养和创新能力，适应未来社会的需求。最后，数字化校园可以推动学校管理和服务的现代化，提高学校的整体办学水平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90" name="标题"/>
          <p:cNvSpPr txBox="1"/>
          <p:nvPr>
            <p:custDataLst>
              <p:tags r:id="rId8"/>
            </p:custDataLst>
          </p:nvPr>
        </p:nvSpPr>
        <p:spPr>
          <a:xfrm>
            <a:off x="3105624" y="3952410"/>
            <a:ext cx="2234737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8992" name="矩形 23"/>
          <p:cNvSpPr/>
          <p:nvPr>
            <p:custDataLst>
              <p:tags r:id="rId9"/>
            </p:custDataLst>
          </p:nvPr>
        </p:nvSpPr>
        <p:spPr>
          <a:xfrm>
            <a:off x="2643997" y="1491044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4" name="任意多边形 5"/>
          <p:cNvSpPr/>
          <p:nvPr>
            <p:custDataLst>
              <p:tags r:id="rId10"/>
            </p:custDataLst>
          </p:nvPr>
        </p:nvSpPr>
        <p:spPr>
          <a:xfrm>
            <a:off x="2703873" y="1494907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8996" name="正文"/>
          <p:cNvSpPr txBox="1"/>
          <p:nvPr>
            <p:custDataLst>
              <p:tags r:id="rId11"/>
            </p:custDataLst>
          </p:nvPr>
        </p:nvSpPr>
        <p:spPr>
          <a:xfrm>
            <a:off x="3147473" y="1935931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数字化校园的定义：数字化校园是指利用信息技术手段，将学校的教学、管理、服务等方面进行数字化整合，形成数字化环境，提高教育教学的效率和质量。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98" name="标题"/>
          <p:cNvSpPr txBox="1"/>
          <p:nvPr>
            <p:custDataLst>
              <p:tags r:id="rId12"/>
            </p:custDataLst>
          </p:nvPr>
        </p:nvSpPr>
        <p:spPr>
          <a:xfrm>
            <a:off x="3147473" y="1490400"/>
            <a:ext cx="2192889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9000" name="矩形 27"/>
          <p:cNvSpPr/>
          <p:nvPr>
            <p:custDataLst>
              <p:tags r:id="rId13"/>
            </p:custDataLst>
          </p:nvPr>
        </p:nvSpPr>
        <p:spPr>
          <a:xfrm>
            <a:off x="2643997" y="2722049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2" name="任意多边形 5"/>
          <p:cNvSpPr/>
          <p:nvPr>
            <p:custDataLst>
              <p:tags r:id="rId14"/>
            </p:custDataLst>
          </p:nvPr>
        </p:nvSpPr>
        <p:spPr>
          <a:xfrm>
            <a:off x="2703873" y="2725912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004" name="正文"/>
          <p:cNvSpPr txBox="1"/>
          <p:nvPr>
            <p:custDataLst>
              <p:tags r:id="rId15"/>
            </p:custDataLst>
          </p:nvPr>
        </p:nvSpPr>
        <p:spPr>
          <a:xfrm>
            <a:off x="3147473" y="3166936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 fontScale="62857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数字化校园的发展历程：随着信息技术的不断发展，数字化校园的建设也在不断推进。从最初的校园网建设，到现在的云计算、大数据、人工智能等技术的应用，数字化校园的建设已经经历了多个阶段。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06" name="标题"/>
          <p:cNvSpPr txBox="1"/>
          <p:nvPr>
            <p:custDataLst>
              <p:tags r:id="rId16"/>
            </p:custDataLst>
          </p:nvPr>
        </p:nvSpPr>
        <p:spPr>
          <a:xfrm>
            <a:off x="3105624" y="2721405"/>
            <a:ext cx="2234737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新时代教育背景下的数字化校园</a:t>
            </a:r>
            <a:endParaRPr altLang="en-US" lang="zh-CN"/>
          </a:p>
        </p:txBody>
      </p:sp>
      <p:sp>
        <p:nvSpPr>
          <p:cNvPr id="104904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数字化校园的背景：随着互联网、大数据、人工智能等技术的不断发展，数字化校园的建设已经成为可能。同时，国家对于数字化校园的建设也给予了大力支持。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新时代教育背景：随着科技的不断发展，教育领域也在不断变革。数字化校园是新时代教育背景下的必然选择。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数字化校园的意义：数字化校园可以提高教育效率，促进教育公平，提升教育质量，为学生的全面发展提供更好的支持。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数字化校园的发展趋势：未来，数字化校园将会更加普及，覆盖更多的学校和地区。同时，数字化校园也将更加智能化、个性化，为学生提供更加优质的教育服务。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数字化校园对教育的影响与意义</a:t>
            </a:r>
            <a:endParaRPr altLang="en-US" lang="zh-CN"/>
          </a:p>
        </p:txBody>
      </p:sp>
      <p:sp>
        <p:nvSpPr>
          <p:cNvPr id="104910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促进教育资源共享，提高教育公平性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1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创新教学方式，提高教学效果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2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增强学生自主学习能力，培养个性化发展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2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推动教育信息化发展，提升教育现代化水平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6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数字化校园的建设与实践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数字化校园的建设内容</a:t>
            </a:r>
            <a:endParaRPr altLang="en-US" lang="zh-CN"/>
          </a:p>
        </p:txBody>
      </p:sp>
      <p:sp>
        <p:nvSpPr>
          <p:cNvPr id="1049238" name="矩形 3"/>
          <p:cNvSpPr/>
          <p:nvPr>
            <p:custDataLst>
              <p:tags r:id="rId1"/>
            </p:custDataLst>
          </p:nvPr>
        </p:nvSpPr>
        <p:spPr>
          <a:xfrm>
            <a:off x="972714" y="1775192"/>
            <a:ext cx="4918093" cy="124158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40" name="矩形 13"/>
          <p:cNvSpPr/>
          <p:nvPr>
            <p:custDataLst>
              <p:tags r:id="rId2"/>
            </p:custDataLst>
          </p:nvPr>
        </p:nvSpPr>
        <p:spPr>
          <a:xfrm>
            <a:off x="608400" y="1775192"/>
            <a:ext cx="177667" cy="124158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242" name="文本框 4"/>
          <p:cNvSpPr txBox="1"/>
          <p:nvPr>
            <p:custDataLst>
              <p:tags r:id="rId3"/>
            </p:custDataLst>
          </p:nvPr>
        </p:nvSpPr>
        <p:spPr>
          <a:xfrm>
            <a:off x="1160644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基础设施建设：包括网络、服务器、存储设备等硬件设施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矩形 39"/>
          <p:cNvSpPr/>
          <p:nvPr>
            <p:custDataLst>
              <p:tags r:id="rId4"/>
            </p:custDataLst>
          </p:nvPr>
        </p:nvSpPr>
        <p:spPr>
          <a:xfrm>
            <a:off x="972714" y="3249126"/>
            <a:ext cx="4918093" cy="124158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46" name="矩形 5"/>
          <p:cNvSpPr/>
          <p:nvPr>
            <p:custDataLst>
              <p:tags r:id="rId5"/>
            </p:custDataLst>
          </p:nvPr>
        </p:nvSpPr>
        <p:spPr>
          <a:xfrm>
            <a:off x="608400" y="3249126"/>
            <a:ext cx="177667" cy="124158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48" name="文本框 41"/>
          <p:cNvSpPr txBox="1"/>
          <p:nvPr>
            <p:custDataLst>
              <p:tags r:id="rId6"/>
            </p:custDataLst>
          </p:nvPr>
        </p:nvSpPr>
        <p:spPr>
          <a:xfrm>
            <a:off x="1160644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应用系统建设：如教学管理系统、学生管理系统、资源共享平台等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矩形 12"/>
          <p:cNvSpPr/>
          <p:nvPr>
            <p:custDataLst>
              <p:tags r:id="rId7"/>
            </p:custDataLst>
          </p:nvPr>
        </p:nvSpPr>
        <p:spPr>
          <a:xfrm>
            <a:off x="972714" y="4723060"/>
            <a:ext cx="4918093" cy="124158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52" name="矩形 17"/>
          <p:cNvSpPr/>
          <p:nvPr>
            <p:custDataLst>
              <p:tags r:id="rId8"/>
            </p:custDataLst>
          </p:nvPr>
        </p:nvSpPr>
        <p:spPr>
          <a:xfrm>
            <a:off x="608400" y="4723060"/>
            <a:ext cx="177667" cy="124158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54" name="文本框 19"/>
          <p:cNvSpPr txBox="1"/>
          <p:nvPr>
            <p:custDataLst>
              <p:tags r:id="rId9"/>
            </p:custDataLst>
          </p:nvPr>
        </p:nvSpPr>
        <p:spPr>
          <a:xfrm>
            <a:off x="1160644" y="4830174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信息化标准建设：制定数字化校园建设标准和规范，确保数据共享和交换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矩形 49"/>
          <p:cNvSpPr/>
          <p:nvPr>
            <p:custDataLst>
              <p:tags r:id="rId10"/>
            </p:custDataLst>
          </p:nvPr>
        </p:nvSpPr>
        <p:spPr>
          <a:xfrm>
            <a:off x="6659355" y="1775192"/>
            <a:ext cx="4918093" cy="124158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58" name="矩形 26"/>
          <p:cNvSpPr/>
          <p:nvPr>
            <p:custDataLst>
              <p:tags r:id="rId11"/>
            </p:custDataLst>
          </p:nvPr>
        </p:nvSpPr>
        <p:spPr>
          <a:xfrm>
            <a:off x="6295041" y="1775192"/>
            <a:ext cx="177667" cy="124158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60" name="文本框 27"/>
          <p:cNvSpPr txBox="1"/>
          <p:nvPr>
            <p:custDataLst>
              <p:tags r:id="rId12"/>
            </p:custDataLst>
          </p:nvPr>
        </p:nvSpPr>
        <p:spPr>
          <a:xfrm>
            <a:off x="6847285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信息安全建设：加强网络安全、数据安全等方面的保障措施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矩形 64"/>
          <p:cNvSpPr/>
          <p:nvPr>
            <p:custDataLst>
              <p:tags r:id="rId13"/>
            </p:custDataLst>
          </p:nvPr>
        </p:nvSpPr>
        <p:spPr>
          <a:xfrm>
            <a:off x="6659355" y="3249126"/>
            <a:ext cx="4918093" cy="1241586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64" name="矩形 65"/>
          <p:cNvSpPr/>
          <p:nvPr>
            <p:custDataLst>
              <p:tags r:id="rId14"/>
            </p:custDataLst>
          </p:nvPr>
        </p:nvSpPr>
        <p:spPr>
          <a:xfrm>
            <a:off x="6295041" y="3249126"/>
            <a:ext cx="177667" cy="1241586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66" name="文本框 66"/>
          <p:cNvSpPr txBox="1"/>
          <p:nvPr>
            <p:custDataLst>
              <p:tags r:id="rId15"/>
            </p:custDataLst>
          </p:nvPr>
        </p:nvSpPr>
        <p:spPr>
          <a:xfrm>
            <a:off x="6847285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运维服务体系：建立完善的运维服务体系，确保数字化校园的稳定运行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数字化校园的建设策略与方法</a:t>
            </a:r>
            <a:endParaRPr altLang="en-US" lang="zh-CN"/>
          </a:p>
        </p:txBody>
      </p:sp>
      <p:sp>
        <p:nvSpPr>
          <p:cNvPr id="104930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加强基础设施建设，提高网络覆盖率和速度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制定数字化校园建设规划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推进数字化教学资源建设，丰富教学内容和形式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加强数字化校园管理，提高信息化应用水平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数字化校园的建设实践与案例</a:t>
            </a:r>
            <a:endParaRPr altLang="en-US" lang="zh-CN"/>
          </a:p>
        </p:txBody>
      </p:sp>
      <p:sp>
        <p:nvSpPr>
          <p:cNvPr id="104935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数字化校园建设的实践探索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数字化校园建设的背景与意义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数字化校园建设的成功案例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数字化校园建设的未来展望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02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数字化校园的挑战与对策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数字化校园面临的挑战</a:t>
            </a:r>
            <a:endParaRPr altLang="en-US" lang="zh-CN"/>
          </a:p>
        </p:txBody>
      </p:sp>
      <p:sp>
        <p:nvSpPr>
          <p:cNvPr id="104947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285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技术难题：数字化校园建设需要先进的技术支持，包括网络技术、信息技术等，需要解决各种技术难题。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8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数据安全：数字化校园涉及大量的学生信息和教学资料，需要保障数据的安全性和保密性。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8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285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资源整合：数字化校园需要整合各种教学资源，包括课程资源、图书馆资源等，需要解决资源整合的问题。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9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6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教师培训：数字化校园需要教师具备数字化教学的能力，需要开展教师培训，提高教师的数字化教学水平。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应对挑战的策略与方法</a:t>
            </a:r>
            <a:endParaRPr altLang="en-US" lang="zh-CN"/>
          </a:p>
        </p:txBody>
      </p:sp>
      <p:sp>
        <p:nvSpPr>
          <p:cNvPr id="104953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完善数字化校园管理体系，加强网络安全和数据保护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加强数字化校园基础设施建设，提高网络覆盖率和稳定性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推广数字化教育资源，提高教师数字化素养和技能水平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加强学生数字化素养培养，提高学生的信息素养和创新能力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未来数字化校园的发展趋势与展望</a:t>
            </a:r>
            <a:endParaRPr altLang="en-US" lang="zh-CN"/>
          </a:p>
        </p:txBody>
      </p:sp>
      <p:sp>
        <p:nvSpPr>
          <p:cNvPr id="10495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数字化校园将更加智能化和个性化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未来数字化校园将更加注重培养学生的创新能力和实践能力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未来数字化校园将更加注重与社会的互动和合作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未来数字化校园将更加注重数据安全和隐私保护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65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数字化校园的评估与改进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数字化校园的评估指标体系</a:t>
            </a:r>
            <a:endParaRPr altLang="en-US" lang="zh-CN"/>
          </a:p>
        </p:txBody>
      </p:sp>
      <p:sp>
        <p:nvSpPr>
          <p:cNvPr id="1049728" name="文本框 20"/>
          <p:cNvSpPr txBox="1"/>
          <p:nvPr>
            <p:custDataLst>
              <p:tags r:id="rId1"/>
            </p:custDataLst>
          </p:nvPr>
        </p:nvSpPr>
        <p:spPr>
          <a:xfrm>
            <a:off x="6777899" y="1490400"/>
            <a:ext cx="1357766" cy="1188975"/>
          </a:xfrm>
          <a:prstGeom prst="rect"/>
          <a:noFill/>
        </p:spPr>
        <p:txBody>
          <a:bodyPr anchor="ctr" rtlCol="0" wrap="square">
            <a:normAutofit fontScale="96970" lnSpcReduction="2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34000">
                      <a:schemeClr val="accent3"/>
                    </a:gs>
                    <a:gs pos="67000">
                      <a:schemeClr val="accent3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03</a:t>
            </a:r>
            <a:endParaRPr altLang="zh-CN" b="1" dirty="0" sz="6600" lang="en-US" spc="100">
              <a:gradFill>
                <a:gsLst>
                  <a:gs pos="34000">
                    <a:schemeClr val="accent3"/>
                  </a:gs>
                  <a:gs pos="67000">
                    <a:schemeClr val="accent3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730" name="文本框 178"/>
          <p:cNvSpPr txBox="1"/>
          <p:nvPr>
            <p:custDataLst>
              <p:tags r:id="rId2"/>
            </p:custDataLst>
          </p:nvPr>
        </p:nvSpPr>
        <p:spPr>
          <a:xfrm>
            <a:off x="6291842" y="2354646"/>
            <a:ext cx="2330286" cy="14336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教学模式创新：数字化校园是否促进了教学模式的创新和改革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49732" name="文本框 18"/>
          <p:cNvSpPr txBox="1"/>
          <p:nvPr>
            <p:custDataLst>
              <p:tags r:id="rId3"/>
            </p:custDataLst>
          </p:nvPr>
        </p:nvSpPr>
        <p:spPr>
          <a:xfrm>
            <a:off x="1322754" y="1490400"/>
            <a:ext cx="1357766" cy="1188975"/>
          </a:xfrm>
          <a:prstGeom prst="rect"/>
          <a:noFill/>
        </p:spPr>
        <p:txBody>
          <a:bodyPr anchor="ctr" rtlCol="0" wrap="square">
            <a:normAutofit fontScale="96970" lnSpcReduction="2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3400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01</a:t>
            </a:r>
            <a:endParaRPr altLang="zh-CN" b="1" dirty="0" sz="6600" lang="en-US" spc="100">
              <a:gradFill>
                <a:gsLst>
                  <a:gs pos="34000">
                    <a:schemeClr val="accent1"/>
                  </a:gs>
                  <a:gs pos="67000">
                    <a:schemeClr val="accent1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734" name="文本框 176"/>
          <p:cNvSpPr txBox="1"/>
          <p:nvPr>
            <p:custDataLst>
              <p:tags r:id="rId4"/>
            </p:custDataLst>
          </p:nvPr>
        </p:nvSpPr>
        <p:spPr>
          <a:xfrm>
            <a:off x="836697" y="2354646"/>
            <a:ext cx="2330286" cy="14336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基础设施建设：包括网络覆盖、硬件设备、软件平台等方面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49736" name="文本框 19"/>
          <p:cNvSpPr txBox="1"/>
          <p:nvPr>
            <p:custDataLst>
              <p:tags r:id="rId5"/>
            </p:custDataLst>
          </p:nvPr>
        </p:nvSpPr>
        <p:spPr>
          <a:xfrm>
            <a:off x="4050651" y="1490400"/>
            <a:ext cx="1357766" cy="1188975"/>
          </a:xfrm>
          <a:prstGeom prst="rect"/>
          <a:noFill/>
        </p:spPr>
        <p:txBody>
          <a:bodyPr anchor="ctr" rtlCol="0" wrap="square">
            <a:normAutofit fontScale="96970" lnSpcReduction="2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34000">
                      <a:schemeClr val="accent2"/>
                    </a:gs>
                    <a:gs pos="67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02</a:t>
            </a:r>
            <a:endParaRPr altLang="zh-CN" b="1" dirty="0" sz="6600" lang="en-US" spc="100">
              <a:gradFill>
                <a:gsLst>
                  <a:gs pos="34000">
                    <a:schemeClr val="accent2"/>
                  </a:gs>
                  <a:gs pos="67000">
                    <a:schemeClr val="accent2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738" name="文本框 177"/>
          <p:cNvSpPr txBox="1"/>
          <p:nvPr>
            <p:custDataLst>
              <p:tags r:id="rId6"/>
            </p:custDataLst>
          </p:nvPr>
        </p:nvSpPr>
        <p:spPr>
          <a:xfrm>
            <a:off x="3563944" y="2354646"/>
            <a:ext cx="2330286" cy="14336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资源建设：包括数字化教材、课件、视频、音频等教学资源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49740" name="文本框 25"/>
          <p:cNvSpPr txBox="1"/>
          <p:nvPr>
            <p:custDataLst>
              <p:tags r:id="rId7"/>
            </p:custDataLst>
          </p:nvPr>
        </p:nvSpPr>
        <p:spPr>
          <a:xfrm>
            <a:off x="8141847" y="3933031"/>
            <a:ext cx="1357766" cy="1188975"/>
          </a:xfrm>
          <a:prstGeom prst="rect"/>
          <a:noFill/>
        </p:spPr>
        <p:txBody>
          <a:bodyPr anchor="ctr" rtlCol="0" wrap="square">
            <a:normAutofit fontScale="96970" lnSpcReduction="2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3400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07</a:t>
            </a:r>
            <a:endParaRPr altLang="zh-CN" b="1" dirty="0" sz="6600" lang="en-US" spc="100">
              <a:gradFill>
                <a:gsLst>
                  <a:gs pos="34000">
                    <a:schemeClr val="accent1"/>
                  </a:gs>
                  <a:gs pos="67000">
                    <a:schemeClr val="accent1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742" name="文本框 180"/>
          <p:cNvSpPr txBox="1"/>
          <p:nvPr>
            <p:custDataLst>
              <p:tags r:id="rId8"/>
            </p:custDataLst>
          </p:nvPr>
        </p:nvSpPr>
        <p:spPr>
          <a:xfrm>
            <a:off x="7654491" y="4816122"/>
            <a:ext cx="2332086" cy="1433610"/>
          </a:xfrm>
          <a:prstGeom prst="rect"/>
          <a:noFill/>
        </p:spPr>
        <p:txBody>
          <a:bodyPr rtlCol="0" wrap="square">
            <a:normAutofit fontScale="88889" lnSpcReduction="1000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信息安全与保障：数字化校园是否具备完善的信息安全和保障机制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49744" name="文本框 23"/>
          <p:cNvSpPr txBox="1"/>
          <p:nvPr>
            <p:custDataLst>
              <p:tags r:id="rId9"/>
            </p:custDataLst>
          </p:nvPr>
        </p:nvSpPr>
        <p:spPr>
          <a:xfrm>
            <a:off x="2686702" y="3933031"/>
            <a:ext cx="1357766" cy="1188975"/>
          </a:xfrm>
          <a:prstGeom prst="rect"/>
          <a:noFill/>
        </p:spPr>
        <p:txBody>
          <a:bodyPr anchor="ctr" rtlCol="0" wrap="square">
            <a:normAutofit fontScale="96970" lnSpcReduction="20000"/>
          </a:bodyPr>
          <a:lstStyle>
            <a:defPPr>
              <a:defRPr lang="zh-CN"/>
            </a:defPPr>
            <a:lvl1pPr algn="ctr">
              <a:defRPr b="1" sz="6000" spc="100">
                <a:gradFill>
                  <a:gsLst>
                    <a:gs pos="0">
                      <a:schemeClr val="accent1"/>
                    </a:gs>
                    <a:gs pos="3400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zh-CN" dirty="0" sz="6600" lang="en-US">
                <a:gradFill>
                  <a:gsLst>
                    <a:gs pos="34000">
                      <a:schemeClr val="accent5"/>
                    </a:gs>
                    <a:gs pos="67000">
                      <a:schemeClr val="accent5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05</a:t>
            </a:r>
            <a:endParaRPr altLang="zh-CN" dirty="0" sz="6600" lang="en-US">
              <a:gradFill>
                <a:gsLst>
                  <a:gs pos="34000">
                    <a:schemeClr val="accent5"/>
                  </a:gs>
                  <a:gs pos="67000">
                    <a:schemeClr val="accent5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746" name="文本框 181"/>
          <p:cNvSpPr txBox="1"/>
          <p:nvPr>
            <p:custDataLst>
              <p:tags r:id="rId10"/>
            </p:custDataLst>
          </p:nvPr>
        </p:nvSpPr>
        <p:spPr>
          <a:xfrm>
            <a:off x="2199346" y="4816122"/>
            <a:ext cx="2332086" cy="14336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教师信息技术能力：教师是否具备数字化教学的能力和素质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49748" name="文本框 24"/>
          <p:cNvSpPr txBox="1"/>
          <p:nvPr>
            <p:custDataLst>
              <p:tags r:id="rId11"/>
            </p:custDataLst>
          </p:nvPr>
        </p:nvSpPr>
        <p:spPr>
          <a:xfrm>
            <a:off x="5413950" y="3933031"/>
            <a:ext cx="1357766" cy="1188975"/>
          </a:xfrm>
          <a:prstGeom prst="rect"/>
          <a:noFill/>
        </p:spPr>
        <p:txBody>
          <a:bodyPr anchor="ctr" rtlCol="0" wrap="square">
            <a:normAutofit fontScale="96970" lnSpcReduction="2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0">
                      <a:schemeClr val="accent6"/>
                    </a:gs>
                    <a:gs pos="34000">
                      <a:schemeClr val="accent6"/>
                    </a:gs>
                    <a:gs pos="67000">
                      <a:schemeClr val="accent6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06</a:t>
            </a:r>
            <a:endParaRPr altLang="zh-CN" b="1" dirty="0" sz="6600" lang="en-US" spc="100">
              <a:gradFill>
                <a:gsLst>
                  <a:gs pos="0">
                    <a:schemeClr val="accent6"/>
                  </a:gs>
                  <a:gs pos="34000">
                    <a:schemeClr val="accent6"/>
                  </a:gs>
                  <a:gs pos="67000">
                    <a:schemeClr val="accent6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750" name="文本框 182"/>
          <p:cNvSpPr txBox="1"/>
          <p:nvPr>
            <p:custDataLst>
              <p:tags r:id="rId12"/>
            </p:custDataLst>
          </p:nvPr>
        </p:nvSpPr>
        <p:spPr>
          <a:xfrm>
            <a:off x="4927243" y="4801826"/>
            <a:ext cx="2332086" cy="14336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学生信息技术素养：学生是否具备数字化学习的能力和素质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49752" name="文本框 21"/>
          <p:cNvSpPr txBox="1"/>
          <p:nvPr>
            <p:custDataLst>
              <p:tags r:id="rId13"/>
            </p:custDataLst>
          </p:nvPr>
        </p:nvSpPr>
        <p:spPr>
          <a:xfrm>
            <a:off x="9505146" y="1490400"/>
            <a:ext cx="1357766" cy="1188975"/>
          </a:xfrm>
          <a:prstGeom prst="rect"/>
          <a:noFill/>
        </p:spPr>
        <p:txBody>
          <a:bodyPr anchor="ctr" rtlCol="0" wrap="square">
            <a:normAutofit fontScale="96970" lnSpcReduction="20000"/>
          </a:bodyPr>
          <a:lstStyle>
            <a:defPPr>
              <a:defRPr lang="zh-CN"/>
            </a:defPPr>
            <a:lvl1pPr algn="ctr">
              <a:defRPr b="1" sz="6000" spc="100">
                <a:gradFill>
                  <a:gsLst>
                    <a:gs pos="0">
                      <a:schemeClr val="accent4"/>
                    </a:gs>
                    <a:gs pos="34000">
                      <a:schemeClr val="accent4"/>
                    </a:gs>
                    <a:gs pos="67000">
                      <a:schemeClr val="accent4">
                        <a:alpha val="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defRPr>
            </a:lvl1pPr>
          </a:lstStyle>
          <a:p>
            <a:r>
              <a:rPr altLang="zh-CN" dirty="0" sz="6600" lang="en-US">
                <a:latin typeface="+mn-ea"/>
              </a:rPr>
              <a:t>04</a:t>
            </a:r>
            <a:endParaRPr altLang="zh-CN" dirty="0" sz="6600" lang="en-US">
              <a:latin typeface="+mn-ea"/>
            </a:endParaRPr>
          </a:p>
        </p:txBody>
      </p:sp>
      <p:sp>
        <p:nvSpPr>
          <p:cNvPr id="1049754" name="文本框 179"/>
          <p:cNvSpPr txBox="1"/>
          <p:nvPr>
            <p:custDataLst>
              <p:tags r:id="rId14"/>
            </p:custDataLst>
          </p:nvPr>
        </p:nvSpPr>
        <p:spPr>
          <a:xfrm>
            <a:off x="9019089" y="2278618"/>
            <a:ext cx="2330286" cy="14336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教育管理效率：数字化校园是否提高了教育管理的效率和水平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数字化校园的评估方法与流程</a:t>
            </a:r>
            <a:endParaRPr altLang="en-US" lang="zh-CN"/>
          </a:p>
        </p:txBody>
      </p:sp>
      <p:sp>
        <p:nvSpPr>
          <p:cNvPr id="104979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评估指标：包括基础设施建设、教学资源建设、教学应用水平、管理信息化水平等方面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评估方法：采用定性和定量相结合的方法，包括问卷调查、实地考察、数据分析等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评估流程：制定评估计划、开展评估工作、汇总分析结果、提出改进意见等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评估意义：帮助学校了解数字化校园建设现状，发现问题，提出改进措施，促进数字化校园建设水平的提升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数字化校园的改进方向与措施</a:t>
            </a:r>
            <a:endParaRPr altLang="en-US" lang="zh-CN"/>
          </a:p>
        </p:txBody>
      </p:sp>
      <p:sp>
        <p:nvSpPr>
          <p:cNvPr id="104984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完善数字化校园基础设施建设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5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提升数字化校园应用系统功能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6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加强数字化校园信息安全保障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6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推动数字化校园与教育教学的深度融合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90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数字化校园的推广与应用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数字化校园的推广策略与方法</a:t>
            </a:r>
            <a:endParaRPr altLang="en-US" lang="zh-CN"/>
          </a:p>
        </p:txBody>
      </p:sp>
      <p:sp>
        <p:nvSpPr>
          <p:cNvPr id="1049978" name="正文"/>
          <p:cNvSpPr txBox="1"/>
          <p:nvPr>
            <p:custDataLst>
              <p:tags r:id="rId1"/>
            </p:custDataLst>
          </p:nvPr>
        </p:nvSpPr>
        <p:spPr>
          <a:xfrm>
            <a:off x="3342630" y="1490400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制定推广计划：明确推广目标、时间安排和预算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正文"/>
          <p:cNvSpPr txBox="1"/>
          <p:nvPr>
            <p:custDataLst>
              <p:tags r:id="rId2"/>
            </p:custDataLst>
          </p:nvPr>
        </p:nvSpPr>
        <p:spPr>
          <a:xfrm>
            <a:off x="3342630" y="2296801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加强宣传教育：通过各种渠道宣传数字化校园的优势和特点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正文"/>
          <p:cNvSpPr txBox="1"/>
          <p:nvPr>
            <p:custDataLst>
              <p:tags r:id="rId3"/>
            </p:custDataLst>
          </p:nvPr>
        </p:nvSpPr>
        <p:spPr>
          <a:xfrm>
            <a:off x="3342630" y="3103202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开展培训活动：提高师生数字化素养和技能水平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正文"/>
          <p:cNvSpPr txBox="1"/>
          <p:nvPr>
            <p:custDataLst>
              <p:tags r:id="rId4"/>
            </p:custDataLst>
          </p:nvPr>
        </p:nvSpPr>
        <p:spPr>
          <a:xfrm>
            <a:off x="3342630" y="3909603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建立合作机制：与相关机构和企业建立合作关系，共同推动数字化校园的发展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正文"/>
          <p:cNvSpPr txBox="1"/>
          <p:nvPr>
            <p:custDataLst>
              <p:tags r:id="rId5"/>
            </p:custDataLst>
          </p:nvPr>
        </p:nvSpPr>
        <p:spPr>
          <a:xfrm>
            <a:off x="3342630" y="4716004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加强技术支持：提供必要的技术支持和保障措施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正文"/>
          <p:cNvSpPr txBox="1"/>
          <p:nvPr>
            <p:custDataLst>
              <p:tags r:id="rId6"/>
            </p:custDataLst>
          </p:nvPr>
        </p:nvSpPr>
        <p:spPr>
          <a:xfrm>
            <a:off x="3342630" y="5522405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建立评估机制：对数字化校园的推广效果进行评估和反馈，不断改进和完善推广策略和方法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内容占位符 1"/>
          <p:cNvSpPr>
            <a:spLocks noGrp="1"/>
          </p:cNvSpPr>
          <p:nvPr>
            <p:ph idx="4"/>
          </p:nvPr>
        </p:nvSpPr>
        <p:spPr/>
        <p:txBody>
          <a:bodyPr>
            <a:normAutofit fontScale="73750" lnSpcReduction="10000"/>
          </a:bodyPr>
          <a:p>
            <a:r>
              <a:rPr altLang="en-US" lang="zh-CN"/>
              <a:t>数字化校园的应用场景： a. 课堂教学：利用数字化技术提高教学效果，如在线课程、互动教学等。 b. 教务管理：通过数字化平台实现学生信息、课程安排等教务管理。 c. 校园文化：利用数字化手段丰富校园文化活动，如在线宣传、虚拟校园等。 d. 安全管理：通过数字化技术提高校园安全防范能力，如监控系统、智能门禁等。 </a:t>
            </a:r>
            <a:endParaRPr altLang="en-US" lang="zh-CN"/>
          </a:p>
          <a:p>
            <a:pPr lvl="1"/>
            <a:r>
              <a:rPr altLang="en-US" lang="zh-CN"/>
              <a:t>a. 课堂教学：利用数字化技术提高教学效果，如在线课程、互动教学等。</a:t>
            </a:r>
            <a:endParaRPr altLang="en-US" lang="zh-CN"/>
          </a:p>
          <a:p>
            <a:pPr lvl="1"/>
            <a:r>
              <a:rPr altLang="en-US" lang="zh-CN"/>
              <a:t>b. 教务管理：通过数字化平台实现学生信息、课程安排等教务管理。</a:t>
            </a:r>
            <a:endParaRPr altLang="en-US" lang="zh-CN"/>
          </a:p>
          <a:p>
            <a:pPr lvl="1"/>
            <a:r>
              <a:rPr altLang="en-US" lang="zh-CN"/>
              <a:t>c. 校园文化：利用数字化手段丰富校园文化活动，如在线宣传、虚拟校园等。</a:t>
            </a:r>
            <a:endParaRPr altLang="en-US" lang="zh-CN"/>
          </a:p>
          <a:p>
            <a:pPr lvl="1"/>
            <a:r>
              <a:rPr altLang="en-US" lang="zh-CN"/>
              <a:t>d. 安全管理：通过数字化技术提高校园安全防范能力，如监控系统、智能门禁等。</a:t>
            </a:r>
            <a:endParaRPr altLang="en-US" lang="zh-CN"/>
          </a:p>
          <a:p>
            <a:r>
              <a:rPr altLang="en-US" lang="zh-CN"/>
              <a:t>数字化校园的案例： a. XX大学：通过数字化技术实现课堂教学改革，提高教学效果。 b. XX中学：利用数字化平台实现教务管理的智能化和高效化。 c. XX小学：通过数字化手段丰富校园文化活动，提高学生的综合素质。 d. XX幼儿园：通过数字化技术提高安全管理水平，保障师生安全。</a:t>
            </a:r>
            <a:endParaRPr altLang="en-US" lang="zh-CN"/>
          </a:p>
          <a:p>
            <a:pPr lvl="1"/>
            <a:r>
              <a:rPr altLang="en-US" lang="zh-CN"/>
              <a:t>a. XX大学：通过数字化技术实现课堂教学改革，提高教学效果。</a:t>
            </a:r>
            <a:endParaRPr altLang="en-US" lang="zh-CN"/>
          </a:p>
          <a:p>
            <a:pPr lvl="1"/>
            <a:r>
              <a:rPr altLang="en-US" lang="zh-CN"/>
              <a:t>b. XX中学：利用数字化平台实现教务管理的智能化和高效化。</a:t>
            </a:r>
            <a:endParaRPr altLang="en-US" lang="zh-CN"/>
          </a:p>
          <a:p>
            <a:pPr lvl="1"/>
            <a:r>
              <a:rPr altLang="en-US" lang="zh-CN"/>
              <a:t>c. XX小学：通过数字化手段丰富校园文化活动，提高学生的综合素质。</a:t>
            </a:r>
            <a:endParaRPr altLang="en-US" lang="zh-CN"/>
          </a:p>
          <a:p>
            <a:pPr lvl="1"/>
            <a:r>
              <a:rPr altLang="en-US" lang="zh-CN"/>
              <a:t>d. XX幼儿园：通过数字化技术提高安全管理水平，保障师生安全。</a:t>
            </a:r>
            <a:endParaRPr altLang="en-US" lang="zh-CN"/>
          </a:p>
        </p:txBody>
      </p:sp>
      <p:sp>
        <p:nvSpPr>
          <p:cNvPr id="105002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数字化校园的应用场景与案例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数字化校园的推广效果与影响</a:t>
            </a:r>
            <a:endParaRPr altLang="en-US" lang="zh-CN"/>
          </a:p>
        </p:txBody>
      </p:sp>
      <p:sp>
        <p:nvSpPr>
          <p:cNvPr id="105006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6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7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提升学生综合素质：数字化校园注重培养学生的信息素养、创新能力和自主学习能力，提升了学生的综合素质。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7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推动教育信息化发展：数字化校园的建设推动了教育信息化的发展，为新时代教育提供了更多的可能性。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8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提高教育质量和效率：数字化校园通过在线教育资源、智能教学系统和数据分析等方式，提高了教育质量和效率。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8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促进教育公平：数字化校园打破了地域和时间的限制，使得优质教育资源得以共享，促进了教育公平。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118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结论与建议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对数字化校园的认识与理解</a:t>
            </a:r>
            <a:endParaRPr altLang="en-US" lang="zh-CN"/>
          </a:p>
        </p:txBody>
      </p:sp>
      <p:sp>
        <p:nvSpPr>
          <p:cNvPr id="105019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数字化校园是新时代教育的必然选择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数字化校园的建设需要政府、学校、企业和社会各方面的共同努力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数字化校园的建设需要遵循一定的原则和标准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数字化校园的建设需要注重实际应用和效果评估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对未来数字化校园发展的建议与展望</a:t>
            </a:r>
            <a:endParaRPr altLang="en-US" lang="zh-CN"/>
          </a:p>
        </p:txBody>
      </p:sp>
      <p:sp>
        <p:nvSpPr>
          <p:cNvPr id="1050248" name="圆角矩形 26"/>
          <p:cNvSpPr/>
          <p:nvPr>
            <p:custDataLst>
              <p:tags r:id="rId1"/>
            </p:custDataLst>
          </p:nvPr>
        </p:nvSpPr>
        <p:spPr>
          <a:xfrm>
            <a:off x="60840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50" name="圆角矩形 28"/>
          <p:cNvSpPr/>
          <p:nvPr>
            <p:custDataLst>
              <p:tags r:id="rId2"/>
            </p:custDataLst>
          </p:nvPr>
        </p:nvSpPr>
        <p:spPr>
          <a:xfrm>
            <a:off x="610944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52" name="文本框 31"/>
          <p:cNvSpPr txBox="1"/>
          <p:nvPr>
            <p:custDataLst>
              <p:tags r:id="rId3"/>
            </p:custDataLst>
          </p:nvPr>
        </p:nvSpPr>
        <p:spPr>
          <a:xfrm>
            <a:off x="692994" y="2285616"/>
            <a:ext cx="1825900" cy="345498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完善数字化校园基础设施建设，提高网络覆盖率和稳定性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圆角矩形 29"/>
          <p:cNvSpPr/>
          <p:nvPr>
            <p:custDataLst>
              <p:tags r:id="rId4"/>
            </p:custDataLst>
          </p:nvPr>
        </p:nvSpPr>
        <p:spPr>
          <a:xfrm>
            <a:off x="285236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56" name="圆角矩形 32"/>
          <p:cNvSpPr/>
          <p:nvPr>
            <p:custDataLst>
              <p:tags r:id="rId5"/>
            </p:custDataLst>
          </p:nvPr>
        </p:nvSpPr>
        <p:spPr>
          <a:xfrm>
            <a:off x="2854904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58" name="文本框 34"/>
          <p:cNvSpPr txBox="1"/>
          <p:nvPr>
            <p:custDataLst>
              <p:tags r:id="rId6"/>
            </p:custDataLst>
          </p:nvPr>
        </p:nvSpPr>
        <p:spPr>
          <a:xfrm>
            <a:off x="2936954" y="228561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加强数字化校园应用系统的研发和推广，提高教育教学效率和质量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圆角矩形 3"/>
          <p:cNvSpPr/>
          <p:nvPr>
            <p:custDataLst>
              <p:tags r:id="rId7"/>
            </p:custDataLst>
          </p:nvPr>
        </p:nvSpPr>
        <p:spPr>
          <a:xfrm>
            <a:off x="509632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62" name="圆角矩形 4"/>
          <p:cNvSpPr/>
          <p:nvPr>
            <p:custDataLst>
              <p:tags r:id="rId8"/>
            </p:custDataLst>
          </p:nvPr>
        </p:nvSpPr>
        <p:spPr>
          <a:xfrm>
            <a:off x="5098229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64" name="文本框 5"/>
          <p:cNvSpPr txBox="1"/>
          <p:nvPr>
            <p:custDataLst>
              <p:tags r:id="rId9"/>
            </p:custDataLst>
          </p:nvPr>
        </p:nvSpPr>
        <p:spPr>
          <a:xfrm>
            <a:off x="5180278" y="228561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注重数字化校园的安全保障，加强数据保护和隐私保护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圆角矩形 8"/>
          <p:cNvSpPr/>
          <p:nvPr>
            <p:custDataLst>
              <p:tags r:id="rId10"/>
            </p:custDataLst>
          </p:nvPr>
        </p:nvSpPr>
        <p:spPr>
          <a:xfrm>
            <a:off x="7340281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68" name="圆角矩形 9"/>
          <p:cNvSpPr/>
          <p:nvPr>
            <p:custDataLst>
              <p:tags r:id="rId11"/>
            </p:custDataLst>
          </p:nvPr>
        </p:nvSpPr>
        <p:spPr>
          <a:xfrm>
            <a:off x="7342189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70" name="文本框 10"/>
          <p:cNvSpPr txBox="1"/>
          <p:nvPr>
            <p:custDataLst>
              <p:tags r:id="rId12"/>
            </p:custDataLst>
          </p:nvPr>
        </p:nvSpPr>
        <p:spPr>
          <a:xfrm>
            <a:off x="7424238" y="2285616"/>
            <a:ext cx="1825900" cy="3456347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推动数字化校园与智慧城市的融合发展，实现教育资源的共享和优化配置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2" name="圆角矩形 6"/>
          <p:cNvSpPr/>
          <p:nvPr>
            <p:custDataLst>
              <p:tags r:id="rId13"/>
            </p:custDataLst>
          </p:nvPr>
        </p:nvSpPr>
        <p:spPr>
          <a:xfrm>
            <a:off x="9584241" y="1865192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74" name="圆角矩形 7"/>
          <p:cNvSpPr/>
          <p:nvPr>
            <p:custDataLst>
              <p:tags r:id="rId14"/>
            </p:custDataLst>
          </p:nvPr>
        </p:nvSpPr>
        <p:spPr>
          <a:xfrm>
            <a:off x="9586149" y="1865192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76" name="文本框 11"/>
          <p:cNvSpPr txBox="1"/>
          <p:nvPr>
            <p:custDataLst>
              <p:tags r:id="rId15"/>
            </p:custDataLst>
          </p:nvPr>
        </p:nvSpPr>
        <p:spPr>
          <a:xfrm>
            <a:off x="9668199" y="2287525"/>
            <a:ext cx="1825900" cy="3456347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加强数字化校园的国际交流与合作，引进先进技术和经验，推动我国数字化校园的快速发展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0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312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PRESET_TEXT" val="单击此处编辑母版文本样式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96"/>
  <p:tag name="KSO_WM_TEMPLATE_THUMBS_INDEX" val="1、9"/>
</p:tagLst>
</file>

<file path=ppt/tags/tag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1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9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0296_1*b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VALUE" val="35"/>
  <p:tag name="KSO_WM_UNIT_TYPE" val="b"/>
  <p:tag name="KSO_WM_UNIT_INDEX" val="1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1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6.xml><?xml version="1.0" encoding="utf-8"?>
<p:tagLst xmlns:p="http://schemas.openxmlformats.org/presentationml/2006/main">
  <p:tag name="KSO_WM_SLIDE_ID" val="custom20230296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6"/>
  <p:tag name="KSO_WM_SLIDE_LAYOUT" val="a_b_f"/>
  <p:tag name="KSO_WM_SLIDE_LAYOUT_CNT" val="1_1_1"/>
  <p:tag name="KSO_WM_TEMPLATE_THUMBS_INDEX" val="1、9"/>
  <p:tag name="KSO_WM_SLIDE_CONTENT_AREA" val="{&quot;left&quot;:&quot;140.25&quot;,&quot;top&quot;:&quot;121.15&quot;,&quot;width&quot;:&quot;679.5&quot;,&quot;height&quot;:&quot;208.75&quot;}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6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6_6*l_h_i*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1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1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6_6*l_h_i*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2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6_6*l_h_i*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3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3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6_6*l_h_i*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4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4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6_6*l_h_i*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5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5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6_6*l_h_i*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6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6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SLIDE_ID" val="custom202302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2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8_4*l_h_f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8_4*l_h_a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8_4*l_h_f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8_4*l_h_a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8_4*l_h_f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8_4*l_h_a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8_4*l_h_f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8_4*l_h_a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3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6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3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3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7,&quot;pos&quot;:0.6700000166893005,&quot;transparency&quot;:1},{&quot;brightness&quot;:0,&quot;colorType&quot;:1,&quot;foreColorIndex&quot;:7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2_6*l_h_f*1_3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1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1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700000166893005,&quot;transparency&quot;:1},{&quot;brightness&quot;:0,&quot;colorType&quot;:1,&quot;foreColorIndex&quot;:5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2_6*l_h_f*1_1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2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2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.6700000166893005,&quot;transparency&quot;:1},{&quot;brightness&quot;:0,&quot;colorType&quot;:1,&quot;foreColorIndex&quot;:6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2_6*l_h_f*1_2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7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7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700000166893005,&quot;transparency&quot;:1},{&quot;brightness&quot;:0,&quot;colorType&quot;:1,&quot;foreColorIndex&quot;:5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7_1"/>
  <p:tag name="KSO_WM_UNIT_ID" val="diagram20231322_6*l_h_f*1_7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5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5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9,&quot;pos&quot;:0.6700000166893005,&quot;transparency&quot;:1},{&quot;brightness&quot;:0,&quot;colorType&quot;:1,&quot;foreColorIndex&quot;:9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2_6*l_h_f*1_5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6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6_1"/>
  <p:tag name="KSO_WM_DIAGRAM_VERSION" val="3"/>
  <p:tag name="KSO_WM_DIAGRAM_COLOR_TEXT_CAN_REMOVE" val="n"/>
  <p:tag name="KSO_WM_UNIT_TEXT_FILL_FORE_SCHEMECOLOR_INDEX" val="10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0,&quot;pos&quot;:0,&quot;transparency&quot;:0},{&quot;brightness&quot;:0,&quot;colorType&quot;:1,&quot;foreColorIndex&quot;:10,&quot;pos&quot;:0.6700000166893005,&quot;transparency&quot;:1},{&quot;brightness&quot;:0,&quot;colorType&quot;:1,&quot;foreColorIndex&quot;:10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22_6*l_h_f*1_6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4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4_1"/>
  <p:tag name="KSO_WM_DIAGRAM_VERSION" val="3"/>
  <p:tag name="KSO_WM_DIAGRAM_COLOR_TEXT_CAN_REMOVE" val="n"/>
  <p:tag name="KSO_WM_UNIT_TEXT_FILL_FORE_SCHEMECOLOR_INDEX" val="8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8,&quot;pos&quot;:0,&quot;transparency&quot;:0},{&quot;brightness&quot;:0,&quot;colorType&quot;:1,&quot;foreColorIndex&quot;:8,&quot;pos&quot;:0.6700000166893005,&quot;transparency&quot;:1},{&quot;brightness&quot;:0,&quot;colorType&quot;:1,&quot;foreColorIndex&quot;:8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2_6*l_h_f*1_4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2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7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5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5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5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5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5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62_5*l_h_f*1_6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SEVEN"/>
</p:tagLst>
</file>

<file path=ppt/tags/tag3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8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9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3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9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338.xml><?xml version="1.0" encoding="utf-8"?>
<p:tagLst xmlns:p="http://schemas.openxmlformats.org/presentationml/2006/main">
  <p:tag name="KSO_WM_SLIDE_ID" val="custom202302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6"/>
  <p:tag name="KSO_WM_SLIDE_LAYOUT" val="a_f"/>
  <p:tag name="KSO_WM_SLIDE_LAYOUT_CNT" val="1_1"/>
  <p:tag name="KSO_WM_SLIDE_TYPE" val="endPage"/>
  <p:tag name="KSO_WM_SLIDE_SUBTYPE" val="pureTxt"/>
  <p:tag name="KSO_WM_SLIDE_CONTENT_AREA" val="{&quot;left&quot;:&quot;140.25&quot;,&quot;top&quot;:&quot;121.15&quot;,&quot;width&quot;:&quot;679.5&quot;,&quot;height&quot;:&quot;208.7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9">
      <a:dk1>
        <a:srgbClr val="000000"/>
      </a:dk1>
      <a:lt1>
        <a:srgbClr val="FFFFFF"/>
      </a:lt1>
      <a:dk2>
        <a:srgbClr val="043460"/>
      </a:dk2>
      <a:lt2>
        <a:srgbClr val="EFFFFF"/>
      </a:lt2>
      <a:accent1>
        <a:srgbClr val="09FFFF"/>
      </a:accent1>
      <a:accent2>
        <a:srgbClr val="1ADCFF"/>
      </a:accent2>
      <a:accent3>
        <a:srgbClr val="2CB9FF"/>
      </a:accent3>
      <a:accent4>
        <a:srgbClr val="3D97FF"/>
      </a:accent4>
      <a:accent5>
        <a:srgbClr val="4F74FF"/>
      </a:accent5>
      <a:accent6>
        <a:srgbClr val="6051FF"/>
      </a:accent6>
      <a:hlink>
        <a:srgbClr val="4472C4"/>
      </a:hlink>
      <a:folHlink>
        <a:srgbClr val="BFBFBF"/>
      </a:folHlink>
    </a:clrScheme>
    <a:fontScheme name="自定义 7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2023-12-15T15:16:01Z</dcterms:created>
  <dcterms:modified xsi:type="dcterms:W3CDTF">2023-12-15T15:16:01Z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70f2f8e381c644bab3d15fbec30210b0_21</vt:lpwstr>
  </property>
</Properties>
</file>