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61" r:id="rId5"/>
    <p:sldId id="272" r:id="rId6"/>
    <p:sldId id="287" r:id="rId7"/>
    <p:sldId id="288" r:id="rId8"/>
    <p:sldId id="265" r:id="rId9"/>
    <p:sldId id="289" r:id="rId10"/>
    <p:sldId id="290" r:id="rId11"/>
    <p:sldId id="259" r:id="rId12"/>
    <p:sldId id="291" r:id="rId13"/>
    <p:sldId id="292" r:id="rId14"/>
    <p:sldId id="266" r:id="rId15"/>
    <p:sldId id="275" r:id="rId16"/>
    <p:sldId id="293" r:id="rId17"/>
    <p:sldId id="271" r:id="rId18"/>
    <p:sldId id="27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56ABA7"/>
    <a:srgbClr val="6CABCA"/>
    <a:srgbClr val="5379B8"/>
    <a:srgbClr val="96C2D9"/>
    <a:srgbClr val="3AA3BD"/>
    <a:srgbClr val="15C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6314" autoAdjust="0"/>
  </p:normalViewPr>
  <p:slideViewPr>
    <p:cSldViewPr snapToGrid="0" showGuides="1">
      <p:cViewPr>
        <p:scale>
          <a:sx n="100" d="100"/>
          <a:sy n="100" d="100"/>
        </p:scale>
        <p:origin x="182" y="-10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63"/>
    </p:cViewPr>
  </p:sorter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861B0-F94B-4A21-BEE9-CE2845180D6F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15C08-8A73-45C4-B13F-0DD9289B74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17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48A1D-013C-4C8C-82C0-ACB3F51FEEE9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94147-5B6D-4836-A6F9-CA947ABAED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50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E6E3C30-2DA8-4570-BC98-6E58A9346E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EA63C2-BFA5-4A75-B39E-9E02BD7CEB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81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D851191-B072-40EC-AA71-F64D330787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1786" y="281079"/>
            <a:ext cx="4134679" cy="23257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03B4392-1F73-4240-ACA3-D5661AC563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0354E3D-550F-45DC-BD0C-D687D8FE42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15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3AAB6F-D1A1-4001-8F9F-FF4E1AEB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03F2C3-202C-44B7-92AF-4B2E498A8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868A91-5D2C-42D5-B2B2-D5036512D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B4BD80-4CCD-49DB-8FD6-42B9F727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10B64A-C538-43DA-BA78-05C564DC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AB7E21-AB52-4387-A897-5CC993C7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67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D8F04-B182-47EC-B20B-EF87001BE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AD461F-43A1-4E0D-BABF-DD0A9BFE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186A03-61C6-45DC-8F1C-B31AB781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9173E4-A6FB-48E5-A43C-FD31E096C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6D50032-2762-401D-A72C-5CE31FC9B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D14DE7-07D9-4BC7-89EA-D91EA842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2D1731-61EB-4CDD-BB27-3F9369ED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E7307E-399A-45F0-AE88-4F4AAC78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8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D8F04-B182-47EC-B20B-EF87001BE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AD461F-43A1-4E0D-BABF-DD0A9BFE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186A03-61C6-45DC-8F1C-B31AB781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9173E4-A6FB-48E5-A43C-FD31E096C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6D50032-2762-401D-A72C-5CE31FC9B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D14DE7-07D9-4BC7-89EA-D91EA842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2D1731-61EB-4CDD-BB27-3F9369ED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E7307E-399A-45F0-AE88-4F4AAC78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3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DFC97A-855D-4D60-B3DB-29F2F957E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F08A6A9-639E-40D2-A8F5-8E957E7A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CC75D06-F25E-403A-83AE-AC2A11A54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94ECF4-2FB8-4583-A2F2-A2994BD3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97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AE7BAFB-2175-4631-AD13-46EB8B3EFB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7CD5F1B-71F0-48C7-987D-0D18AF8048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100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2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7E6683-FA1F-41F4-9885-B93E620BA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95E76F-1626-4DDC-88AA-2B17B13BD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4EE13D-FAA0-41CA-93DF-430DE3DDD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4F5626B-A94D-41EB-89DD-70314813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0A41139-84CE-4CDC-A535-8A2520EAB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DF9C8E-DE76-4E24-8C27-67630B3C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05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DDDFF-FBAA-47B3-A2A1-4A8DC39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7DB0593-00EA-40CE-9306-E20D4074DB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6516B8A-28F8-4E83-8170-557CB1694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806969-DF32-4453-AC7D-1F4CC1AEE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A6F517-A368-4525-AEBF-CB7198A1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CDB2F5-AA55-4EE6-9FAB-343689B0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44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54D57-EF4E-449A-BB5C-D66125C9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5CDAEE-D8D1-4BB3-B0A6-62F7D9A5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5B903D-49C2-425C-ADDB-03306A5F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D8EC6D-FA2A-4FD5-B54C-DFB497E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4F8A9F-9F58-492F-A6AD-809DCE82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620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A96DC0E-8E59-4361-A7AE-BFEC54BC4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F84B33-A3A1-406F-9AB0-9922F20CC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78F17D-2AD3-44D4-A935-065972D6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1376F6-CE1B-4291-9C19-2EFB5804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774EE8-4BE4-465F-96B3-6FDB96FD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944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2024/12/20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1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2024/12/20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99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50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AAAB02C-5F77-4C88-BAC3-3A469782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0E7C6E-85A2-486D-A44B-C86CEC10E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1A648-F97C-4CA4-9B57-D8F8822F8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88852-C374-47C5-A844-D0624B239C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95908F-63DA-4F39-A4FD-13AD0A57F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F4EC4C-F3C1-42BD-935A-6462B2240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E524-4852-4708-878F-F05E825B898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AFD893E-7FEE-4263-8A56-5DD8F1731EA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9D165E-0617-4852-8D29-5B2E72E7CA7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10000"/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924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8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EF32716-7BD1-4AEB-B61F-4BBA30193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602" y="3402000"/>
            <a:ext cx="3488400" cy="345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424142AC-41E3-4924-9E5C-03BF264ED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8366" y="1279752"/>
            <a:ext cx="677527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zh-CN" altLang="en-US" sz="44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唐诗天空中的璀璨星辰</a:t>
            </a:r>
            <a:endParaRPr lang="en-US" altLang="zh-CN" sz="4400" dirty="0"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zh-CN" altLang="zh-CN" sz="44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</a:rPr>
              <a:t>诗圣杜甫与诗仙李白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5D393AA-BE48-464D-9F33-92434D85D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3429000"/>
            <a:ext cx="3488400" cy="3503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090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5633C860-959D-4286-B5C6-4EC6188B7DE1}"/>
              </a:ext>
            </a:extLst>
          </p:cNvPr>
          <p:cNvGrpSpPr/>
          <p:nvPr/>
        </p:nvGrpSpPr>
        <p:grpSpPr>
          <a:xfrm>
            <a:off x="722782" y="1903264"/>
            <a:ext cx="10729099" cy="3541960"/>
            <a:chOff x="722782" y="1903264"/>
            <a:chExt cx="10729099" cy="3541960"/>
          </a:xfrm>
        </p:grpSpPr>
        <p:grpSp>
          <p:nvGrpSpPr>
            <p:cNvPr id="11" name="i$ľïdê">
              <a:extLst>
                <a:ext uri="{FF2B5EF4-FFF2-40B4-BE49-F238E27FC236}">
                  <a16:creationId xmlns:a16="http://schemas.microsoft.com/office/drawing/2014/main" id="{8F1F73B0-EA7C-4E5D-9AC6-2EC514C09743}"/>
                </a:ext>
              </a:extLst>
            </p:cNvPr>
            <p:cNvGrpSpPr/>
            <p:nvPr/>
          </p:nvGrpSpPr>
          <p:grpSpPr>
            <a:xfrm>
              <a:off x="866471" y="1903264"/>
              <a:ext cx="10310976" cy="3217997"/>
              <a:chOff x="866471" y="1903264"/>
              <a:chExt cx="10310976" cy="3217997"/>
            </a:xfrm>
          </p:grpSpPr>
          <p:sp>
            <p:nvSpPr>
              <p:cNvPr id="26" name="ïśḻiḋè">
                <a:extLst>
                  <a:ext uri="{FF2B5EF4-FFF2-40B4-BE49-F238E27FC236}">
                    <a16:creationId xmlns:a16="http://schemas.microsoft.com/office/drawing/2014/main" id="{B3EBE4F0-87F8-4976-B671-5F77F432C148}"/>
                  </a:ext>
                </a:extLst>
              </p:cNvPr>
              <p:cNvSpPr txBox="1"/>
              <p:nvPr/>
            </p:nvSpPr>
            <p:spPr>
              <a:xfrm>
                <a:off x="866471" y="1952909"/>
                <a:ext cx="1584176" cy="158417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27" name="ïṧ1iḋé">
                <a:extLst>
                  <a:ext uri="{FF2B5EF4-FFF2-40B4-BE49-F238E27FC236}">
                    <a16:creationId xmlns:a16="http://schemas.microsoft.com/office/drawing/2014/main" id="{0F43AF60-3CC4-4DEE-B9E7-44FFF0FE3689}"/>
                  </a:ext>
                </a:extLst>
              </p:cNvPr>
              <p:cNvSpPr txBox="1"/>
              <p:nvPr/>
            </p:nvSpPr>
            <p:spPr>
              <a:xfrm>
                <a:off x="5289669" y="1916832"/>
                <a:ext cx="1584176" cy="158417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accent3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sp>
            <p:nvSpPr>
              <p:cNvPr id="28" name="í$ḷïḓé">
                <a:extLst>
                  <a:ext uri="{FF2B5EF4-FFF2-40B4-BE49-F238E27FC236}">
                    <a16:creationId xmlns:a16="http://schemas.microsoft.com/office/drawing/2014/main" id="{567EAC8F-48E4-46D3-B24D-D5B4E3418CDD}"/>
                  </a:ext>
                </a:extLst>
              </p:cNvPr>
              <p:cNvSpPr txBox="1"/>
              <p:nvPr/>
            </p:nvSpPr>
            <p:spPr>
              <a:xfrm>
                <a:off x="9593271" y="1903264"/>
                <a:ext cx="1584176" cy="158417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accent5"/>
                    </a:solidFill>
                    <a:latin typeface="Impact" panose="020B0806030902050204" pitchFamily="34" charset="0"/>
                  </a:rPr>
                  <a:t>05</a:t>
                </a:r>
              </a:p>
            </p:txBody>
          </p:sp>
          <p:sp>
            <p:nvSpPr>
              <p:cNvPr id="29" name="íš1íďê">
                <a:extLst>
                  <a:ext uri="{FF2B5EF4-FFF2-40B4-BE49-F238E27FC236}">
                    <a16:creationId xmlns:a16="http://schemas.microsoft.com/office/drawing/2014/main" id="{FC9DAECF-EECB-41B4-B6C9-D20E55ED828E}"/>
                  </a:ext>
                </a:extLst>
              </p:cNvPr>
              <p:cNvSpPr txBox="1"/>
              <p:nvPr/>
            </p:nvSpPr>
            <p:spPr>
              <a:xfrm>
                <a:off x="3139873" y="3537085"/>
                <a:ext cx="1584176" cy="158417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30" name="îṧ1íḓè">
                <a:extLst>
                  <a:ext uri="{FF2B5EF4-FFF2-40B4-BE49-F238E27FC236}">
                    <a16:creationId xmlns:a16="http://schemas.microsoft.com/office/drawing/2014/main" id="{1B051E83-0064-4968-9D2C-6B4FD4C8AE35}"/>
                  </a:ext>
                </a:extLst>
              </p:cNvPr>
              <p:cNvSpPr txBox="1"/>
              <p:nvPr/>
            </p:nvSpPr>
            <p:spPr>
              <a:xfrm>
                <a:off x="7455360" y="3537085"/>
                <a:ext cx="1584176" cy="158417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accent4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C3BCCD77-CE9A-48D4-AD90-726E8D0606D9}"/>
                </a:ext>
              </a:extLst>
            </p:cNvPr>
            <p:cNvCxnSpPr/>
            <p:nvPr/>
          </p:nvCxnSpPr>
          <p:spPr>
            <a:xfrm>
              <a:off x="2864767" y="1952909"/>
              <a:ext cx="0" cy="349231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6F71D74-08FF-4F8B-B760-D85AF9CDFE65}"/>
                </a:ext>
              </a:extLst>
            </p:cNvPr>
            <p:cNvCxnSpPr/>
            <p:nvPr/>
          </p:nvCxnSpPr>
          <p:spPr>
            <a:xfrm>
              <a:off x="5018687" y="1952909"/>
              <a:ext cx="0" cy="349231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6068C16-D884-4D01-8FAD-FE4DF717AFE5}"/>
                </a:ext>
              </a:extLst>
            </p:cNvPr>
            <p:cNvCxnSpPr/>
            <p:nvPr/>
          </p:nvCxnSpPr>
          <p:spPr>
            <a:xfrm>
              <a:off x="7172607" y="1952909"/>
              <a:ext cx="0" cy="349231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FB0CED9-85D4-4F8C-9BB9-32C0EAD13D9D}"/>
                </a:ext>
              </a:extLst>
            </p:cNvPr>
            <p:cNvCxnSpPr/>
            <p:nvPr/>
          </p:nvCxnSpPr>
          <p:spPr>
            <a:xfrm>
              <a:off x="9326527" y="1952909"/>
              <a:ext cx="0" cy="349231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$lïdè">
              <a:extLst>
                <a:ext uri="{FF2B5EF4-FFF2-40B4-BE49-F238E27FC236}">
                  <a16:creationId xmlns:a16="http://schemas.microsoft.com/office/drawing/2014/main" id="{AD3FF950-22FA-45D1-873E-B8DF8ED056C8}"/>
                </a:ext>
              </a:extLst>
            </p:cNvPr>
            <p:cNvSpPr txBox="1"/>
            <p:nvPr/>
          </p:nvSpPr>
          <p:spPr bwMode="auto">
            <a:xfrm>
              <a:off x="722782" y="3649384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生平简介</a:t>
              </a:r>
              <a:endParaRPr lang="en-US" altLang="zh-CN" sz="3600" b="1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9" name="i$lïdè">
              <a:extLst>
                <a:ext uri="{FF2B5EF4-FFF2-40B4-BE49-F238E27FC236}">
                  <a16:creationId xmlns:a16="http://schemas.microsoft.com/office/drawing/2014/main" id="{76937783-8EC3-4057-9A37-E23B16B57B05}"/>
                </a:ext>
              </a:extLst>
            </p:cNvPr>
            <p:cNvSpPr txBox="1"/>
            <p:nvPr/>
          </p:nvSpPr>
          <p:spPr bwMode="auto">
            <a:xfrm>
              <a:off x="2898636" y="3188419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zh-CN"/>
              </a:defPPr>
              <a:lvl1pPr algn="ctr" defTabSz="914377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3600" b="1">
                  <a:latin typeface="华文行楷" panose="02010800040101010101" pitchFamily="2" charset="-122"/>
                  <a:ea typeface="华文行楷" panose="02010800040101010101" pitchFamily="2" charset="-122"/>
                </a:defRPr>
              </a:lvl1pPr>
              <a:lvl2pPr marL="457189" defTabSz="914377"/>
              <a:lvl3pPr marL="914377" defTabSz="914377"/>
              <a:lvl4pPr marL="1371566" defTabSz="914377"/>
              <a:lvl5pPr marL="1828754" defTabSz="914377"/>
              <a:lvl6pPr marL="2285943" defTabSz="914377"/>
              <a:lvl7pPr marL="2743131" defTabSz="914377"/>
              <a:lvl8pPr marL="3200320" defTabSz="914377"/>
              <a:lvl9pPr marL="3657509" defTabSz="914377"/>
            </a:lstStyle>
            <a:p>
              <a:r>
                <a:rPr lang="zh-CN" altLang="en-US" dirty="0"/>
                <a:t>诗歌风格</a:t>
              </a:r>
              <a:endParaRPr lang="en-US" altLang="zh-CN" dirty="0"/>
            </a:p>
          </p:txBody>
        </p:sp>
        <p:sp>
          <p:nvSpPr>
            <p:cNvPr id="23" name="i$lïdè">
              <a:extLst>
                <a:ext uri="{FF2B5EF4-FFF2-40B4-BE49-F238E27FC236}">
                  <a16:creationId xmlns:a16="http://schemas.microsoft.com/office/drawing/2014/main" id="{0C1D09AB-A25E-406B-A12B-D5953EE00E06}"/>
                </a:ext>
              </a:extLst>
            </p:cNvPr>
            <p:cNvSpPr txBox="1"/>
            <p:nvPr/>
          </p:nvSpPr>
          <p:spPr bwMode="auto">
            <a:xfrm>
              <a:off x="7201174" y="3121547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zh-CN"/>
              </a:defPPr>
              <a:lvl1pPr algn="ctr" defTabSz="914377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3600" b="1">
                  <a:latin typeface="华文行楷" panose="02010800040101010101" pitchFamily="2" charset="-122"/>
                  <a:ea typeface="华文行楷" panose="02010800040101010101" pitchFamily="2" charset="-122"/>
                </a:defRPr>
              </a:lvl1pPr>
              <a:lvl2pPr marL="457189" defTabSz="914377"/>
              <a:lvl3pPr marL="914377" defTabSz="914377"/>
              <a:lvl4pPr marL="1371566" defTabSz="914377"/>
              <a:lvl5pPr marL="1828754" defTabSz="914377"/>
              <a:lvl6pPr marL="2285943" defTabSz="914377"/>
              <a:lvl7pPr marL="2743131" defTabSz="914377"/>
              <a:lvl8pPr marL="3200320" defTabSz="914377"/>
              <a:lvl9pPr marL="3657509" defTabSz="914377"/>
            </a:lstStyle>
            <a:p>
              <a:r>
                <a:rPr lang="zh-CN" altLang="en-US" dirty="0"/>
                <a:t>文学成就</a:t>
              </a:r>
            </a:p>
          </p:txBody>
        </p:sp>
        <p:sp>
          <p:nvSpPr>
            <p:cNvPr id="25" name="i$lïdè">
              <a:extLst>
                <a:ext uri="{FF2B5EF4-FFF2-40B4-BE49-F238E27FC236}">
                  <a16:creationId xmlns:a16="http://schemas.microsoft.com/office/drawing/2014/main" id="{8D507C65-86BF-4BDA-A81A-A2B5EBD7BED3}"/>
                </a:ext>
              </a:extLst>
            </p:cNvPr>
            <p:cNvSpPr txBox="1"/>
            <p:nvPr/>
          </p:nvSpPr>
          <p:spPr bwMode="auto">
            <a:xfrm>
              <a:off x="9343818" y="3649384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zh-CN"/>
              </a:defPPr>
              <a:lvl1pPr algn="ctr" defTabSz="914377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3600" b="1">
                  <a:latin typeface="华文行楷" panose="02010800040101010101" pitchFamily="2" charset="-122"/>
                  <a:ea typeface="华文行楷" panose="02010800040101010101" pitchFamily="2" charset="-122"/>
                </a:defRPr>
              </a:lvl1pPr>
              <a:lvl2pPr marL="457189" defTabSz="914377"/>
              <a:lvl3pPr marL="914377" defTabSz="914377"/>
              <a:lvl4pPr marL="1371566" defTabSz="914377"/>
              <a:lvl5pPr marL="1828754" defTabSz="914377"/>
              <a:lvl6pPr marL="2285943" defTabSz="914377"/>
              <a:lvl7pPr marL="2743131" defTabSz="914377"/>
              <a:lvl8pPr marL="3200320" defTabSz="914377"/>
              <a:lvl9pPr marL="3657509" defTabSz="914377"/>
            </a:lstStyle>
            <a:p>
              <a:r>
                <a:rPr lang="zh-CN" altLang="en-US" dirty="0"/>
                <a:t>友谊佳话</a:t>
              </a:r>
            </a:p>
          </p:txBody>
        </p:sp>
      </p:grpSp>
      <p:sp>
        <p:nvSpPr>
          <p:cNvPr id="31" name="i$lïdè">
            <a:extLst>
              <a:ext uri="{FF2B5EF4-FFF2-40B4-BE49-F238E27FC236}">
                <a16:creationId xmlns:a16="http://schemas.microsoft.com/office/drawing/2014/main" id="{1379FD6E-B2B3-46CB-9308-80091CFE4BE7}"/>
              </a:ext>
            </a:extLst>
          </p:cNvPr>
          <p:cNvSpPr txBox="1"/>
          <p:nvPr/>
        </p:nvSpPr>
        <p:spPr bwMode="auto">
          <a:xfrm>
            <a:off x="5035978" y="3652696"/>
            <a:ext cx="2108063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代表作品</a:t>
            </a:r>
            <a:endParaRPr lang="en-US" altLang="zh-CN" sz="36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92771BD5-A2AA-4D09-8087-EEA8F086A9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2674"/>
            <a:ext cx="2060794" cy="193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34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e7d195523061f1c03666317325b3a25331a3ff6575ad3de35D20CE66331BF391ABBBA49479D671FC33A993E8B561D9C243CED51B425F3A925E375E702C5724D403CD75A21B6DB2D04DA790B8857345414FB01D43305A322616BB8737F97EB38A1EB8892856F22D1EEA848904B598949D5D191A7A80DECAD27802CB4726B55F7A1902DCA267A2EA4BF72AC6487070AA66">
            <a:extLst>
              <a:ext uri="{FF2B5EF4-FFF2-40B4-BE49-F238E27FC236}">
                <a16:creationId xmlns:a16="http://schemas.microsoft.com/office/drawing/2014/main" id="{1D740BB2-9A05-4435-99D3-F0E78002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9963" y="4644533"/>
            <a:ext cx="493819" cy="499915"/>
          </a:xfrm>
          <a:prstGeom prst="rect">
            <a:avLst/>
          </a:prstGeom>
        </p:spPr>
      </p:pic>
      <p:sp>
        <p:nvSpPr>
          <p:cNvPr id="8" name="ïśḻiḋè">
            <a:extLst>
              <a:ext uri="{FF2B5EF4-FFF2-40B4-BE49-F238E27FC236}">
                <a16:creationId xmlns:a16="http://schemas.microsoft.com/office/drawing/2014/main" id="{21801EEE-8FC4-4F75-BC96-146046E99768}"/>
              </a:ext>
            </a:extLst>
          </p:cNvPr>
          <p:cNvSpPr txBox="1"/>
          <p:nvPr/>
        </p:nvSpPr>
        <p:spPr>
          <a:xfrm>
            <a:off x="3606349" y="2636911"/>
            <a:ext cx="158417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9" name="i$lïdè">
            <a:extLst>
              <a:ext uri="{FF2B5EF4-FFF2-40B4-BE49-F238E27FC236}">
                <a16:creationId xmlns:a16="http://schemas.microsoft.com/office/drawing/2014/main" id="{8B5EFB07-E27F-41A6-8B70-6DE3E470502C}"/>
              </a:ext>
            </a:extLst>
          </p:cNvPr>
          <p:cNvSpPr txBox="1"/>
          <p:nvPr/>
        </p:nvSpPr>
        <p:spPr bwMode="auto">
          <a:xfrm>
            <a:off x="5602541" y="3010177"/>
            <a:ext cx="2108063" cy="83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生平简介</a:t>
            </a:r>
            <a:endParaRPr lang="en-US" altLang="zh-CN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2061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E7346FBE-F7D9-4536-ADE4-30A5BB79C6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1625600"/>
            <a:ext cx="5658133" cy="52324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1F006460-CA22-47D4-AFBB-1C36A4241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生平简介之李白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0013132-EED5-4D89-BC3F-178F0A2031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2062475"/>
            <a:ext cx="662634" cy="342272"/>
          </a:xfrm>
          <a:prstGeom prst="rect">
            <a:avLst/>
          </a:prstGeom>
        </p:spPr>
      </p:pic>
      <p:sp>
        <p:nvSpPr>
          <p:cNvPr id="23" name="文本框 8">
            <a:extLst>
              <a:ext uri="{FF2B5EF4-FFF2-40B4-BE49-F238E27FC236}">
                <a16:creationId xmlns:a16="http://schemas.microsoft.com/office/drawing/2014/main" id="{7DD4A813-755A-49E5-8B46-967BDA437FF4}"/>
              </a:ext>
            </a:extLst>
          </p:cNvPr>
          <p:cNvSpPr txBox="1"/>
          <p:nvPr/>
        </p:nvSpPr>
        <p:spPr>
          <a:xfrm>
            <a:off x="2910711" y="1838636"/>
            <a:ext cx="207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出生与早年经历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5631033-5908-4353-84D2-7628D2C91142}"/>
              </a:ext>
            </a:extLst>
          </p:cNvPr>
          <p:cNvSpPr/>
          <p:nvPr/>
        </p:nvSpPr>
        <p:spPr>
          <a:xfrm>
            <a:off x="2910711" y="2109538"/>
            <a:ext cx="9144440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李白（</a:t>
            </a:r>
            <a:r>
              <a:rPr lang="en-US" altLang="zh-CN" dirty="0"/>
              <a:t>701 </a:t>
            </a:r>
            <a:r>
              <a:rPr lang="zh-CN" altLang="en-US" dirty="0"/>
              <a:t>年－</a:t>
            </a:r>
            <a:r>
              <a:rPr lang="en-US" altLang="zh-CN" dirty="0"/>
              <a:t>762 </a:t>
            </a:r>
            <a:r>
              <a:rPr lang="zh-CN" altLang="en-US" dirty="0"/>
              <a:t>年），字太白，号青莲居士，自称原籍陇西成纪（今甘肃秦安），出生于碎叶城（今吉尔吉斯斯坦托克马克市），后迁居绵州昌隆（今四川江油县）。青少年时期在隐居与漫游、神仙道教信仰和任侠中度过。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2DD201E-6FA9-4B90-B058-F0A661B17F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3660954"/>
            <a:ext cx="662634" cy="342272"/>
          </a:xfrm>
          <a:prstGeom prst="rect">
            <a:avLst/>
          </a:prstGeom>
        </p:spPr>
      </p:pic>
      <p:sp>
        <p:nvSpPr>
          <p:cNvPr id="26" name="文本框 8">
            <a:extLst>
              <a:ext uri="{FF2B5EF4-FFF2-40B4-BE49-F238E27FC236}">
                <a16:creationId xmlns:a16="http://schemas.microsoft.com/office/drawing/2014/main" id="{F0C17889-0585-4024-8C4C-94E14256330D}"/>
              </a:ext>
            </a:extLst>
          </p:cNvPr>
          <p:cNvSpPr txBox="1"/>
          <p:nvPr/>
        </p:nvSpPr>
        <p:spPr>
          <a:xfrm>
            <a:off x="2910710" y="3437115"/>
            <a:ext cx="318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政治抱负与仕途经历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D8F2CA6-03A2-4B2F-A873-0E900B6A10B2}"/>
              </a:ext>
            </a:extLst>
          </p:cNvPr>
          <p:cNvSpPr/>
          <p:nvPr/>
        </p:nvSpPr>
        <p:spPr>
          <a:xfrm>
            <a:off x="2910712" y="3741712"/>
            <a:ext cx="8453974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渴望入仕一展抱负，曾多次游历求官，如 “仰天大笑出门去，我辈岂是蓬蒿人”，奉诏入京后却因权贵排挤等原因离开官场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E59D579-7FC6-469B-AFB1-57478ABB62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5228376"/>
            <a:ext cx="662634" cy="342272"/>
          </a:xfrm>
          <a:prstGeom prst="rect">
            <a:avLst/>
          </a:prstGeom>
        </p:spPr>
      </p:pic>
      <p:sp>
        <p:nvSpPr>
          <p:cNvPr id="29" name="文本框 8">
            <a:extLst>
              <a:ext uri="{FF2B5EF4-FFF2-40B4-BE49-F238E27FC236}">
                <a16:creationId xmlns:a16="http://schemas.microsoft.com/office/drawing/2014/main" id="{E0BA5E90-5951-43FC-9012-FB20E6E6ADB3}"/>
              </a:ext>
            </a:extLst>
          </p:cNvPr>
          <p:cNvSpPr txBox="1"/>
          <p:nvPr/>
        </p:nvSpPr>
        <p:spPr>
          <a:xfrm>
            <a:off x="2910711" y="5004537"/>
            <a:ext cx="207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晚年遭遇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EA6FABA-3DBC-49C9-B3BC-22D10D2B9338}"/>
              </a:ext>
            </a:extLst>
          </p:cNvPr>
          <p:cNvSpPr/>
          <p:nvPr/>
        </p:nvSpPr>
        <p:spPr>
          <a:xfrm>
            <a:off x="2910711" y="5309134"/>
            <a:ext cx="6830447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安史之乱起，随永王李璘出兵东南，后入狱，最终在当涂病逝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844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a16="http://schemas.microsoft.com/office/drawing/2014/main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E7346FBE-F7D9-4536-ADE4-30A5BB79C6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1625600"/>
            <a:ext cx="5658133" cy="52324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1F006460-CA22-47D4-AFBB-1C36A4241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生平简介之杜甫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0013132-EED5-4D89-BC3F-178F0A2031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2062475"/>
            <a:ext cx="662634" cy="342272"/>
          </a:xfrm>
          <a:prstGeom prst="rect">
            <a:avLst/>
          </a:prstGeom>
        </p:spPr>
      </p:pic>
      <p:sp>
        <p:nvSpPr>
          <p:cNvPr id="23" name="文本框 8">
            <a:extLst>
              <a:ext uri="{FF2B5EF4-FFF2-40B4-BE49-F238E27FC236}">
                <a16:creationId xmlns:a16="http://schemas.microsoft.com/office/drawing/2014/main" id="{7DD4A813-755A-49E5-8B46-967BDA437FF4}"/>
              </a:ext>
            </a:extLst>
          </p:cNvPr>
          <p:cNvSpPr txBox="1"/>
          <p:nvPr/>
        </p:nvSpPr>
        <p:spPr>
          <a:xfrm>
            <a:off x="2910710" y="1838636"/>
            <a:ext cx="274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家庭背景与早年生活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5631033-5908-4353-84D2-7628D2C91142}"/>
              </a:ext>
            </a:extLst>
          </p:cNvPr>
          <p:cNvSpPr/>
          <p:nvPr/>
        </p:nvSpPr>
        <p:spPr>
          <a:xfrm>
            <a:off x="2910711" y="2109538"/>
            <a:ext cx="8453974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李杜甫（</a:t>
            </a:r>
            <a:r>
              <a:rPr lang="en-US" altLang="zh-CN" dirty="0"/>
              <a:t>712 </a:t>
            </a:r>
            <a:r>
              <a:rPr lang="zh-CN" altLang="en-US" dirty="0"/>
              <a:t>年 </a:t>
            </a:r>
            <a:r>
              <a:rPr lang="en-US" altLang="zh-CN" dirty="0"/>
              <a:t>—770 </a:t>
            </a:r>
            <a:r>
              <a:rPr lang="zh-CN" altLang="en-US" dirty="0"/>
              <a:t>年），字子美，巩县（今河南巩义）人，出身官僚世家，祖父杜审言是唐代 “近体诗” 奠基人之一。青年时代曾南北漫游，过着裘马轻狂的生活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2DD201E-6FA9-4B90-B058-F0A661B17F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3660954"/>
            <a:ext cx="662634" cy="342272"/>
          </a:xfrm>
          <a:prstGeom prst="rect">
            <a:avLst/>
          </a:prstGeom>
        </p:spPr>
      </p:pic>
      <p:sp>
        <p:nvSpPr>
          <p:cNvPr id="26" name="文本框 8">
            <a:extLst>
              <a:ext uri="{FF2B5EF4-FFF2-40B4-BE49-F238E27FC236}">
                <a16:creationId xmlns:a16="http://schemas.microsoft.com/office/drawing/2014/main" id="{F0C17889-0585-4024-8C4C-94E14256330D}"/>
              </a:ext>
            </a:extLst>
          </p:cNvPr>
          <p:cNvSpPr txBox="1"/>
          <p:nvPr/>
        </p:nvSpPr>
        <p:spPr>
          <a:xfrm>
            <a:off x="2910710" y="3437115"/>
            <a:ext cx="318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长安求仕与困境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D8F2CA6-03A2-4B2F-A873-0E900B6A10B2}"/>
              </a:ext>
            </a:extLst>
          </p:cNvPr>
          <p:cNvSpPr/>
          <p:nvPr/>
        </p:nvSpPr>
        <p:spPr>
          <a:xfrm>
            <a:off x="2910712" y="3741712"/>
            <a:ext cx="845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34 </a:t>
            </a:r>
            <a:r>
              <a:rPr lang="zh-CN" altLang="en-US" dirty="0"/>
              <a:t>岁到长安求官，历经十年辛酸，“卖药城市，寄食友朋”。目睹社会种种黑暗，其诗歌创作开始转变。</a:t>
            </a:r>
            <a:endParaRPr lang="en-US" altLang="zh-CN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E59D579-7FC6-469B-AFB1-57478ABB62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714" y="5228376"/>
            <a:ext cx="662634" cy="342272"/>
          </a:xfrm>
          <a:prstGeom prst="rect">
            <a:avLst/>
          </a:prstGeom>
        </p:spPr>
      </p:pic>
      <p:sp>
        <p:nvSpPr>
          <p:cNvPr id="29" name="文本框 8">
            <a:extLst>
              <a:ext uri="{FF2B5EF4-FFF2-40B4-BE49-F238E27FC236}">
                <a16:creationId xmlns:a16="http://schemas.microsoft.com/office/drawing/2014/main" id="{E0BA5E90-5951-43FC-9012-FB20E6E6ADB3}"/>
              </a:ext>
            </a:extLst>
          </p:cNvPr>
          <p:cNvSpPr txBox="1"/>
          <p:nvPr/>
        </p:nvSpPr>
        <p:spPr>
          <a:xfrm>
            <a:off x="2910711" y="5004537"/>
            <a:ext cx="274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战乱流离与创作高峰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EA6FABA-3DBC-49C9-B3BC-22D10D2B9338}"/>
              </a:ext>
            </a:extLst>
          </p:cNvPr>
          <p:cNvSpPr/>
          <p:nvPr/>
        </p:nvSpPr>
        <p:spPr>
          <a:xfrm>
            <a:off x="2910711" y="5309134"/>
            <a:ext cx="8211379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安史之乱后，杜甫落入叛军手中，后只身逃出投奔唐肃宗，授左拾遗官职。晚年漂泊西南，生活穷困潦倒，但创作了大量优秀作品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447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e7d195523061f1c03666317325b3a25331a3ff6575ad3de35D20CE66331BF391ABBBA49479D671FC33A993E8B561D9C243CED51B425F3A925E375E702C5724D403CD75A21B6DB2D04DA790B8857345414FB01D43305A322616BB8737F97EB38A1EB8892856F22D1EEA848904B598949D5D191A7A80DECAD27802CB4726B55F7A1902DCA267A2EA4BF72AC6487070AA66">
            <a:extLst>
              <a:ext uri="{FF2B5EF4-FFF2-40B4-BE49-F238E27FC236}">
                <a16:creationId xmlns:a16="http://schemas.microsoft.com/office/drawing/2014/main" id="{1D740BB2-9A05-4435-99D3-F0E78002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9963" y="4644533"/>
            <a:ext cx="493819" cy="499915"/>
          </a:xfrm>
          <a:prstGeom prst="rect">
            <a:avLst/>
          </a:prstGeom>
        </p:spPr>
      </p:pic>
      <p:sp>
        <p:nvSpPr>
          <p:cNvPr id="8" name="ïśḻiḋè">
            <a:extLst>
              <a:ext uri="{FF2B5EF4-FFF2-40B4-BE49-F238E27FC236}">
                <a16:creationId xmlns:a16="http://schemas.microsoft.com/office/drawing/2014/main" id="{21801EEE-8FC4-4F75-BC96-146046E99768}"/>
              </a:ext>
            </a:extLst>
          </p:cNvPr>
          <p:cNvSpPr txBox="1"/>
          <p:nvPr/>
        </p:nvSpPr>
        <p:spPr>
          <a:xfrm>
            <a:off x="3606349" y="2636911"/>
            <a:ext cx="158417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9" name="i$lïdè">
            <a:extLst>
              <a:ext uri="{FF2B5EF4-FFF2-40B4-BE49-F238E27FC236}">
                <a16:creationId xmlns:a16="http://schemas.microsoft.com/office/drawing/2014/main" id="{8B5EFB07-E27F-41A6-8B70-6DE3E470502C}"/>
              </a:ext>
            </a:extLst>
          </p:cNvPr>
          <p:cNvSpPr txBox="1"/>
          <p:nvPr/>
        </p:nvSpPr>
        <p:spPr bwMode="auto">
          <a:xfrm>
            <a:off x="5602541" y="3010177"/>
            <a:ext cx="2108063" cy="83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诗歌风格</a:t>
            </a:r>
            <a:endParaRPr lang="en-US" altLang="zh-CN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730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8D1B25C-B6BC-4D2F-933A-C209894F32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14747"/>
            <a:ext cx="12192000" cy="614325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E14C51-4E53-4099-9383-CE6150E596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022431" y="1167776"/>
            <a:ext cx="3821907" cy="5361611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3D166E9D-9B11-4548-B1F8-D25AF3F01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诗歌风格之李白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D5BACB9-9A5C-4707-ABA9-585E59F1C27F}"/>
              </a:ext>
            </a:extLst>
          </p:cNvPr>
          <p:cNvGrpSpPr/>
          <p:nvPr/>
        </p:nvGrpSpPr>
        <p:grpSpPr>
          <a:xfrm>
            <a:off x="1470249" y="1673528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5A69CA02-66D3-4654-9C72-8BF73C3169C2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545B3D32-6343-4149-AF4F-637B5B1BD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7F11929C-748B-40D4-9417-EBCA06720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A8298542-BBC1-44E6-B34C-4D9CCAD41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9CF04908-4D8D-4486-BAF9-566C10882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570D2862-5050-4226-B0E8-9CDE294C0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E9A49606-9E4F-43E2-9AC0-3359C35D2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15484157-0764-4823-876E-B3EE2E630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4577274E-73FF-4015-8FB2-CC19F34BC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89F442F8-93C1-4D8C-B402-010D82046D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FDE35723-CD1F-45EE-AC0A-23CD04948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7" name="Rectangle 15">
                <a:extLst>
                  <a:ext uri="{FF2B5EF4-FFF2-40B4-BE49-F238E27FC236}">
                    <a16:creationId xmlns:a16="http://schemas.microsoft.com/office/drawing/2014/main" id="{91DB23BF-E895-46FF-852A-53C7E1116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8" name="Rectangle 16">
                <a:extLst>
                  <a:ext uri="{FF2B5EF4-FFF2-40B4-BE49-F238E27FC236}">
                    <a16:creationId xmlns:a16="http://schemas.microsoft.com/office/drawing/2014/main" id="{74FD2D3D-2C98-4ABB-A989-BE0A4FA1B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5C567825-A468-4D33-8F53-430C8CB8E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0" name="Rectangle 18">
                <a:extLst>
                  <a:ext uri="{FF2B5EF4-FFF2-40B4-BE49-F238E27FC236}">
                    <a16:creationId xmlns:a16="http://schemas.microsoft.com/office/drawing/2014/main" id="{157D034F-19B0-42F1-9C23-519C02349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1" name="Rectangle 19">
                <a:extLst>
                  <a:ext uri="{FF2B5EF4-FFF2-40B4-BE49-F238E27FC236}">
                    <a16:creationId xmlns:a16="http://schemas.microsoft.com/office/drawing/2014/main" id="{6049B889-EE10-498E-B907-E3484472F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2" name="Rectangle 20">
                <a:extLst>
                  <a:ext uri="{FF2B5EF4-FFF2-40B4-BE49-F238E27FC236}">
                    <a16:creationId xmlns:a16="http://schemas.microsoft.com/office/drawing/2014/main" id="{F76C13BE-5F71-4F4C-BDE1-8F1604444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F2C8765B-21B2-4674-9077-9CDB457B9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4" name="Rectangle 22">
                <a:extLst>
                  <a:ext uri="{FF2B5EF4-FFF2-40B4-BE49-F238E27FC236}">
                    <a16:creationId xmlns:a16="http://schemas.microsoft.com/office/drawing/2014/main" id="{8D885E6C-9BA2-4652-BB87-0B6C693C3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AD3FCF0F-A682-4CE3-B964-D98845C7A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6" name="Freeform 24">
                <a:extLst>
                  <a:ext uri="{FF2B5EF4-FFF2-40B4-BE49-F238E27FC236}">
                    <a16:creationId xmlns:a16="http://schemas.microsoft.com/office/drawing/2014/main" id="{D2185DD8-13D8-4927-8ABF-8981A894C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7" name="Freeform 25">
                <a:extLst>
                  <a:ext uri="{FF2B5EF4-FFF2-40B4-BE49-F238E27FC236}">
                    <a16:creationId xmlns:a16="http://schemas.microsoft.com/office/drawing/2014/main" id="{4E1B9E43-D60E-49E4-9BBB-59B96CEBB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id="{33A8C2B8-8816-46C3-A63C-6E5942958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3B860315-A06E-45F1-A253-B4C22E0D8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6B5A7ECC-0CC7-429C-B56C-0BEA52FAA0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0CA93AC-43F7-445D-BC4C-90ED8FAD4280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豪放飘逸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F693F1E-D8CE-4777-BD5D-CCCF69BE973B}"/>
              </a:ext>
            </a:extLst>
          </p:cNvPr>
          <p:cNvGrpSpPr/>
          <p:nvPr/>
        </p:nvGrpSpPr>
        <p:grpSpPr>
          <a:xfrm>
            <a:off x="1470249" y="3236483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601FA71B-B7B6-4577-A059-C73568787EF1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351FDA60-191C-40F6-A0E9-12E9170A4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5" name="Rectangle 6">
                <a:extLst>
                  <a:ext uri="{FF2B5EF4-FFF2-40B4-BE49-F238E27FC236}">
                    <a16:creationId xmlns:a16="http://schemas.microsoft.com/office/drawing/2014/main" id="{1697C36A-BF2E-4FFE-9D7E-6DA2F950D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6" name="Freeform 7">
                <a:extLst>
                  <a:ext uri="{FF2B5EF4-FFF2-40B4-BE49-F238E27FC236}">
                    <a16:creationId xmlns:a16="http://schemas.microsoft.com/office/drawing/2014/main" id="{3897BCD9-92B2-4705-800D-8B95CD553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7" name="Freeform 8">
                <a:extLst>
                  <a:ext uri="{FF2B5EF4-FFF2-40B4-BE49-F238E27FC236}">
                    <a16:creationId xmlns:a16="http://schemas.microsoft.com/office/drawing/2014/main" id="{575F3848-E9E5-41B5-A87A-5A03E092A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8" name="Freeform 9">
                <a:extLst>
                  <a:ext uri="{FF2B5EF4-FFF2-40B4-BE49-F238E27FC236}">
                    <a16:creationId xmlns:a16="http://schemas.microsoft.com/office/drawing/2014/main" id="{36A49A81-E6D8-4F08-9E53-90A5AA2F4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9" name="Freeform 10">
                <a:extLst>
                  <a:ext uri="{FF2B5EF4-FFF2-40B4-BE49-F238E27FC236}">
                    <a16:creationId xmlns:a16="http://schemas.microsoft.com/office/drawing/2014/main" id="{E3CCA5A7-6270-4253-A735-59E801833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0" name="Freeform 11">
                <a:extLst>
                  <a:ext uri="{FF2B5EF4-FFF2-40B4-BE49-F238E27FC236}">
                    <a16:creationId xmlns:a16="http://schemas.microsoft.com/office/drawing/2014/main" id="{61C40B91-3571-4051-8C88-3427E078A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1" name="Freeform 12">
                <a:extLst>
                  <a:ext uri="{FF2B5EF4-FFF2-40B4-BE49-F238E27FC236}">
                    <a16:creationId xmlns:a16="http://schemas.microsoft.com/office/drawing/2014/main" id="{DCDED44F-03FC-4A53-9CB0-799E500D6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2" name="Freeform 13">
                <a:extLst>
                  <a:ext uri="{FF2B5EF4-FFF2-40B4-BE49-F238E27FC236}">
                    <a16:creationId xmlns:a16="http://schemas.microsoft.com/office/drawing/2014/main" id="{22D58A35-492C-40ED-90AE-D2D88B9828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3" name="Freeform 14">
                <a:extLst>
                  <a:ext uri="{FF2B5EF4-FFF2-40B4-BE49-F238E27FC236}">
                    <a16:creationId xmlns:a16="http://schemas.microsoft.com/office/drawing/2014/main" id="{0E0CC8D4-AD36-42AF-A915-C74223950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4" name="Rectangle 15">
                <a:extLst>
                  <a:ext uri="{FF2B5EF4-FFF2-40B4-BE49-F238E27FC236}">
                    <a16:creationId xmlns:a16="http://schemas.microsoft.com/office/drawing/2014/main" id="{9C7813F6-96E4-4C1C-B3A4-8D9F5B99D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5" name="Rectangle 16">
                <a:extLst>
                  <a:ext uri="{FF2B5EF4-FFF2-40B4-BE49-F238E27FC236}">
                    <a16:creationId xmlns:a16="http://schemas.microsoft.com/office/drawing/2014/main" id="{610CDBD6-E135-47D9-B5B1-246DB61A7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6" name="Freeform 17">
                <a:extLst>
                  <a:ext uri="{FF2B5EF4-FFF2-40B4-BE49-F238E27FC236}">
                    <a16:creationId xmlns:a16="http://schemas.microsoft.com/office/drawing/2014/main" id="{939D136C-C563-404A-86AB-A34CC27AF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7" name="Rectangle 18">
                <a:extLst>
                  <a:ext uri="{FF2B5EF4-FFF2-40B4-BE49-F238E27FC236}">
                    <a16:creationId xmlns:a16="http://schemas.microsoft.com/office/drawing/2014/main" id="{6136E762-C981-4340-9A0F-A1355C40F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8" name="Rectangle 19">
                <a:extLst>
                  <a:ext uri="{FF2B5EF4-FFF2-40B4-BE49-F238E27FC236}">
                    <a16:creationId xmlns:a16="http://schemas.microsoft.com/office/drawing/2014/main" id="{0E66C7B1-F79E-4FB4-A654-3C6C715B7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9" name="Rectangle 20">
                <a:extLst>
                  <a:ext uri="{FF2B5EF4-FFF2-40B4-BE49-F238E27FC236}">
                    <a16:creationId xmlns:a16="http://schemas.microsoft.com/office/drawing/2014/main" id="{3362FED4-13AF-46BA-9BD3-BD637148F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0" name="Rectangle 21">
                <a:extLst>
                  <a:ext uri="{FF2B5EF4-FFF2-40B4-BE49-F238E27FC236}">
                    <a16:creationId xmlns:a16="http://schemas.microsoft.com/office/drawing/2014/main" id="{F358E39E-E28F-422F-9D84-D24C21655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1" name="Rectangle 22">
                <a:extLst>
                  <a:ext uri="{FF2B5EF4-FFF2-40B4-BE49-F238E27FC236}">
                    <a16:creationId xmlns:a16="http://schemas.microsoft.com/office/drawing/2014/main" id="{67ADCD58-48B1-4563-9658-AEB6C534F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A8EBBBE2-E109-45D0-B618-2380AF60F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42DA1C91-1D44-4D67-A11B-E31D069D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1C899BB-63C5-4A29-9B0B-0482F4EE3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744EE4A1-CA5F-4EB3-992B-1433FE947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6" name="Freeform 27">
                <a:extLst>
                  <a:ext uri="{FF2B5EF4-FFF2-40B4-BE49-F238E27FC236}">
                    <a16:creationId xmlns:a16="http://schemas.microsoft.com/office/drawing/2014/main" id="{9C580B9C-4910-49D5-807D-F6C22DC94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7" name="Freeform 28">
                <a:extLst>
                  <a:ext uri="{FF2B5EF4-FFF2-40B4-BE49-F238E27FC236}">
                    <a16:creationId xmlns:a16="http://schemas.microsoft.com/office/drawing/2014/main" id="{87049A41-8A92-428A-9AAF-3EE81CB970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2AC03F9-6A2A-4F28-B5B6-24601C04CFC8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浪漫主义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DD6D1C8D-E3F3-45A5-A079-33C2C0CC0C6C}"/>
              </a:ext>
            </a:extLst>
          </p:cNvPr>
          <p:cNvGrpSpPr/>
          <p:nvPr/>
        </p:nvGrpSpPr>
        <p:grpSpPr>
          <a:xfrm>
            <a:off x="1470249" y="4799437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14A5E66F-8F6B-4BF0-9A6D-4530565FB09D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81" name="Freeform 5">
                <a:extLst>
                  <a:ext uri="{FF2B5EF4-FFF2-40B4-BE49-F238E27FC236}">
                    <a16:creationId xmlns:a16="http://schemas.microsoft.com/office/drawing/2014/main" id="{413774CA-6B88-485C-AE6A-4EA424394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2" name="Rectangle 6">
                <a:extLst>
                  <a:ext uri="{FF2B5EF4-FFF2-40B4-BE49-F238E27FC236}">
                    <a16:creationId xmlns:a16="http://schemas.microsoft.com/office/drawing/2014/main" id="{82DAD7A0-04B3-4063-B3E8-4C492FCBC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3" name="Freeform 7">
                <a:extLst>
                  <a:ext uri="{FF2B5EF4-FFF2-40B4-BE49-F238E27FC236}">
                    <a16:creationId xmlns:a16="http://schemas.microsoft.com/office/drawing/2014/main" id="{58B446B6-E68B-4D9B-BC34-104F84D51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4" name="Freeform 8">
                <a:extLst>
                  <a:ext uri="{FF2B5EF4-FFF2-40B4-BE49-F238E27FC236}">
                    <a16:creationId xmlns:a16="http://schemas.microsoft.com/office/drawing/2014/main" id="{C9FF68AF-BA03-43ED-867E-EABCEE228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34F5B2F2-BBEC-4267-B84E-3D8E22F70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6" name="Freeform 10">
                <a:extLst>
                  <a:ext uri="{FF2B5EF4-FFF2-40B4-BE49-F238E27FC236}">
                    <a16:creationId xmlns:a16="http://schemas.microsoft.com/office/drawing/2014/main" id="{A70FE150-F849-45C2-A6CE-911ADCB26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7" name="Freeform 11">
                <a:extLst>
                  <a:ext uri="{FF2B5EF4-FFF2-40B4-BE49-F238E27FC236}">
                    <a16:creationId xmlns:a16="http://schemas.microsoft.com/office/drawing/2014/main" id="{238CEE67-8FA3-4A9A-A34C-C89B97760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8" name="Freeform 12">
                <a:extLst>
                  <a:ext uri="{FF2B5EF4-FFF2-40B4-BE49-F238E27FC236}">
                    <a16:creationId xmlns:a16="http://schemas.microsoft.com/office/drawing/2014/main" id="{2747E0E7-FF1F-438F-8FA6-0966427ED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9" name="Freeform 13">
                <a:extLst>
                  <a:ext uri="{FF2B5EF4-FFF2-40B4-BE49-F238E27FC236}">
                    <a16:creationId xmlns:a16="http://schemas.microsoft.com/office/drawing/2014/main" id="{295E87B6-87F6-4D65-A086-FA6BBB1A63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0" name="Freeform 14">
                <a:extLst>
                  <a:ext uri="{FF2B5EF4-FFF2-40B4-BE49-F238E27FC236}">
                    <a16:creationId xmlns:a16="http://schemas.microsoft.com/office/drawing/2014/main" id="{CAC6949F-14BF-4C15-8648-A7EA3BFAB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1" name="Rectangle 15">
                <a:extLst>
                  <a:ext uri="{FF2B5EF4-FFF2-40B4-BE49-F238E27FC236}">
                    <a16:creationId xmlns:a16="http://schemas.microsoft.com/office/drawing/2014/main" id="{915262B6-3815-4F30-9FE0-F7ECBFCF2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2" name="Rectangle 16">
                <a:extLst>
                  <a:ext uri="{FF2B5EF4-FFF2-40B4-BE49-F238E27FC236}">
                    <a16:creationId xmlns:a16="http://schemas.microsoft.com/office/drawing/2014/main" id="{78996C13-45D4-4951-A636-356F0E5AD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3" name="Freeform 17">
                <a:extLst>
                  <a:ext uri="{FF2B5EF4-FFF2-40B4-BE49-F238E27FC236}">
                    <a16:creationId xmlns:a16="http://schemas.microsoft.com/office/drawing/2014/main" id="{CBA3BB93-2FA2-41AC-A102-B408EF190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4" name="Rectangle 18">
                <a:extLst>
                  <a:ext uri="{FF2B5EF4-FFF2-40B4-BE49-F238E27FC236}">
                    <a16:creationId xmlns:a16="http://schemas.microsoft.com/office/drawing/2014/main" id="{E674DFBC-E2FA-4664-862D-8D9F46B89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5" name="Rectangle 19">
                <a:extLst>
                  <a:ext uri="{FF2B5EF4-FFF2-40B4-BE49-F238E27FC236}">
                    <a16:creationId xmlns:a16="http://schemas.microsoft.com/office/drawing/2014/main" id="{64720180-E94A-49FB-AC7B-2DE0A3EED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6" name="Rectangle 20">
                <a:extLst>
                  <a:ext uri="{FF2B5EF4-FFF2-40B4-BE49-F238E27FC236}">
                    <a16:creationId xmlns:a16="http://schemas.microsoft.com/office/drawing/2014/main" id="{1FABF0DC-A334-4FD0-AE85-03F046939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7" name="Rectangle 21">
                <a:extLst>
                  <a:ext uri="{FF2B5EF4-FFF2-40B4-BE49-F238E27FC236}">
                    <a16:creationId xmlns:a16="http://schemas.microsoft.com/office/drawing/2014/main" id="{496B3B88-EA28-47CB-ADDA-5A891334B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8" name="Rectangle 22">
                <a:extLst>
                  <a:ext uri="{FF2B5EF4-FFF2-40B4-BE49-F238E27FC236}">
                    <a16:creationId xmlns:a16="http://schemas.microsoft.com/office/drawing/2014/main" id="{A25524E1-9249-4415-8220-DB01A2590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9" name="Freeform 23">
                <a:extLst>
                  <a:ext uri="{FF2B5EF4-FFF2-40B4-BE49-F238E27FC236}">
                    <a16:creationId xmlns:a16="http://schemas.microsoft.com/office/drawing/2014/main" id="{869E8F26-CFFF-4341-AB31-EEBCADCD3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0" name="Freeform 24">
                <a:extLst>
                  <a:ext uri="{FF2B5EF4-FFF2-40B4-BE49-F238E27FC236}">
                    <a16:creationId xmlns:a16="http://schemas.microsoft.com/office/drawing/2014/main" id="{569527F0-781B-4467-B090-6D28BF5F2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1" name="Freeform 25">
                <a:extLst>
                  <a:ext uri="{FF2B5EF4-FFF2-40B4-BE49-F238E27FC236}">
                    <a16:creationId xmlns:a16="http://schemas.microsoft.com/office/drawing/2014/main" id="{0295BCB6-3E5C-467E-8479-83D2F7D6E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2" name="Freeform 26">
                <a:extLst>
                  <a:ext uri="{FF2B5EF4-FFF2-40B4-BE49-F238E27FC236}">
                    <a16:creationId xmlns:a16="http://schemas.microsoft.com/office/drawing/2014/main" id="{1973A802-4CA3-4E27-8CE9-F6B1DBF34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3" name="Freeform 27">
                <a:extLst>
                  <a:ext uri="{FF2B5EF4-FFF2-40B4-BE49-F238E27FC236}">
                    <a16:creationId xmlns:a16="http://schemas.microsoft.com/office/drawing/2014/main" id="{4E7AC5CF-C181-4AEB-B53C-CCE094CFF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4" name="Freeform 28">
                <a:extLst>
                  <a:ext uri="{FF2B5EF4-FFF2-40B4-BE49-F238E27FC236}">
                    <a16:creationId xmlns:a16="http://schemas.microsoft.com/office/drawing/2014/main" id="{E7611BB5-75A8-45CF-A11C-FB1B652436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306DC7D-0A2D-4FDF-B92D-0DDFF42E808F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自然天成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5" name="矩形 104">
            <a:extLst>
              <a:ext uri="{FF2B5EF4-FFF2-40B4-BE49-F238E27FC236}">
                <a16:creationId xmlns:a16="http://schemas.microsoft.com/office/drawing/2014/main" id="{AADB63F0-0384-4116-B85C-FA2A951323A6}"/>
              </a:ext>
            </a:extLst>
          </p:cNvPr>
          <p:cNvSpPr/>
          <p:nvPr/>
        </p:nvSpPr>
        <p:spPr>
          <a:xfrm>
            <a:off x="1869447" y="2243501"/>
            <a:ext cx="5805321" cy="73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充满澎湃激情和神奇想象，如 “君不见，黄河之水天上来，奔流到海不复回”，展现出豪迈气概和激昂情怀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3267CB4A-9FA2-4B6F-A7EF-6016F8F8126E}"/>
              </a:ext>
            </a:extLst>
          </p:cNvPr>
          <p:cNvSpPr/>
          <p:nvPr/>
        </p:nvSpPr>
        <p:spPr>
          <a:xfrm>
            <a:off x="1869448" y="3826452"/>
            <a:ext cx="5765976" cy="73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常运用夸张、比喻、象征等手法，如 “白发三千丈，缘愁似个长”，创造出奇幻绚丽的意境，追求自由和个性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190C7736-E876-42C1-B2B5-8AC04C81E06C}"/>
              </a:ext>
            </a:extLst>
          </p:cNvPr>
          <p:cNvSpPr/>
          <p:nvPr/>
        </p:nvSpPr>
        <p:spPr>
          <a:xfrm>
            <a:off x="1869448" y="5409402"/>
            <a:ext cx="5968266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其抒情似暴风急雨，骤起骤落，又行云流水，一泻千里，如</a:t>
            </a:r>
            <a:r>
              <a:rPr lang="en-US" altLang="zh-CN" dirty="0"/>
              <a:t>《</a:t>
            </a:r>
            <a:r>
              <a:rPr lang="zh-CN" altLang="en-US" dirty="0"/>
              <a:t>梦游天姥吟留别</a:t>
            </a:r>
            <a:r>
              <a:rPr lang="en-US" altLang="zh-CN" dirty="0"/>
              <a:t>》</a:t>
            </a:r>
            <a:r>
              <a:rPr lang="zh-CN" altLang="en-US" dirty="0"/>
              <a:t>中对仙境的描绘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9389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8D1B25C-B6BC-4D2F-933A-C209894F32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14747"/>
            <a:ext cx="12192000" cy="6143253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3D166E9D-9B11-4548-B1F8-D25AF3F01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诗歌风格之杜甫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D5BACB9-9A5C-4707-ABA9-585E59F1C27F}"/>
              </a:ext>
            </a:extLst>
          </p:cNvPr>
          <p:cNvGrpSpPr/>
          <p:nvPr/>
        </p:nvGrpSpPr>
        <p:grpSpPr>
          <a:xfrm>
            <a:off x="1470249" y="1673528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5A69CA02-66D3-4654-9C72-8BF73C3169C2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545B3D32-6343-4149-AF4F-637B5B1BD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7F11929C-748B-40D4-9417-EBCA06720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A8298542-BBC1-44E6-B34C-4D9CCAD41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9CF04908-4D8D-4486-BAF9-566C10882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570D2862-5050-4226-B0E8-9CDE294C0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E9A49606-9E4F-43E2-9AC0-3359C35D2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15484157-0764-4823-876E-B3EE2E630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4577274E-73FF-4015-8FB2-CC19F34BC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89F442F8-93C1-4D8C-B402-010D82046D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FDE35723-CD1F-45EE-AC0A-23CD04948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7" name="Rectangle 15">
                <a:extLst>
                  <a:ext uri="{FF2B5EF4-FFF2-40B4-BE49-F238E27FC236}">
                    <a16:creationId xmlns:a16="http://schemas.microsoft.com/office/drawing/2014/main" id="{91DB23BF-E895-46FF-852A-53C7E1116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8" name="Rectangle 16">
                <a:extLst>
                  <a:ext uri="{FF2B5EF4-FFF2-40B4-BE49-F238E27FC236}">
                    <a16:creationId xmlns:a16="http://schemas.microsoft.com/office/drawing/2014/main" id="{74FD2D3D-2C98-4ABB-A989-BE0A4FA1B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5C567825-A468-4D33-8F53-430C8CB8E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0" name="Rectangle 18">
                <a:extLst>
                  <a:ext uri="{FF2B5EF4-FFF2-40B4-BE49-F238E27FC236}">
                    <a16:creationId xmlns:a16="http://schemas.microsoft.com/office/drawing/2014/main" id="{157D034F-19B0-42F1-9C23-519C02349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1" name="Rectangle 19">
                <a:extLst>
                  <a:ext uri="{FF2B5EF4-FFF2-40B4-BE49-F238E27FC236}">
                    <a16:creationId xmlns:a16="http://schemas.microsoft.com/office/drawing/2014/main" id="{6049B889-EE10-498E-B907-E3484472F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2" name="Rectangle 20">
                <a:extLst>
                  <a:ext uri="{FF2B5EF4-FFF2-40B4-BE49-F238E27FC236}">
                    <a16:creationId xmlns:a16="http://schemas.microsoft.com/office/drawing/2014/main" id="{F76C13BE-5F71-4F4C-BDE1-8F1604444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F2C8765B-21B2-4674-9077-9CDB457B9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4" name="Rectangle 22">
                <a:extLst>
                  <a:ext uri="{FF2B5EF4-FFF2-40B4-BE49-F238E27FC236}">
                    <a16:creationId xmlns:a16="http://schemas.microsoft.com/office/drawing/2014/main" id="{8D885E6C-9BA2-4652-BB87-0B6C693C3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AD3FCF0F-A682-4CE3-B964-D98845C7A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6" name="Freeform 24">
                <a:extLst>
                  <a:ext uri="{FF2B5EF4-FFF2-40B4-BE49-F238E27FC236}">
                    <a16:creationId xmlns:a16="http://schemas.microsoft.com/office/drawing/2014/main" id="{D2185DD8-13D8-4927-8ABF-8981A894C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7" name="Freeform 25">
                <a:extLst>
                  <a:ext uri="{FF2B5EF4-FFF2-40B4-BE49-F238E27FC236}">
                    <a16:creationId xmlns:a16="http://schemas.microsoft.com/office/drawing/2014/main" id="{4E1B9E43-D60E-49E4-9BBB-59B96CEBB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id="{33A8C2B8-8816-46C3-A63C-6E5942958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3B860315-A06E-45F1-A253-B4C22E0D8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6B5A7ECC-0CC7-429C-B56C-0BEA52FAA0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0CA93AC-43F7-445D-BC4C-90ED8FAD4280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沉郁顿挫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F693F1E-D8CE-4777-BD5D-CCCF69BE973B}"/>
              </a:ext>
            </a:extLst>
          </p:cNvPr>
          <p:cNvGrpSpPr/>
          <p:nvPr/>
        </p:nvGrpSpPr>
        <p:grpSpPr>
          <a:xfrm>
            <a:off x="1470249" y="3236483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601FA71B-B7B6-4577-A059-C73568787EF1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351FDA60-191C-40F6-A0E9-12E9170A4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5" name="Rectangle 6">
                <a:extLst>
                  <a:ext uri="{FF2B5EF4-FFF2-40B4-BE49-F238E27FC236}">
                    <a16:creationId xmlns:a16="http://schemas.microsoft.com/office/drawing/2014/main" id="{1697C36A-BF2E-4FFE-9D7E-6DA2F950D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6" name="Freeform 7">
                <a:extLst>
                  <a:ext uri="{FF2B5EF4-FFF2-40B4-BE49-F238E27FC236}">
                    <a16:creationId xmlns:a16="http://schemas.microsoft.com/office/drawing/2014/main" id="{3897BCD9-92B2-4705-800D-8B95CD553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7" name="Freeform 8">
                <a:extLst>
                  <a:ext uri="{FF2B5EF4-FFF2-40B4-BE49-F238E27FC236}">
                    <a16:creationId xmlns:a16="http://schemas.microsoft.com/office/drawing/2014/main" id="{575F3848-E9E5-41B5-A87A-5A03E092A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8" name="Freeform 9">
                <a:extLst>
                  <a:ext uri="{FF2B5EF4-FFF2-40B4-BE49-F238E27FC236}">
                    <a16:creationId xmlns:a16="http://schemas.microsoft.com/office/drawing/2014/main" id="{36A49A81-E6D8-4F08-9E53-90A5AA2F4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59" name="Freeform 10">
                <a:extLst>
                  <a:ext uri="{FF2B5EF4-FFF2-40B4-BE49-F238E27FC236}">
                    <a16:creationId xmlns:a16="http://schemas.microsoft.com/office/drawing/2014/main" id="{E3CCA5A7-6270-4253-A735-59E801833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0" name="Freeform 11">
                <a:extLst>
                  <a:ext uri="{FF2B5EF4-FFF2-40B4-BE49-F238E27FC236}">
                    <a16:creationId xmlns:a16="http://schemas.microsoft.com/office/drawing/2014/main" id="{61C40B91-3571-4051-8C88-3427E078A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1" name="Freeform 12">
                <a:extLst>
                  <a:ext uri="{FF2B5EF4-FFF2-40B4-BE49-F238E27FC236}">
                    <a16:creationId xmlns:a16="http://schemas.microsoft.com/office/drawing/2014/main" id="{DCDED44F-03FC-4A53-9CB0-799E500D6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2" name="Freeform 13">
                <a:extLst>
                  <a:ext uri="{FF2B5EF4-FFF2-40B4-BE49-F238E27FC236}">
                    <a16:creationId xmlns:a16="http://schemas.microsoft.com/office/drawing/2014/main" id="{22D58A35-492C-40ED-90AE-D2D88B9828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3" name="Freeform 14">
                <a:extLst>
                  <a:ext uri="{FF2B5EF4-FFF2-40B4-BE49-F238E27FC236}">
                    <a16:creationId xmlns:a16="http://schemas.microsoft.com/office/drawing/2014/main" id="{0E0CC8D4-AD36-42AF-A915-C74223950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4" name="Rectangle 15">
                <a:extLst>
                  <a:ext uri="{FF2B5EF4-FFF2-40B4-BE49-F238E27FC236}">
                    <a16:creationId xmlns:a16="http://schemas.microsoft.com/office/drawing/2014/main" id="{9C7813F6-96E4-4C1C-B3A4-8D9F5B99D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5" name="Rectangle 16">
                <a:extLst>
                  <a:ext uri="{FF2B5EF4-FFF2-40B4-BE49-F238E27FC236}">
                    <a16:creationId xmlns:a16="http://schemas.microsoft.com/office/drawing/2014/main" id="{610CDBD6-E135-47D9-B5B1-246DB61A7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6" name="Freeform 17">
                <a:extLst>
                  <a:ext uri="{FF2B5EF4-FFF2-40B4-BE49-F238E27FC236}">
                    <a16:creationId xmlns:a16="http://schemas.microsoft.com/office/drawing/2014/main" id="{939D136C-C563-404A-86AB-A34CC27AF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7" name="Rectangle 18">
                <a:extLst>
                  <a:ext uri="{FF2B5EF4-FFF2-40B4-BE49-F238E27FC236}">
                    <a16:creationId xmlns:a16="http://schemas.microsoft.com/office/drawing/2014/main" id="{6136E762-C981-4340-9A0F-A1355C40F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8" name="Rectangle 19">
                <a:extLst>
                  <a:ext uri="{FF2B5EF4-FFF2-40B4-BE49-F238E27FC236}">
                    <a16:creationId xmlns:a16="http://schemas.microsoft.com/office/drawing/2014/main" id="{0E66C7B1-F79E-4FB4-A654-3C6C715B7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69" name="Rectangle 20">
                <a:extLst>
                  <a:ext uri="{FF2B5EF4-FFF2-40B4-BE49-F238E27FC236}">
                    <a16:creationId xmlns:a16="http://schemas.microsoft.com/office/drawing/2014/main" id="{3362FED4-13AF-46BA-9BD3-BD637148F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0" name="Rectangle 21">
                <a:extLst>
                  <a:ext uri="{FF2B5EF4-FFF2-40B4-BE49-F238E27FC236}">
                    <a16:creationId xmlns:a16="http://schemas.microsoft.com/office/drawing/2014/main" id="{F358E39E-E28F-422F-9D84-D24C21655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1" name="Rectangle 22">
                <a:extLst>
                  <a:ext uri="{FF2B5EF4-FFF2-40B4-BE49-F238E27FC236}">
                    <a16:creationId xmlns:a16="http://schemas.microsoft.com/office/drawing/2014/main" id="{67ADCD58-48B1-4563-9658-AEB6C534F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A8EBBBE2-E109-45D0-B618-2380AF60F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42DA1C91-1D44-4D67-A11B-E31D069D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1C899BB-63C5-4A29-9B0B-0482F4EE3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744EE4A1-CA5F-4EB3-992B-1433FE947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6" name="Freeform 27">
                <a:extLst>
                  <a:ext uri="{FF2B5EF4-FFF2-40B4-BE49-F238E27FC236}">
                    <a16:creationId xmlns:a16="http://schemas.microsoft.com/office/drawing/2014/main" id="{9C580B9C-4910-49D5-807D-F6C22DC94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77" name="Freeform 28">
                <a:extLst>
                  <a:ext uri="{FF2B5EF4-FFF2-40B4-BE49-F238E27FC236}">
                    <a16:creationId xmlns:a16="http://schemas.microsoft.com/office/drawing/2014/main" id="{87049A41-8A92-428A-9AAF-3EE81CB970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2AC03F9-6A2A-4F28-B5B6-24601C04CFC8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现实主义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DD6D1C8D-E3F3-45A5-A079-33C2C0CC0C6C}"/>
              </a:ext>
            </a:extLst>
          </p:cNvPr>
          <p:cNvGrpSpPr/>
          <p:nvPr/>
        </p:nvGrpSpPr>
        <p:grpSpPr>
          <a:xfrm>
            <a:off x="1470249" y="4799437"/>
            <a:ext cx="2333070" cy="511464"/>
            <a:chOff x="2470489" y="1617865"/>
            <a:chExt cx="1361641" cy="298504"/>
          </a:xfrm>
          <a:solidFill>
            <a:srgbClr val="56ABA7"/>
          </a:solidFill>
          <a:effectLst/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14A5E66F-8F6B-4BF0-9A6D-4530565FB09D}"/>
                </a:ext>
              </a:extLst>
            </p:cNvPr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81" name="Freeform 5">
                <a:extLst>
                  <a:ext uri="{FF2B5EF4-FFF2-40B4-BE49-F238E27FC236}">
                    <a16:creationId xmlns:a16="http://schemas.microsoft.com/office/drawing/2014/main" id="{413774CA-6B88-485C-AE6A-4EA424394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2" name="Rectangle 6">
                <a:extLst>
                  <a:ext uri="{FF2B5EF4-FFF2-40B4-BE49-F238E27FC236}">
                    <a16:creationId xmlns:a16="http://schemas.microsoft.com/office/drawing/2014/main" id="{82DAD7A0-04B3-4063-B3E8-4C492FCBC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3" name="Freeform 7">
                <a:extLst>
                  <a:ext uri="{FF2B5EF4-FFF2-40B4-BE49-F238E27FC236}">
                    <a16:creationId xmlns:a16="http://schemas.microsoft.com/office/drawing/2014/main" id="{58B446B6-E68B-4D9B-BC34-104F84D51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4" name="Freeform 8">
                <a:extLst>
                  <a:ext uri="{FF2B5EF4-FFF2-40B4-BE49-F238E27FC236}">
                    <a16:creationId xmlns:a16="http://schemas.microsoft.com/office/drawing/2014/main" id="{C9FF68AF-BA03-43ED-867E-EABCEE228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34F5B2F2-BBEC-4267-B84E-3D8E22F70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6" name="Freeform 10">
                <a:extLst>
                  <a:ext uri="{FF2B5EF4-FFF2-40B4-BE49-F238E27FC236}">
                    <a16:creationId xmlns:a16="http://schemas.microsoft.com/office/drawing/2014/main" id="{A70FE150-F849-45C2-A6CE-911ADCB26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7" name="Freeform 11">
                <a:extLst>
                  <a:ext uri="{FF2B5EF4-FFF2-40B4-BE49-F238E27FC236}">
                    <a16:creationId xmlns:a16="http://schemas.microsoft.com/office/drawing/2014/main" id="{238CEE67-8FA3-4A9A-A34C-C89B97760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8" name="Freeform 12">
                <a:extLst>
                  <a:ext uri="{FF2B5EF4-FFF2-40B4-BE49-F238E27FC236}">
                    <a16:creationId xmlns:a16="http://schemas.microsoft.com/office/drawing/2014/main" id="{2747E0E7-FF1F-438F-8FA6-0966427ED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89" name="Freeform 13">
                <a:extLst>
                  <a:ext uri="{FF2B5EF4-FFF2-40B4-BE49-F238E27FC236}">
                    <a16:creationId xmlns:a16="http://schemas.microsoft.com/office/drawing/2014/main" id="{295E87B6-87F6-4D65-A086-FA6BBB1A63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0" name="Freeform 14">
                <a:extLst>
                  <a:ext uri="{FF2B5EF4-FFF2-40B4-BE49-F238E27FC236}">
                    <a16:creationId xmlns:a16="http://schemas.microsoft.com/office/drawing/2014/main" id="{CAC6949F-14BF-4C15-8648-A7EA3BFAB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1" name="Rectangle 15">
                <a:extLst>
                  <a:ext uri="{FF2B5EF4-FFF2-40B4-BE49-F238E27FC236}">
                    <a16:creationId xmlns:a16="http://schemas.microsoft.com/office/drawing/2014/main" id="{915262B6-3815-4F30-9FE0-F7ECBFCF2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2" name="Rectangle 16">
                <a:extLst>
                  <a:ext uri="{FF2B5EF4-FFF2-40B4-BE49-F238E27FC236}">
                    <a16:creationId xmlns:a16="http://schemas.microsoft.com/office/drawing/2014/main" id="{78996C13-45D4-4951-A636-356F0E5AD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3" name="Freeform 17">
                <a:extLst>
                  <a:ext uri="{FF2B5EF4-FFF2-40B4-BE49-F238E27FC236}">
                    <a16:creationId xmlns:a16="http://schemas.microsoft.com/office/drawing/2014/main" id="{CBA3BB93-2FA2-41AC-A102-B408EF190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4" name="Rectangle 18">
                <a:extLst>
                  <a:ext uri="{FF2B5EF4-FFF2-40B4-BE49-F238E27FC236}">
                    <a16:creationId xmlns:a16="http://schemas.microsoft.com/office/drawing/2014/main" id="{E674DFBC-E2FA-4664-862D-8D9F46B89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5" name="Rectangle 19">
                <a:extLst>
                  <a:ext uri="{FF2B5EF4-FFF2-40B4-BE49-F238E27FC236}">
                    <a16:creationId xmlns:a16="http://schemas.microsoft.com/office/drawing/2014/main" id="{64720180-E94A-49FB-AC7B-2DE0A3EED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6" name="Rectangle 20">
                <a:extLst>
                  <a:ext uri="{FF2B5EF4-FFF2-40B4-BE49-F238E27FC236}">
                    <a16:creationId xmlns:a16="http://schemas.microsoft.com/office/drawing/2014/main" id="{1FABF0DC-A334-4FD0-AE85-03F046939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7" name="Rectangle 21">
                <a:extLst>
                  <a:ext uri="{FF2B5EF4-FFF2-40B4-BE49-F238E27FC236}">
                    <a16:creationId xmlns:a16="http://schemas.microsoft.com/office/drawing/2014/main" id="{496B3B88-EA28-47CB-ADDA-5A891334B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8" name="Rectangle 22">
                <a:extLst>
                  <a:ext uri="{FF2B5EF4-FFF2-40B4-BE49-F238E27FC236}">
                    <a16:creationId xmlns:a16="http://schemas.microsoft.com/office/drawing/2014/main" id="{A25524E1-9249-4415-8220-DB01A2590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99" name="Freeform 23">
                <a:extLst>
                  <a:ext uri="{FF2B5EF4-FFF2-40B4-BE49-F238E27FC236}">
                    <a16:creationId xmlns:a16="http://schemas.microsoft.com/office/drawing/2014/main" id="{869E8F26-CFFF-4341-AB31-EEBCADCD3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0" name="Freeform 24">
                <a:extLst>
                  <a:ext uri="{FF2B5EF4-FFF2-40B4-BE49-F238E27FC236}">
                    <a16:creationId xmlns:a16="http://schemas.microsoft.com/office/drawing/2014/main" id="{569527F0-781B-4467-B090-6D28BF5F2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1" name="Freeform 25">
                <a:extLst>
                  <a:ext uri="{FF2B5EF4-FFF2-40B4-BE49-F238E27FC236}">
                    <a16:creationId xmlns:a16="http://schemas.microsoft.com/office/drawing/2014/main" id="{0295BCB6-3E5C-467E-8479-83D2F7D6E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2" name="Freeform 26">
                <a:extLst>
                  <a:ext uri="{FF2B5EF4-FFF2-40B4-BE49-F238E27FC236}">
                    <a16:creationId xmlns:a16="http://schemas.microsoft.com/office/drawing/2014/main" id="{1973A802-4CA3-4E27-8CE9-F6B1DBF34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3" name="Freeform 27">
                <a:extLst>
                  <a:ext uri="{FF2B5EF4-FFF2-40B4-BE49-F238E27FC236}">
                    <a16:creationId xmlns:a16="http://schemas.microsoft.com/office/drawing/2014/main" id="{4E7AC5CF-C181-4AEB-B53C-CCE094CFF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  <p:sp>
            <p:nvSpPr>
              <p:cNvPr id="104" name="Freeform 28">
                <a:extLst>
                  <a:ext uri="{FF2B5EF4-FFF2-40B4-BE49-F238E27FC236}">
                    <a16:creationId xmlns:a16="http://schemas.microsoft.com/office/drawing/2014/main" id="{E7611BB5-75A8-45CF-A11C-FB1B652436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306DC7D-0A2D-4FDF-B92D-0DDFF42E808F}"/>
                </a:ext>
              </a:extLst>
            </p:cNvPr>
            <p:cNvSpPr txBox="1"/>
            <p:nvPr/>
          </p:nvSpPr>
          <p:spPr>
            <a:xfrm>
              <a:off x="2716472" y="1670242"/>
              <a:ext cx="586780" cy="197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1" i="0" dirty="0">
                  <a:effectLst/>
                  <a:latin typeface="Inter"/>
                </a:rPr>
                <a:t>严谨工整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5" name="矩形 104">
            <a:extLst>
              <a:ext uri="{FF2B5EF4-FFF2-40B4-BE49-F238E27FC236}">
                <a16:creationId xmlns:a16="http://schemas.microsoft.com/office/drawing/2014/main" id="{AADB63F0-0384-4116-B85C-FA2A951323A6}"/>
              </a:ext>
            </a:extLst>
          </p:cNvPr>
          <p:cNvSpPr/>
          <p:nvPr/>
        </p:nvSpPr>
        <p:spPr>
          <a:xfrm>
            <a:off x="1869447" y="2243501"/>
            <a:ext cx="5805321" cy="73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感情悲慨壮大深厚，表达波浪起伏、反复低回，如 “国破山河在，城春草木深。感时花溅泪，恨别鸟惊心”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3267CB4A-9FA2-4B6F-A7EF-6016F8F8126E}"/>
              </a:ext>
            </a:extLst>
          </p:cNvPr>
          <p:cNvSpPr/>
          <p:nvPr/>
        </p:nvSpPr>
        <p:spPr>
          <a:xfrm>
            <a:off x="1869448" y="3826452"/>
            <a:ext cx="5765976" cy="73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以真实笔触反映社会现实和人民疾苦，如 “三吏”“三别”，其诗歌被誉为 “诗史”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190C7736-E876-42C1-B2B5-8AC04C81E06C}"/>
              </a:ext>
            </a:extLst>
          </p:cNvPr>
          <p:cNvSpPr/>
          <p:nvPr/>
        </p:nvSpPr>
        <p:spPr>
          <a:xfrm>
            <a:off x="1869448" y="5409402"/>
            <a:ext cx="5968266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语言严谨，注重对仗和音韵和谐，用词准确，能深入人心，如 “风急天高猿啸哀，渚清沙白鸟飞回”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8" name="图片 107">
            <a:extLst>
              <a:ext uri="{FF2B5EF4-FFF2-40B4-BE49-F238E27FC236}">
                <a16:creationId xmlns:a16="http://schemas.microsoft.com/office/drawing/2014/main" id="{4ECC878E-0DF8-470D-883E-BB79897E4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45101" y="2415164"/>
            <a:ext cx="4846898" cy="444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37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e7d195523061f1c03666317325b3a25331a3ff6575ad3de35D20CE66331BF391ABBBA49479D671FC33A993E8B561D9C243CED51B425F3A925E375E702C5724D403CD75A21B6DB2D04DA790B8857345414FB01D43305A322616BB8737F97EB38A1EB8892856F22D1EEA848904B598949D5D191A7A80DECAD27802CB4726B55F7A1902DCA267A2EA4BF72AC6487070AA66">
            <a:extLst>
              <a:ext uri="{FF2B5EF4-FFF2-40B4-BE49-F238E27FC236}">
                <a16:creationId xmlns:a16="http://schemas.microsoft.com/office/drawing/2014/main" id="{1D740BB2-9A05-4435-99D3-F0E78002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9963" y="4644533"/>
            <a:ext cx="493819" cy="499915"/>
          </a:xfrm>
          <a:prstGeom prst="rect">
            <a:avLst/>
          </a:prstGeom>
        </p:spPr>
      </p:pic>
      <p:sp>
        <p:nvSpPr>
          <p:cNvPr id="8" name="ïśḻiḋè">
            <a:extLst>
              <a:ext uri="{FF2B5EF4-FFF2-40B4-BE49-F238E27FC236}">
                <a16:creationId xmlns:a16="http://schemas.microsoft.com/office/drawing/2014/main" id="{21801EEE-8FC4-4F75-BC96-146046E99768}"/>
              </a:ext>
            </a:extLst>
          </p:cNvPr>
          <p:cNvSpPr txBox="1"/>
          <p:nvPr/>
        </p:nvSpPr>
        <p:spPr>
          <a:xfrm>
            <a:off x="3606349" y="2636911"/>
            <a:ext cx="158417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9" name="i$lïdè">
            <a:extLst>
              <a:ext uri="{FF2B5EF4-FFF2-40B4-BE49-F238E27FC236}">
                <a16:creationId xmlns:a16="http://schemas.microsoft.com/office/drawing/2014/main" id="{8B5EFB07-E27F-41A6-8B70-6DE3E470502C}"/>
              </a:ext>
            </a:extLst>
          </p:cNvPr>
          <p:cNvSpPr txBox="1"/>
          <p:nvPr/>
        </p:nvSpPr>
        <p:spPr bwMode="auto">
          <a:xfrm>
            <a:off x="5602541" y="3010177"/>
            <a:ext cx="2108063" cy="83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代表作品</a:t>
            </a:r>
            <a:endParaRPr lang="en-US" altLang="zh-CN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5403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2F85FD7-C9AB-49CB-B930-DF91CF5C75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022" y="1312596"/>
            <a:ext cx="13218997" cy="5330799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D6478FF2-486B-4C9C-85E2-78430CE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代表作品之李白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CDEEB2-CFC5-450C-ACFD-B1970EA774AB}"/>
              </a:ext>
            </a:extLst>
          </p:cNvPr>
          <p:cNvSpPr txBox="1"/>
          <p:nvPr/>
        </p:nvSpPr>
        <p:spPr>
          <a:xfrm>
            <a:off x="1940765" y="2382482"/>
            <a:ext cx="8845421" cy="3301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将进酒</a:t>
            </a: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0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“人生得意须尽欢，莫使金樽空对月。天生我材必有用，千金散尽还复来。” 体现了其豪放不羁的个性和对人生的豁达态度。</a:t>
            </a:r>
            <a:endParaRPr lang="en-US" altLang="zh-CN" sz="2200" b="0" i="0" dirty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静夜思</a:t>
            </a:r>
            <a:r>
              <a:rPr lang="en-US" altLang="zh-CN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0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：“床前明月光，疑是地上霜。举头望明月，低头思故乡。” 以简洁直白的语言，表达了思乡之情，流传广泛</a:t>
            </a:r>
            <a:endParaRPr lang="en-US" altLang="zh-CN" sz="2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梦游天姥吟留别</a:t>
            </a:r>
            <a:r>
              <a:rPr lang="en-US" altLang="zh-CN" sz="2200" b="1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0" i="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：通过对梦游天姥山的奇幻描写，展现了诗人对自由生活的向往和对权贵的蔑视，“安能摧眉折腰事权贵，使我不得开心颜” 是其精神的集中体现</a:t>
            </a:r>
            <a:endParaRPr lang="zh-CN" altLang="en-US" sz="2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65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a16="http://schemas.microsoft.com/office/drawing/2014/main" xmlns:a14="http://schemas.microsoft.com/office/drawing/2010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2F85FD7-C9AB-49CB-B930-DF91CF5C75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023" y="1168939"/>
            <a:ext cx="13218997" cy="5780501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D6478FF2-486B-4C9C-85E2-78430CE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代表作品之杜甫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CDEEB2-CFC5-450C-ACFD-B1970EA774AB}"/>
              </a:ext>
            </a:extLst>
          </p:cNvPr>
          <p:cNvSpPr txBox="1"/>
          <p:nvPr/>
        </p:nvSpPr>
        <p:spPr>
          <a:xfrm>
            <a:off x="1611083" y="2059672"/>
            <a:ext cx="9504784" cy="4181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春望</a:t>
            </a: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lang="zh-CN" altLang="en-US" sz="22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“国破山河在，城春草木深。感时花溅泪，恨别鸟惊心。” 描绘了战乱后国家的破败景象，表达了诗人对国家命运的忧虑和对亲人的思念。</a:t>
            </a:r>
            <a:endParaRPr lang="en-US" altLang="zh-CN" sz="2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茅屋为秋风所破歌</a:t>
            </a: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lang="zh-CN" altLang="en-US" sz="22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“安得广厦千万间，大庇天下寒士俱欢颜，吾庐独破受冻死亦足。” 体现了诗人的忧国忧民情怀和崇高的人道主义精神。</a:t>
            </a:r>
            <a:endParaRPr lang="en-US" altLang="zh-CN" sz="2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登高</a:t>
            </a:r>
            <a:r>
              <a:rPr lang="en-US" altLang="zh-CN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lang="zh-CN" altLang="en-US" sz="22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“风急天高猿啸哀，渚清沙白鸟飞回。无边落木萧萧下，不尽长江滚滚来。万里悲秋常作客，百年多病独登台。艰难苦恨繁霜鬓，潦倒新停浊酒杯。” 被赞为 “古今七律第一”，尽显其沉郁顿挫的风格和高超的艺术造诣。</a:t>
            </a:r>
          </a:p>
        </p:txBody>
      </p:sp>
    </p:spTree>
    <p:extLst>
      <p:ext uri="{BB962C8B-B14F-4D97-AF65-F5344CB8AC3E}">
        <p14:creationId xmlns:p14="http://schemas.microsoft.com/office/powerpoint/2010/main" val="15117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e7d195523061f1c03666317325b3a25331a3ff6575ad3de35D20CE66331BF391ABBBA49479D671FC33A993E8B561D9C243CED51B425F3A925E375E702C5724D403CD75A21B6DB2D04DA790B8857345414FB01D43305A322616BB8737F97EB38A1EB8892856F22D1EEA848904B598949D5D191A7A80DECAD27802CB4726B55F7A1902DCA267A2EA4BF72AC6487070AA66">
            <a:extLst>
              <a:ext uri="{FF2B5EF4-FFF2-40B4-BE49-F238E27FC236}">
                <a16:creationId xmlns:a16="http://schemas.microsoft.com/office/drawing/2014/main" id="{1D740BB2-9A05-4435-99D3-F0E78002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9963" y="4644533"/>
            <a:ext cx="493819" cy="499915"/>
          </a:xfrm>
          <a:prstGeom prst="rect">
            <a:avLst/>
          </a:prstGeom>
        </p:spPr>
      </p:pic>
      <p:sp>
        <p:nvSpPr>
          <p:cNvPr id="8" name="ïśḻiḋè">
            <a:extLst>
              <a:ext uri="{FF2B5EF4-FFF2-40B4-BE49-F238E27FC236}">
                <a16:creationId xmlns:a16="http://schemas.microsoft.com/office/drawing/2014/main" id="{21801EEE-8FC4-4F75-BC96-146046E99768}"/>
              </a:ext>
            </a:extLst>
          </p:cNvPr>
          <p:cNvSpPr txBox="1"/>
          <p:nvPr/>
        </p:nvSpPr>
        <p:spPr>
          <a:xfrm>
            <a:off x="3606349" y="2636911"/>
            <a:ext cx="158417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9" name="i$lïdè">
            <a:extLst>
              <a:ext uri="{FF2B5EF4-FFF2-40B4-BE49-F238E27FC236}">
                <a16:creationId xmlns:a16="http://schemas.microsoft.com/office/drawing/2014/main" id="{8B5EFB07-E27F-41A6-8B70-6DE3E470502C}"/>
              </a:ext>
            </a:extLst>
          </p:cNvPr>
          <p:cNvSpPr txBox="1"/>
          <p:nvPr/>
        </p:nvSpPr>
        <p:spPr bwMode="auto">
          <a:xfrm>
            <a:off x="5602541" y="3010177"/>
            <a:ext cx="2108063" cy="83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文学成就</a:t>
            </a:r>
            <a:endParaRPr lang="en-US" altLang="zh-CN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8589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0B630DB5-A889-4CDD-8D18-28818D0E04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98373">
            <a:off x="3051667" y="1872008"/>
            <a:ext cx="2520280" cy="238121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3168367-CBFB-414E-A93E-FA1A696B69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090250">
            <a:off x="4336492" y="1602987"/>
            <a:ext cx="2520280" cy="238121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7BF03CF2-EBC3-4FD1-BF1F-01DF688587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644275">
            <a:off x="4092084" y="2773241"/>
            <a:ext cx="2520280" cy="2381217"/>
          </a:xfrm>
          <a:prstGeom prst="rect">
            <a:avLst/>
          </a:prstGeom>
        </p:spPr>
      </p:pic>
      <p:sp>
        <p:nvSpPr>
          <p:cNvPr id="33" name="Rectangle 22">
            <a:extLst>
              <a:ext uri="{FF2B5EF4-FFF2-40B4-BE49-F238E27FC236}">
                <a16:creationId xmlns:a16="http://schemas.microsoft.com/office/drawing/2014/main" id="{5B5A070C-DAEC-4C20-B192-87D135FDE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455" y="2076262"/>
            <a:ext cx="1858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rgbClr val="080808"/>
                </a:solidFill>
                <a:cs typeface="+mn-ea"/>
                <a:sym typeface="+mn-lt"/>
              </a:rPr>
              <a:t>艺术创新</a:t>
            </a:r>
          </a:p>
        </p:txBody>
      </p:sp>
      <p:sp>
        <p:nvSpPr>
          <p:cNvPr id="34" name="Line 11">
            <a:extLst>
              <a:ext uri="{FF2B5EF4-FFF2-40B4-BE49-F238E27FC236}">
                <a16:creationId xmlns:a16="http://schemas.microsoft.com/office/drawing/2014/main" id="{52FD9A5A-7CE4-47B2-9B12-E55D0616634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7136455" y="2581953"/>
            <a:ext cx="2108200" cy="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Line 11">
            <a:extLst>
              <a:ext uri="{FF2B5EF4-FFF2-40B4-BE49-F238E27FC236}">
                <a16:creationId xmlns:a16="http://schemas.microsoft.com/office/drawing/2014/main" id="{C8142CD0-8ED0-4A97-A7DF-ED1D00665DFE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26974" y="2514194"/>
            <a:ext cx="2088232" cy="2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Rectangle 22">
            <a:extLst>
              <a:ext uri="{FF2B5EF4-FFF2-40B4-BE49-F238E27FC236}">
                <a16:creationId xmlns:a16="http://schemas.microsoft.com/office/drawing/2014/main" id="{11F88FD7-2F30-4391-A142-F643506AD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499" y="2008503"/>
            <a:ext cx="1858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080808"/>
                </a:solidFill>
                <a:cs typeface="+mn-ea"/>
                <a:sym typeface="+mn-lt"/>
              </a:rPr>
              <a:t>开创流派</a:t>
            </a: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445069EA-DDE2-42EA-9F0B-BFD203254D60}"/>
              </a:ext>
            </a:extLst>
          </p:cNvPr>
          <p:cNvSpPr txBox="1"/>
          <p:nvPr/>
        </p:nvSpPr>
        <p:spPr>
          <a:xfrm>
            <a:off x="3514691" y="2782343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cs typeface="+mn-ea"/>
                <a:sym typeface="+mn-lt"/>
              </a:rPr>
              <a:t>壹</a:t>
            </a:r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EC18D684-063F-4586-9919-06C56E47DEF2}"/>
              </a:ext>
            </a:extLst>
          </p:cNvPr>
          <p:cNvSpPr txBox="1"/>
          <p:nvPr/>
        </p:nvSpPr>
        <p:spPr>
          <a:xfrm>
            <a:off x="5445016" y="226031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cs typeface="+mn-ea"/>
                <a:sym typeface="+mn-lt"/>
              </a:rPr>
              <a:t>贰</a:t>
            </a: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E34AF89F-64BB-4ACE-92F4-EA74B7476BC6}"/>
              </a:ext>
            </a:extLst>
          </p:cNvPr>
          <p:cNvSpPr txBox="1"/>
          <p:nvPr/>
        </p:nvSpPr>
        <p:spPr>
          <a:xfrm>
            <a:off x="5021703" y="4145150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cs typeface="+mn-ea"/>
                <a:sym typeface="+mn-lt"/>
              </a:rPr>
              <a:t>叁</a:t>
            </a:r>
          </a:p>
        </p:txBody>
      </p:sp>
      <p:sp>
        <p:nvSpPr>
          <p:cNvPr id="40" name="Line 11">
            <a:extLst>
              <a:ext uri="{FF2B5EF4-FFF2-40B4-BE49-F238E27FC236}">
                <a16:creationId xmlns:a16="http://schemas.microsoft.com/office/drawing/2014/main" id="{19D7BB77-E758-45FE-9FE3-5D30B549CB01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887942" y="4924210"/>
            <a:ext cx="2088232" cy="2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Rectangle 22">
            <a:extLst>
              <a:ext uri="{FF2B5EF4-FFF2-40B4-BE49-F238E27FC236}">
                <a16:creationId xmlns:a16="http://schemas.microsoft.com/office/drawing/2014/main" id="{CC625831-0EAF-4C83-A4A7-53CE6220D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061" y="4487511"/>
            <a:ext cx="1858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080808"/>
                </a:solidFill>
                <a:cs typeface="+mn-ea"/>
                <a:sym typeface="+mn-lt"/>
              </a:rPr>
              <a:t>文化传播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9AD03544-D7D8-40F7-B182-CCB93AB100E4}"/>
              </a:ext>
            </a:extLst>
          </p:cNvPr>
          <p:cNvSpPr txBox="1"/>
          <p:nvPr/>
        </p:nvSpPr>
        <p:spPr>
          <a:xfrm>
            <a:off x="709620" y="2596317"/>
            <a:ext cx="2267033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开创了浪漫主义诗歌流派，对后世如苏轼、辛弃疾等词人产生了深远影响，其奔放豪迈的诗风成为后世的楷模</a:t>
            </a:r>
          </a:p>
        </p:txBody>
      </p:sp>
      <p:sp>
        <p:nvSpPr>
          <p:cNvPr id="43" name="TextBox 45">
            <a:extLst>
              <a:ext uri="{FF2B5EF4-FFF2-40B4-BE49-F238E27FC236}">
                <a16:creationId xmlns:a16="http://schemas.microsoft.com/office/drawing/2014/main" id="{DAEFB6FC-8C18-4EF0-AA93-8063F0ECDD8C}"/>
              </a:ext>
            </a:extLst>
          </p:cNvPr>
          <p:cNvSpPr txBox="1"/>
          <p:nvPr/>
        </p:nvSpPr>
        <p:spPr>
          <a:xfrm>
            <a:off x="1887941" y="5063214"/>
            <a:ext cx="2267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其诗歌在国内外广泛传播，展现了中华文化的魅力，促进了中外文化交流</a:t>
            </a:r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29FA2E99-AAEA-40D2-8679-868CEB925910}"/>
              </a:ext>
            </a:extLst>
          </p:cNvPr>
          <p:cNvSpPr txBox="1"/>
          <p:nvPr/>
        </p:nvSpPr>
        <p:spPr>
          <a:xfrm>
            <a:off x="7136455" y="2664076"/>
            <a:ext cx="2258296" cy="14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在诗歌意象、表现手法等方面大胆创新，丰富了中国古典诗歌的艺术宝库，其作品中众多的意象如明月、美酒等，成为了中国文化中的经典符号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7726D22D-5600-47B6-99C6-AA6D97F22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文学成就之李白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536B6E1-0C66-4041-9E2B-D366A5953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602" y="3402000"/>
            <a:ext cx="3488400" cy="345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1508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6848AF9-6C80-43E3-8D66-F418DD7576E3}"/>
              </a:ext>
            </a:extLst>
          </p:cNvPr>
          <p:cNvGrpSpPr/>
          <p:nvPr/>
        </p:nvGrpSpPr>
        <p:grpSpPr>
          <a:xfrm>
            <a:off x="963269" y="1797921"/>
            <a:ext cx="1001288" cy="1024238"/>
            <a:chOff x="4722832" y="1085503"/>
            <a:chExt cx="1095906" cy="11194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C09592D-C531-4B1C-A901-888B9EA8A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2832" y="1085503"/>
              <a:ext cx="1095906" cy="1119458"/>
            </a:xfrm>
            <a:prstGeom prst="rect">
              <a:avLst/>
            </a:prstGeom>
          </p:spPr>
        </p:pic>
        <p:sp>
          <p:nvSpPr>
            <p:cNvPr id="9" name="TextBox 20">
              <a:extLst>
                <a:ext uri="{FF2B5EF4-FFF2-40B4-BE49-F238E27FC236}">
                  <a16:creationId xmlns:a16="http://schemas.microsoft.com/office/drawing/2014/main" id="{262E363E-1971-416E-9136-FBF41C0427D3}"/>
                </a:ext>
              </a:extLst>
            </p:cNvPr>
            <p:cNvSpPr txBox="1"/>
            <p:nvPr/>
          </p:nvSpPr>
          <p:spPr>
            <a:xfrm>
              <a:off x="4788023" y="1310351"/>
              <a:ext cx="864096" cy="63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壹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43F7F05-AEFC-4EA2-B2B0-F022B5D859AF}"/>
              </a:ext>
            </a:extLst>
          </p:cNvPr>
          <p:cNvGrpSpPr/>
          <p:nvPr/>
        </p:nvGrpSpPr>
        <p:grpSpPr>
          <a:xfrm>
            <a:off x="963270" y="3285914"/>
            <a:ext cx="1001287" cy="1061295"/>
            <a:chOff x="4638968" y="2349926"/>
            <a:chExt cx="1179771" cy="12051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2BBBDF1-B2CD-4F48-A29A-C1DC1ACCF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8968" y="2349926"/>
              <a:ext cx="1179771" cy="1205126"/>
            </a:xfrm>
            <a:prstGeom prst="rect">
              <a:avLst/>
            </a:prstGeom>
          </p:spPr>
        </p:pic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id="{64481525-CCB0-411D-8E1E-A280C8B154C2}"/>
                </a:ext>
              </a:extLst>
            </p:cNvPr>
            <p:cNvSpPr txBox="1"/>
            <p:nvPr/>
          </p:nvSpPr>
          <p:spPr>
            <a:xfrm>
              <a:off x="4796806" y="2575878"/>
              <a:ext cx="864095" cy="664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贰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1CD738C-C340-4AE0-AC0D-75A054EECF4C}"/>
              </a:ext>
            </a:extLst>
          </p:cNvPr>
          <p:cNvGrpSpPr/>
          <p:nvPr/>
        </p:nvGrpSpPr>
        <p:grpSpPr>
          <a:xfrm>
            <a:off x="927233" y="4803334"/>
            <a:ext cx="1073360" cy="1023247"/>
            <a:chOff x="4638967" y="3598872"/>
            <a:chExt cx="1179771" cy="120512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5F0DD02-F1A0-4F8F-B03E-705C0BB02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8967" y="3598872"/>
              <a:ext cx="1179771" cy="1205126"/>
            </a:xfrm>
            <a:prstGeom prst="rect">
              <a:avLst/>
            </a:prstGeom>
          </p:spPr>
        </p:pic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0DAA0026-C8BB-4501-97FB-F1A41812DCFE}"/>
                </a:ext>
              </a:extLst>
            </p:cNvPr>
            <p:cNvSpPr txBox="1"/>
            <p:nvPr/>
          </p:nvSpPr>
          <p:spPr>
            <a:xfrm>
              <a:off x="4788024" y="3856816"/>
              <a:ext cx="864096" cy="68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叁</a:t>
              </a:r>
            </a:p>
          </p:txBody>
        </p:sp>
      </p:grpSp>
      <p:sp>
        <p:nvSpPr>
          <p:cNvPr id="16" name="文本框 8">
            <a:extLst>
              <a:ext uri="{FF2B5EF4-FFF2-40B4-BE49-F238E27FC236}">
                <a16:creationId xmlns:a16="http://schemas.microsoft.com/office/drawing/2014/main" id="{458857C6-BE88-45D4-B345-9D249066BFCF}"/>
              </a:ext>
            </a:extLst>
          </p:cNvPr>
          <p:cNvSpPr txBox="1"/>
          <p:nvPr/>
        </p:nvSpPr>
        <p:spPr>
          <a:xfrm>
            <a:off x="2148547" y="1834327"/>
            <a:ext cx="2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/>
              <a:t>现实主义高峰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1D394F0-315B-4C4B-85F9-4E11861216B0}"/>
              </a:ext>
            </a:extLst>
          </p:cNvPr>
          <p:cNvSpPr/>
          <p:nvPr/>
        </p:nvSpPr>
        <p:spPr>
          <a:xfrm>
            <a:off x="2148548" y="2206996"/>
            <a:ext cx="4095498" cy="846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将现实主义诗歌推向了新的高度，其作品为后世了解唐代社会历史提供了珍贵资料，对后世如白居易、元稹等现实主义诗人影响深远</a:t>
            </a: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B8DF6F90-784A-4878-950E-020E96CAA183}"/>
              </a:ext>
            </a:extLst>
          </p:cNvPr>
          <p:cNvSpPr txBox="1"/>
          <p:nvPr/>
        </p:nvSpPr>
        <p:spPr>
          <a:xfrm>
            <a:off x="2148547" y="3382511"/>
            <a:ext cx="2796883" cy="338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cs typeface="+mn-ea"/>
                <a:sym typeface="+mn-lt"/>
              </a:rPr>
              <a:t>律诗典范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FB5DFB-9694-4A6A-ACEE-D92E8B1A863A}"/>
              </a:ext>
            </a:extLst>
          </p:cNvPr>
          <p:cNvSpPr/>
          <p:nvPr/>
        </p:nvSpPr>
        <p:spPr>
          <a:xfrm>
            <a:off x="2148548" y="3755180"/>
            <a:ext cx="4095498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在律诗创作上成就卓著，使律诗的格律更加严谨，形式更加完美，为后世律诗的发展奠定了坚实基础</a:t>
            </a:r>
          </a:p>
        </p:txBody>
      </p:sp>
      <p:sp>
        <p:nvSpPr>
          <p:cNvPr id="20" name="文本框 8">
            <a:extLst>
              <a:ext uri="{FF2B5EF4-FFF2-40B4-BE49-F238E27FC236}">
                <a16:creationId xmlns:a16="http://schemas.microsoft.com/office/drawing/2014/main" id="{0B46872C-B5C0-47B0-9CDF-1D02F19B8C5C}"/>
              </a:ext>
            </a:extLst>
          </p:cNvPr>
          <p:cNvSpPr txBox="1"/>
          <p:nvPr/>
        </p:nvSpPr>
        <p:spPr>
          <a:xfrm>
            <a:off x="2148547" y="4862448"/>
            <a:ext cx="2796883" cy="338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cs typeface="+mn-ea"/>
                <a:sym typeface="+mn-lt"/>
              </a:rPr>
              <a:t>思想价值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A0B59D-73E3-46DB-BDF4-8E26329F2059}"/>
              </a:ext>
            </a:extLst>
          </p:cNvPr>
          <p:cNvSpPr/>
          <p:nvPr/>
        </p:nvSpPr>
        <p:spPr>
          <a:xfrm>
            <a:off x="2148548" y="5201081"/>
            <a:ext cx="4095498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其忧国忧民的思想和高尚的人格精神，激励着无数后人，成为中华民族精神文化的重要组成部分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3073892D-17D9-4F52-8558-2516037AD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文学成就之李白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4D256E72-4679-4F00-916C-E6697FA1B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3652" y="2763413"/>
            <a:ext cx="4370205" cy="40736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787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a16="http://schemas.microsoft.com/office/drawing/2014/main" xmlns:a14="http://schemas.microsoft.com/office/drawing/2010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e7d195523061f1c03666317325b3a25331a3ff6575ad3de35D20CE66331BF391ABBBA49479D671FC33A993E8B561D9C243CED51B425F3A925E375E702C5724D403CD75A21B6DB2D04DA790B8857345414FB01D43305A322616BB8737F97EB38A1EB8892856F22D1EEA848904B598949D5D191A7A80DECAD27802CB4726B55F7A1902DCA267A2EA4BF72AC6487070AA66">
            <a:extLst>
              <a:ext uri="{FF2B5EF4-FFF2-40B4-BE49-F238E27FC236}">
                <a16:creationId xmlns:a16="http://schemas.microsoft.com/office/drawing/2014/main" id="{1D740BB2-9A05-4435-99D3-F0E78002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9963" y="4644533"/>
            <a:ext cx="493819" cy="499915"/>
          </a:xfrm>
          <a:prstGeom prst="rect">
            <a:avLst/>
          </a:prstGeom>
        </p:spPr>
      </p:pic>
      <p:sp>
        <p:nvSpPr>
          <p:cNvPr id="8" name="ïśḻiḋè">
            <a:extLst>
              <a:ext uri="{FF2B5EF4-FFF2-40B4-BE49-F238E27FC236}">
                <a16:creationId xmlns:a16="http://schemas.microsoft.com/office/drawing/2014/main" id="{21801EEE-8FC4-4F75-BC96-146046E99768}"/>
              </a:ext>
            </a:extLst>
          </p:cNvPr>
          <p:cNvSpPr txBox="1"/>
          <p:nvPr/>
        </p:nvSpPr>
        <p:spPr>
          <a:xfrm>
            <a:off x="3606349" y="2636911"/>
            <a:ext cx="158417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9" name="i$lïdè">
            <a:extLst>
              <a:ext uri="{FF2B5EF4-FFF2-40B4-BE49-F238E27FC236}">
                <a16:creationId xmlns:a16="http://schemas.microsoft.com/office/drawing/2014/main" id="{8B5EFB07-E27F-41A6-8B70-6DE3E470502C}"/>
              </a:ext>
            </a:extLst>
          </p:cNvPr>
          <p:cNvSpPr txBox="1"/>
          <p:nvPr/>
        </p:nvSpPr>
        <p:spPr bwMode="auto">
          <a:xfrm>
            <a:off x="5602541" y="3010177"/>
            <a:ext cx="2108063" cy="83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友谊佳话</a:t>
            </a:r>
            <a:endParaRPr lang="en-US" altLang="zh-CN" sz="4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3957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9CE111F-57C0-47E8-A8C9-901C0064E547}"/>
              </a:ext>
            </a:extLst>
          </p:cNvPr>
          <p:cNvSpPr txBox="1"/>
          <p:nvPr/>
        </p:nvSpPr>
        <p:spPr>
          <a:xfrm rot="16200000">
            <a:off x="693713" y="1326495"/>
            <a:ext cx="3981411" cy="4715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/>
              <a:t>相遇相知</a:t>
            </a:r>
            <a:r>
              <a:rPr lang="zh-CN" altLang="en-US" dirty="0"/>
              <a:t>：李白与杜甫在洛阳相遇，结下了深厚情谊，二人一同畅游梁、宋等地，留下了一段文坛佳话。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zh-CN" altLang="en-US" b="1" dirty="0"/>
              <a:t>相互影响</a:t>
            </a:r>
            <a:r>
              <a:rPr lang="zh-CN" altLang="en-US" dirty="0"/>
              <a:t>：他们在诗歌创作上相互切磋、相互影响，共同推动了唐诗的发展。杜甫对李白的诗歌才华十分钦佩，写下了多首怀念李白的诗作，如 “白也诗无敌，飘然思不群”；李白对杜甫也有一定的影响，促使杜甫在诗歌创作中更加注重情感的抒发和个性的展现。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9D069B7-D668-49B2-83AB-86F39F363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08" y="491948"/>
            <a:ext cx="4289457" cy="6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08" tIns="60902" rIns="121808" bIns="60902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87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05 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友谊佳话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02DE94B-A7F0-41A7-BB94-4DB683CBE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615" y="339634"/>
            <a:ext cx="7050094" cy="635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816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a16="http://schemas.microsoft.com/office/drawing/2014/main" xmlns:a14="http://schemas.microsoft.com/office/drawing/2010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6678E9-C84B-46AB-A1BF-8A57D703E1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397" y="744582"/>
            <a:ext cx="10659291" cy="4782158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C60D9F75-FBB1-459C-97D7-298A8183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601" y="1627556"/>
            <a:ext cx="7802881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30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李白与杜甫作为唐代诗坛的双子星，他们的诗歌各具特色，风格迥异，但都达到了极高的艺术成就，共同构成了唐诗的辉煌</a:t>
            </a:r>
            <a:r>
              <a:rPr lang="en-US" altLang="zh-CN" sz="30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.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30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他们的作品不仅在当时产生了巨大影响，而且历经千年岁月，依然闪耀着璀璨的光芒，为中华文化的传承与发展做出了不可磨灭的贡献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ADC10FF-D8F5-461A-AD09-90CE7B6080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4163134"/>
            <a:ext cx="3086569" cy="27272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AA7522A-84DF-4CF2-8D6F-CFA4CF2B0E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624694" y="3879669"/>
            <a:ext cx="2584726" cy="297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57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f1gvezz">
      <a:majorFont>
        <a:latin typeface="微软雅黑" panose="020F0302020204030204"/>
        <a:ea typeface="义启小魏楷"/>
        <a:cs typeface=""/>
      </a:majorFont>
      <a:minorFont>
        <a:latin typeface="微软雅黑" panose="020F0502020204030204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1213</Words>
  <Application>Microsoft Office PowerPoint</Application>
  <PresentationFormat>宽屏</PresentationFormat>
  <Paragraphs>83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Inter</vt:lpstr>
      <vt:lpstr>华文行楷</vt:lpstr>
      <vt:lpstr>微软雅黑</vt:lpstr>
      <vt:lpstr>Arial</vt:lpstr>
      <vt:lpstr>Calibri</vt:lpstr>
      <vt:lpstr>Impact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12</dc:creator>
  <cp:keywords/>
  <dc:description/>
  <cp:lastModifiedBy>472756163@qq.com</cp:lastModifiedBy>
  <cp:revision>69</cp:revision>
  <dcterms:created xsi:type="dcterms:W3CDTF">2022-05-07T08:26:05Z</dcterms:created>
  <dcterms:modified xsi:type="dcterms:W3CDTF">2024-12-20T08:51:29Z</dcterms:modified>
</cp:coreProperties>
</file>