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255" r:id="rId1"/>
    <p:sldMasterId id="2147489292" r:id="rId2"/>
  </p:sldMasterIdLst>
  <p:notesMasterIdLst>
    <p:notesMasterId r:id="rId3"/>
  </p:notesMasterIdLst>
  <p:sldIdLst>
    <p:sldId id="2879" r:id="rId4"/>
    <p:sldId id="2882" r:id="rId5"/>
    <p:sldId id="2885" r:id="rId6"/>
    <p:sldId id="2888" r:id="rId7"/>
    <p:sldId id="2891" r:id="rId8"/>
    <p:sldId id="2894" r:id="rId9"/>
    <p:sldId id="2897" r:id="rId10"/>
    <p:sldId id="2900" r:id="rId11"/>
    <p:sldId id="2903" r:id="rId12"/>
    <p:sldId id="2906" r:id="rId13"/>
    <p:sldId id="2909" r:id="rId14"/>
    <p:sldId id="2912" r:id="rId15"/>
    <p:sldId id="2915" r:id="rId16"/>
    <p:sldId id="2918" r:id="rId17"/>
    <p:sldId id="2921" r:id="rId18"/>
    <p:sldId id="2924" r:id="rId19"/>
    <p:sldId id="2927" r:id="rId20"/>
    <p:sldId id="2930" r:id="rId21"/>
    <p:sldId id="2933" r:id="rId22"/>
    <p:sldId id="2936" r:id="rId23"/>
    <p:sldId id="2939" r:id="rId24"/>
    <p:sldId id="2942" r:id="rId25"/>
    <p:sldId id="2945" r:id="rId26"/>
    <p:sldId id="2948" r:id="rId27"/>
    <p:sldId id="2951" r:id="rId28"/>
    <p:sldId id="2954" r:id="rId29"/>
    <p:sldId id="2957" r:id="rId30"/>
    <p:sldId id="2960" r:id="rId31"/>
    <p:sldId id="2963" r:id="rId32"/>
    <p:sldId id="2966" r:id="rId33"/>
    <p:sldId id="2969" r:id="rId34"/>
    <p:sldId id="2972" r:id="rId35"/>
    <p:sldId id="2975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image" Target="../media/image2.png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3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image" Target="../media/image1.png"/><Relationship Id="rId4" Type="http://schemas.openxmlformats.org/officeDocument/2006/relationships/tags" Target="../tags/tag23.xml"/><Relationship Id="rId5" Type="http://schemas.openxmlformats.org/officeDocument/2006/relationships/image" Target="../media/image4.png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image" Target="../media/image1.png"/><Relationship Id="rId4" Type="http://schemas.openxmlformats.org/officeDocument/2006/relationships/tags" Target="../tags/tag61.xml"/><Relationship Id="rId5" Type="http://schemas.openxmlformats.org/officeDocument/2006/relationships/image" Target="../media/image4.png"/><Relationship Id="rId6" Type="http://schemas.openxmlformats.org/officeDocument/2006/relationships/tags" Target="../tags/tag62.xml"/><Relationship Id="rId7" Type="http://schemas.openxmlformats.org/officeDocument/2006/relationships/tags" Target="../tags/tag63.xml"/><Relationship Id="rId8" Type="http://schemas.openxmlformats.org/officeDocument/2006/relationships/tags" Target="../tags/tag64.xml"/><Relationship Id="rId9" Type="http://schemas.openxmlformats.org/officeDocument/2006/relationships/tags" Target="../tags/tag65.xml"/><Relationship Id="rId10" Type="http://schemas.openxmlformats.org/officeDocument/2006/relationships/tags" Target="../tags/tag66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9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@svg_bg2_封面" descr="C:/Users/kingsoft/AppData/Local/Temp/fig2wpp/@svg_bg2_封面.sv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pic>
        <p:nvPicPr>
          <p:cNvPr id="2097157" name="@png2x_01_封面" descr="C:/Users/kingsoft/AppData/Local/Temp/fig2wpp/@png2x_01_封面.pn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-3175" y="0"/>
            <a:ext cx="12188825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6"/>
            </p:custDataLst>
          </p:nvPr>
        </p:nvSpPr>
        <p:spPr>
          <a:xfrm>
            <a:off x="1014730" y="2591670"/>
            <a:ext cx="6861187" cy="1418335"/>
          </a:xfrm>
          <a:noFill/>
        </p:spPr>
        <p:txBody>
          <a:bodyPr anchor="t" wrap="square">
            <a:normAutofit/>
          </a:bodyPr>
          <a:lstStyle>
            <a:lvl1pPr algn="l">
              <a:lnSpc>
                <a:spcPct val="100000"/>
              </a:lnSpc>
              <a:defRPr b="0" sz="6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单击编辑标题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 hasCustomPrompt="1"/>
            <p:custDataLst>
              <p:tags r:id="rId7"/>
            </p:custDataLst>
          </p:nvPr>
        </p:nvSpPr>
        <p:spPr>
          <a:xfrm>
            <a:off x="1014730" y="1334530"/>
            <a:ext cx="6860933" cy="1142224"/>
          </a:xfrm>
          <a:noFill/>
        </p:spPr>
        <p:txBody>
          <a:bodyPr anchor="b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2400">
                <a:solidFill>
                  <a:schemeClr val="tx2"/>
                </a:solidFill>
                <a:latin typeface="+mn-ea"/>
                <a:ea typeface="+mn-ea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单击此处编辑副标题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23"/>
          <p:cNvSpPr>
            <a:spLocks noGrp="1"/>
          </p:cNvSpPr>
          <p:nvPr>
            <p:ph type="body" sz="quarter" idx="17" hasCustomPrompt="1"/>
            <p:custDataLst>
              <p:tags r:id="rId11"/>
            </p:custDataLst>
          </p:nvPr>
        </p:nvSpPr>
        <p:spPr>
          <a:xfrm>
            <a:off x="1014730" y="4169663"/>
            <a:ext cx="6787780" cy="1353807"/>
          </a:xfrm>
          <a:noFill/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200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矩形 2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825" cy="6858000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9" name="@png2x_目录" descr="C:/Users/kingsoft/AppData/Local/Temp/fig2wpp/@png2x_目录.pn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0" y="0"/>
            <a:ext cx="12188825" cy="213042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014984" y="640080"/>
            <a:ext cx="10158984" cy="896112"/>
          </a:xfrm>
          <a:noFill/>
        </p:spPr>
        <p:txBody>
          <a:bodyPr anchor="ctr" wrap="square">
            <a:normAutofit/>
          </a:bodyPr>
          <a:lstStyle>
            <a:lvl1pPr algn="r">
              <a:defRPr b="0" sz="5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6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矩形 2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1" name="@svg_bg4" descr="C:/Users/kingsoft/AppData/Local/Temp/fig2wpp/@svg_bg4.sv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3175" y="0"/>
            <a:ext cx="12188825" cy="6858000"/>
          </a:xfrm>
          <a:prstGeom prst="rect"/>
        </p:spPr>
      </p:pic>
      <p:pic>
        <p:nvPicPr>
          <p:cNvPr id="2097163" name="@png2x" descr="C:/Users/kingsoft/AppData/Local/Temp/fig2wpp/@png2x.pn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6350" y="0"/>
            <a:ext cx="12188825" cy="6858000"/>
          </a:xfrm>
          <a:prstGeom prst="rect"/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2943860" y="3042181"/>
            <a:ext cx="8229600" cy="2265897"/>
          </a:xfrm>
          <a:noFill/>
        </p:spPr>
        <p:txBody>
          <a:bodyPr anchor="t" wrap="square">
            <a:normAutofit/>
          </a:bodyPr>
          <a:lstStyle>
            <a:lvl1pPr algn="r">
              <a:defRPr b="0" sz="4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1014730" y="1014730"/>
            <a:ext cx="10158730" cy="1795377"/>
          </a:xfrm>
          <a:noFill/>
        </p:spPr>
        <p:txBody>
          <a:bodyPr anchor="t" wrap="square">
            <a:normAutofit/>
          </a:bodyPr>
          <a:lstStyle>
            <a:lvl1pPr algn="r" indent="0" marL="0">
              <a:buNone/>
              <a:defRPr b="0" sz="94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1014984" y="1929160"/>
            <a:ext cx="4824984" cy="4248439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348984" y="1929160"/>
            <a:ext cx="4824984" cy="4248439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57200"/>
            <a:ext cx="10158984" cy="1069848"/>
          </a:xfrm>
          <a:noFill/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014984" y="1624588"/>
            <a:ext cx="4802061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1014984" y="2262127"/>
            <a:ext cx="4802061" cy="3927535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348259" y="1624588"/>
            <a:ext cx="4825710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348259" y="2262127"/>
            <a:ext cx="4825710" cy="3927535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57200"/>
            <a:ext cx="10158984" cy="1069848"/>
          </a:xfrm>
          <a:noFill/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014984" y="1658138"/>
            <a:ext cx="10158984" cy="576000"/>
          </a:xfrm>
        </p:spPr>
        <p:txBody>
          <a:bodyPr anchor="t" wrap="square">
            <a:normAutofit/>
          </a:bodyPr>
          <a:lstStyle>
            <a:lvl1pPr indent="0" marL="0">
              <a:buNone/>
              <a:defRPr b="0" sz="20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</a:t>
            </a:r>
            <a:r>
              <a:rPr altLang="en-US" lang="zh-CN"/>
              <a:t>此处编辑副标题</a:t>
            </a:r>
            <a:endParaRPr altLang="en-US" dirty="0" lang="zh-CN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矩形 2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5" name="@svg_bg2" descr="C:/Users/kingsoft/AppData/Local/Temp/fig2wpp/@svg_bg2.sv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3175" y="0"/>
            <a:ext cx="12188825" cy="6858000"/>
          </a:xfrm>
          <a:prstGeom prst="rect"/>
        </p:spPr>
      </p:pic>
      <p:pic>
        <p:nvPicPr>
          <p:cNvPr id="2097167" name="@png2x" descr="C:/Users/kingsoft/AppData/Local/Temp/fig2wpp/@png2x.pn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sp>
        <p:nvSpPr>
          <p:cNvPr id="1048776" name="标题 1"/>
          <p:cNvSpPr>
            <a:spLocks noGrp="1"/>
          </p:cNvSpPr>
          <p:nvPr>
            <p:ph type="ctrTitle"/>
            <p:custDataLst>
              <p:tags r:id="rId6"/>
            </p:custDataLst>
          </p:nvPr>
        </p:nvSpPr>
        <p:spPr>
          <a:xfrm>
            <a:off x="1014984" y="606577"/>
            <a:ext cx="10158984" cy="2958491"/>
          </a:xfrm>
          <a:noFill/>
        </p:spPr>
        <p:txBody>
          <a:bodyPr anchor="b" wrap="square">
            <a:normAutofit/>
          </a:bodyPr>
          <a:lstStyle>
            <a:lvl1pPr algn="ctr">
              <a:lnSpc>
                <a:spcPct val="100000"/>
              </a:lnSpc>
              <a:defRPr b="0" sz="6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1014984" y="3758184"/>
            <a:ext cx="10158984" cy="1962392"/>
          </a:xfrm>
          <a:noFill/>
        </p:spPr>
        <p:txBody>
          <a:bodyPr anchor="t" wrap="square">
            <a:normAutofit/>
          </a:bodyPr>
          <a:lstStyle>
            <a:lvl1pPr algn="ctr" indent="0" marL="0">
              <a:lnSpc>
                <a:spcPct val="100000"/>
              </a:lnSpc>
              <a:buNone/>
              <a:defRPr b="0" sz="18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7.xml"/><Relationship Id="rId13" Type="http://schemas.openxmlformats.org/officeDocument/2006/relationships/tags" Target="../tags/tag68.xml"/><Relationship Id="rId14" Type="http://schemas.openxmlformats.org/officeDocument/2006/relationships/image" Target="../media/image1.png"/><Relationship Id="rId15" Type="http://schemas.openxmlformats.org/officeDocument/2006/relationships/tags" Target="../tags/tag69.xml"/><Relationship Id="rId16" Type="http://schemas.openxmlformats.org/officeDocument/2006/relationships/tags" Target="../tags/tag70.xml"/><Relationship Id="rId17" Type="http://schemas.openxmlformats.org/officeDocument/2006/relationships/tags" Target="../tags/tag71.xml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256" r:id="rId1"/>
    <p:sldLayoutId id="2147489257" r:id="rId2"/>
    <p:sldLayoutId id="2147489258" r:id="rId3"/>
    <p:sldLayoutId id="2147489259" r:id="rId4"/>
    <p:sldLayoutId id="2147489260" r:id="rId5"/>
    <p:sldLayoutId id="2147489261" r:id="rId6"/>
    <p:sldLayoutId id="2147489262" r:id="rId7"/>
    <p:sldLayoutId id="2147489263" r:id="rId8"/>
    <p:sldLayoutId id="2147489264" r:id="rId9"/>
    <p:sldLayoutId id="2147489265" r:id="rId10"/>
    <p:sldLayoutId id="214748926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 userDrawn="1">
            <p:custDataLst>
              <p:tags r:id="rId12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3" name="@svg_bg3" descr="C:/Users/kingsoft/AppData/Local/Temp/fig2wpp/@svg_bg3.svg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-31955" y="-9054"/>
            <a:ext cx="12188825" cy="685800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1014984" y="457200"/>
            <a:ext cx="10158984" cy="1069848"/>
          </a:xfrm>
          <a:prstGeom prst="rect"/>
          <a:noFill/>
        </p:spPr>
        <p:txBody>
          <a:bodyPr anchor="ctr"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1014984" y="1773936"/>
            <a:ext cx="10158984" cy="4187952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293" r:id="rId1"/>
    <p:sldLayoutId id="2147489294" r:id="rId2"/>
    <p:sldLayoutId id="2147489295" r:id="rId3"/>
    <p:sldLayoutId id="2147489296" r:id="rId4"/>
    <p:sldLayoutId id="2147489297" r:id="rId5"/>
    <p:sldLayoutId id="2147489298" r:id="rId6"/>
    <p:sldLayoutId id="2147489299" r:id="rId7"/>
    <p:sldLayoutId id="2147489300" r:id="rId8"/>
    <p:sldLayoutId id="2147489301" r:id="rId9"/>
    <p:sldLayoutId id="2147489302" r:id="rId10"/>
    <p:sldLayoutId id="2147489303" r:id="rId11"/>
  </p:sldLayoutIdLst>
  <p:txStyles>
    <p:titleStyle>
      <a:lvl1pPr algn="ctr" defTabSz="914400" eaLnBrk="1" hangingPunct="1" latinLnBrk="0" rtl="0">
        <a:lnSpc>
          <a:spcPct val="100000"/>
        </a:lnSpc>
        <a:spcBef>
          <a:spcPct val="0"/>
        </a:spcBef>
        <a:buNone/>
        <a:defRPr altLang="en-US" b="0" dirty="0" sz="3400" kern="1200" lang="zh-CN">
          <a:solidFill>
            <a:schemeClr val="tx2"/>
          </a:solidFill>
          <a:latin typeface="+mj-ea"/>
          <a:ea typeface="+mj-ea"/>
          <a:cs typeface="汉仪正圆-75W" panose="00020600040101010101" charset="-122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b="0" sz="18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8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6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4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2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tags" Target="../tags/tag76.xml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tags" Target="../tags/tag85.xml"/><Relationship Id="rId8" Type="http://schemas.openxmlformats.org/officeDocument/2006/relationships/tags" Target="../tags/tag86.xml"/><Relationship Id="rId9" Type="http://schemas.openxmlformats.org/officeDocument/2006/relationships/tags" Target="../tags/tag87.xml"/><Relationship Id="rId10" Type="http://schemas.openxmlformats.org/officeDocument/2006/relationships/tags" Target="../tags/tag88.xml"/><Relationship Id="rId11" Type="http://schemas.openxmlformats.org/officeDocument/2006/relationships/tags" Target="../tags/tag89.xml"/><Relationship Id="rId12" Type="http://schemas.openxmlformats.org/officeDocument/2006/relationships/tags" Target="../tags/tag90.xml"/><Relationship Id="rId13" Type="http://schemas.openxmlformats.org/officeDocument/2006/relationships/tags" Target="../tags/tag91.xml"/><Relationship Id="rId14" Type="http://schemas.openxmlformats.org/officeDocument/2006/relationships/tags" Target="../tags/tag92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tags" Target="../tags/tag102.xml"/><Relationship Id="rId8" Type="http://schemas.openxmlformats.org/officeDocument/2006/relationships/tags" Target="../tags/tag103.xml"/><Relationship Id="rId9" Type="http://schemas.openxmlformats.org/officeDocument/2006/relationships/tags" Target="../tags/tag104.xml"/><Relationship Id="rId10" Type="http://schemas.openxmlformats.org/officeDocument/2006/relationships/tags" Target="../tags/tag105.xml"/><Relationship Id="rId11" Type="http://schemas.openxmlformats.org/officeDocument/2006/relationships/tags" Target="../tags/tag106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tags" Target="../tags/tag117.xml"/><Relationship Id="rId23" Type="http://schemas.openxmlformats.org/officeDocument/2006/relationships/tags" Target="../tags/tag118.xml"/><Relationship Id="rId24" Type="http://schemas.openxmlformats.org/officeDocument/2006/relationships/tags" Target="../tags/tag119.xml"/><Relationship Id="rId25" Type="http://schemas.openxmlformats.org/officeDocument/2006/relationships/tags" Target="../tags/tag120.xml"/><Relationship Id="rId26" Type="http://schemas.openxmlformats.org/officeDocument/2006/relationships/tags" Target="../tags/tag121.xml"/><Relationship Id="rId27" Type="http://schemas.openxmlformats.org/officeDocument/2006/relationships/tags" Target="../tags/tag122.xml"/><Relationship Id="rId28" Type="http://schemas.openxmlformats.org/officeDocument/2006/relationships/tags" Target="../tags/tag123.xml"/><Relationship Id="rId29" Type="http://schemas.openxmlformats.org/officeDocument/2006/relationships/tags" Target="../tags/tag124.xml"/><Relationship Id="rId30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tags" Target="../tags/tag137.xml"/><Relationship Id="rId14" Type="http://schemas.openxmlformats.org/officeDocument/2006/relationships/tags" Target="../tags/tag138.xml"/><Relationship Id="rId15" Type="http://schemas.openxmlformats.org/officeDocument/2006/relationships/tags" Target="../tags/tag139.xml"/><Relationship Id="rId16" Type="http://schemas.openxmlformats.org/officeDocument/2006/relationships/tags" Target="../tags/tag140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tags" Target="../tags/tag153.xml"/><Relationship Id="rId14" Type="http://schemas.openxmlformats.org/officeDocument/2006/relationships/tags" Target="../tags/tag154.xml"/><Relationship Id="rId1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tags" Target="../tags/tag167.xml"/><Relationship Id="rId14" Type="http://schemas.openxmlformats.org/officeDocument/2006/relationships/tags" Target="../tags/tag168.xml"/><Relationship Id="rId15" Type="http://schemas.openxmlformats.org/officeDocument/2006/relationships/tags" Target="../tags/tag169.xml"/><Relationship Id="rId16" Type="http://schemas.openxmlformats.org/officeDocument/2006/relationships/tags" Target="../tags/tag170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tags" Target="../tags/tag186.xml"/><Relationship Id="rId14" Type="http://schemas.openxmlformats.org/officeDocument/2006/relationships/tags" Target="../tags/tag187.xml"/><Relationship Id="rId15" Type="http://schemas.openxmlformats.org/officeDocument/2006/relationships/tags" Target="../tags/tag188.xml"/><Relationship Id="rId16" Type="http://schemas.openxmlformats.org/officeDocument/2006/relationships/tags" Target="../tags/tag189.xml"/><Relationship Id="rId17" Type="http://schemas.openxmlformats.org/officeDocument/2006/relationships/tags" Target="../tags/tag190.xml"/><Relationship Id="rId18" Type="http://schemas.openxmlformats.org/officeDocument/2006/relationships/tags" Target="../tags/tag191.xml"/><Relationship Id="rId19" Type="http://schemas.openxmlformats.org/officeDocument/2006/relationships/tags" Target="../tags/tag192.xml"/><Relationship Id="rId20" Type="http://schemas.openxmlformats.org/officeDocument/2006/relationships/tags" Target="../tags/tag193.xml"/><Relationship Id="rId21" Type="http://schemas.openxmlformats.org/officeDocument/2006/relationships/tags" Target="../tags/tag194.xml"/><Relationship Id="rId22" Type="http://schemas.openxmlformats.org/officeDocument/2006/relationships/tags" Target="../tags/tag195.xml"/><Relationship Id="rId23" Type="http://schemas.openxmlformats.org/officeDocument/2006/relationships/tags" Target="../tags/tag196.xml"/><Relationship Id="rId24" Type="http://schemas.openxmlformats.org/officeDocument/2006/relationships/tags" Target="../tags/tag197.xml"/><Relationship Id="rId25" Type="http://schemas.openxmlformats.org/officeDocument/2006/relationships/tags" Target="../tags/tag198.xml"/><Relationship Id="rId26" Type="http://schemas.openxmlformats.org/officeDocument/2006/relationships/tags" Target="../tags/tag199.xml"/><Relationship Id="rId27" Type="http://schemas.openxmlformats.org/officeDocument/2006/relationships/tags" Target="../tags/tag200.xml"/><Relationship Id="rId28" Type="http://schemas.openxmlformats.org/officeDocument/2006/relationships/tags" Target="../tags/tag201.xml"/><Relationship Id="rId29" Type="http://schemas.openxmlformats.org/officeDocument/2006/relationships/tags" Target="../tags/tag202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tags" Target="../tags/tag215.xml"/><Relationship Id="rId14" Type="http://schemas.openxmlformats.org/officeDocument/2006/relationships/tags" Target="../tags/tag216.xml"/><Relationship Id="rId15" Type="http://schemas.openxmlformats.org/officeDocument/2006/relationships/tags" Target="../tags/tag217.xml"/><Relationship Id="rId16" Type="http://schemas.openxmlformats.org/officeDocument/2006/relationships/tags" Target="../tags/tag218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tags" Target="../tags/tag243.xml"/><Relationship Id="rId14" Type="http://schemas.openxmlformats.org/officeDocument/2006/relationships/tags" Target="../tags/tag244.xml"/><Relationship Id="rId15" Type="http://schemas.openxmlformats.org/officeDocument/2006/relationships/tags" Target="../tags/tag245.xml"/><Relationship Id="rId16" Type="http://schemas.openxmlformats.org/officeDocument/2006/relationships/tags" Target="../tags/tag246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tags" Target="../tags/tag352.xml"/><Relationship Id="rId10" Type="http://schemas.openxmlformats.org/officeDocument/2006/relationships/tags" Target="../tags/tag353.xml"/><Relationship Id="rId11" Type="http://schemas.openxmlformats.org/officeDocument/2006/relationships/tags" Target="../tags/tag354.xml"/><Relationship Id="rId12" Type="http://schemas.openxmlformats.org/officeDocument/2006/relationships/tags" Target="../tags/tag355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tags" Target="../tags/tag362.xml"/><Relationship Id="rId8" Type="http://schemas.openxmlformats.org/officeDocument/2006/relationships/tags" Target="../tags/tag363.xml"/><Relationship Id="rId9" Type="http://schemas.openxmlformats.org/officeDocument/2006/relationships/tags" Target="../tags/tag364.xml"/><Relationship Id="rId10" Type="http://schemas.openxmlformats.org/officeDocument/2006/relationships/tags" Target="../tags/tag365.xml"/><Relationship Id="rId11" Type="http://schemas.openxmlformats.org/officeDocument/2006/relationships/tags" Target="../tags/tag366.xml"/><Relationship Id="rId12" Type="http://schemas.openxmlformats.org/officeDocument/2006/relationships/tags" Target="../tags/tag367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tags" Target="../tags/tag371.xml"/><Relationship Id="rId5" Type="http://schemas.openxmlformats.org/officeDocument/2006/relationships/tags" Target="../tags/tag372.xml"/><Relationship Id="rId6" Type="http://schemas.openxmlformats.org/officeDocument/2006/relationships/tags" Target="../tags/tag373.xml"/><Relationship Id="rId7" Type="http://schemas.openxmlformats.org/officeDocument/2006/relationships/tags" Target="../tags/tag374.xml"/><Relationship Id="rId8" Type="http://schemas.openxmlformats.org/officeDocument/2006/relationships/tags" Target="../tags/tag375.xml"/><Relationship Id="rId9" Type="http://schemas.openxmlformats.org/officeDocument/2006/relationships/tags" Target="../tags/tag376.xml"/><Relationship Id="rId10" Type="http://schemas.openxmlformats.org/officeDocument/2006/relationships/tags" Target="../tags/tag377.xml"/><Relationship Id="rId11" Type="http://schemas.openxmlformats.org/officeDocument/2006/relationships/tags" Target="../tags/tag378.xml"/><Relationship Id="rId12" Type="http://schemas.openxmlformats.org/officeDocument/2006/relationships/tags" Target="../tags/tag379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0.xml"/><Relationship Id="rId2" Type="http://schemas.openxmlformats.org/officeDocument/2006/relationships/tags" Target="../tags/tag381.xml"/><Relationship Id="rId3" Type="http://schemas.openxmlformats.org/officeDocument/2006/relationships/tags" Target="../tags/tag382.xml"/><Relationship Id="rId4" Type="http://schemas.openxmlformats.org/officeDocument/2006/relationships/tags" Target="../tags/tag383.xml"/><Relationship Id="rId5" Type="http://schemas.openxmlformats.org/officeDocument/2006/relationships/tags" Target="../tags/tag384.xml"/><Relationship Id="rId6" Type="http://schemas.openxmlformats.org/officeDocument/2006/relationships/tags" Target="../tags/tag385.xml"/><Relationship Id="rId7" Type="http://schemas.openxmlformats.org/officeDocument/2006/relationships/tags" Target="../tags/tag386.xml"/><Relationship Id="rId8" Type="http://schemas.openxmlformats.org/officeDocument/2006/relationships/tags" Target="../tags/tag387.xml"/><Relationship Id="rId9" Type="http://schemas.openxmlformats.org/officeDocument/2006/relationships/tags" Target="../tags/tag388.xml"/><Relationship Id="rId10" Type="http://schemas.openxmlformats.org/officeDocument/2006/relationships/tags" Target="../tags/tag389.xml"/><Relationship Id="rId11" Type="http://schemas.openxmlformats.org/officeDocument/2006/relationships/tags" Target="../tags/tag390.xml"/><Relationship Id="rId12" Type="http://schemas.openxmlformats.org/officeDocument/2006/relationships/tags" Target="../tags/tag391.xml"/><Relationship Id="rId13" Type="http://schemas.openxmlformats.org/officeDocument/2006/relationships/tags" Target="../tags/tag392.xml"/><Relationship Id="rId14" Type="http://schemas.openxmlformats.org/officeDocument/2006/relationships/tags" Target="../tags/tag393.xml"/><Relationship Id="rId15" Type="http://schemas.openxmlformats.org/officeDocument/2006/relationships/tags" Target="../tags/tag394.xml"/><Relationship Id="rId16" Type="http://schemas.openxmlformats.org/officeDocument/2006/relationships/tags" Target="../tags/tag395.xml"/><Relationship Id="rId17" Type="http://schemas.openxmlformats.org/officeDocument/2006/relationships/tags" Target="../tags/tag396.xml"/><Relationship Id="rId18" Type="http://schemas.openxmlformats.org/officeDocument/2006/relationships/tags" Target="../tags/tag397.xml"/><Relationship Id="rId19" Type="http://schemas.openxmlformats.org/officeDocument/2006/relationships/tags" Target="../tags/tag398.xml"/><Relationship Id="rId20" Type="http://schemas.openxmlformats.org/officeDocument/2006/relationships/tags" Target="../tags/tag399.xml"/><Relationship Id="rId21" Type="http://schemas.openxmlformats.org/officeDocument/2006/relationships/tags" Target="../tags/tag400.xml"/><Relationship Id="rId22" Type="http://schemas.openxmlformats.org/officeDocument/2006/relationships/tags" Target="../tags/tag401.xml"/><Relationship Id="rId23" Type="http://schemas.openxmlformats.org/officeDocument/2006/relationships/tags" Target="../tags/tag402.xml"/><Relationship Id="rId24" Type="http://schemas.openxmlformats.org/officeDocument/2006/relationships/tags" Target="../tags/tag403.xml"/><Relationship Id="rId25" Type="http://schemas.openxmlformats.org/officeDocument/2006/relationships/tags" Target="../tags/tag404.xml"/><Relationship Id="rId26" Type="http://schemas.openxmlformats.org/officeDocument/2006/relationships/tags" Target="../tags/tag405.xml"/><Relationship Id="rId27" Type="http://schemas.openxmlformats.org/officeDocument/2006/relationships/tags" Target="../tags/tag406.xml"/><Relationship Id="rId28" Type="http://schemas.openxmlformats.org/officeDocument/2006/relationships/tags" Target="../tags/tag407.xml"/><Relationship Id="rId29" Type="http://schemas.openxmlformats.org/officeDocument/2006/relationships/tags" Target="../tags/tag408.xml"/><Relationship Id="rId30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09.xml"/><Relationship Id="rId2" Type="http://schemas.openxmlformats.org/officeDocument/2006/relationships/tags" Target="../tags/tag410.xml"/><Relationship Id="rId3" Type="http://schemas.openxmlformats.org/officeDocument/2006/relationships/tags" Target="../tags/tag411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12.xml"/><Relationship Id="rId2" Type="http://schemas.openxmlformats.org/officeDocument/2006/relationships/tags" Target="../tags/tag413.xml"/><Relationship Id="rId3" Type="http://schemas.openxmlformats.org/officeDocument/2006/relationships/tags" Target="../tags/tag414.xml"/><Relationship Id="rId4" Type="http://schemas.openxmlformats.org/officeDocument/2006/relationships/tags" Target="../tags/tag415.xml"/><Relationship Id="rId5" Type="http://schemas.openxmlformats.org/officeDocument/2006/relationships/tags" Target="../tags/tag416.xml"/><Relationship Id="rId6" Type="http://schemas.openxmlformats.org/officeDocument/2006/relationships/tags" Target="../tags/tag417.xml"/><Relationship Id="rId7" Type="http://schemas.openxmlformats.org/officeDocument/2006/relationships/tags" Target="../tags/tag418.xml"/><Relationship Id="rId8" Type="http://schemas.openxmlformats.org/officeDocument/2006/relationships/tags" Target="../tags/tag419.xml"/><Relationship Id="rId9" Type="http://schemas.openxmlformats.org/officeDocument/2006/relationships/tags" Target="../tags/tag420.xml"/><Relationship Id="rId10" Type="http://schemas.openxmlformats.org/officeDocument/2006/relationships/tags" Target="../tags/tag421.xml"/><Relationship Id="rId11" Type="http://schemas.openxmlformats.org/officeDocument/2006/relationships/tags" Target="../tags/tag422.xml"/><Relationship Id="rId12" Type="http://schemas.openxmlformats.org/officeDocument/2006/relationships/tags" Target="../tags/tag423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24.xml"/><Relationship Id="rId2" Type="http://schemas.openxmlformats.org/officeDocument/2006/relationships/tags" Target="../tags/tag425.xml"/><Relationship Id="rId3" Type="http://schemas.openxmlformats.org/officeDocument/2006/relationships/tags" Target="../tags/tag426.xml"/><Relationship Id="rId4" Type="http://schemas.openxmlformats.org/officeDocument/2006/relationships/tags" Target="../tags/tag427.xml"/><Relationship Id="rId5" Type="http://schemas.openxmlformats.org/officeDocument/2006/relationships/tags" Target="../tags/tag428.xml"/><Relationship Id="rId6" Type="http://schemas.openxmlformats.org/officeDocument/2006/relationships/tags" Target="../tags/tag429.xml"/><Relationship Id="rId7" Type="http://schemas.openxmlformats.org/officeDocument/2006/relationships/tags" Target="../tags/tag430.xml"/><Relationship Id="rId8" Type="http://schemas.openxmlformats.org/officeDocument/2006/relationships/tags" Target="../tags/tag431.xml"/><Relationship Id="rId9" Type="http://schemas.openxmlformats.org/officeDocument/2006/relationships/tags" Target="../tags/tag432.xml"/><Relationship Id="rId10" Type="http://schemas.openxmlformats.org/officeDocument/2006/relationships/tags" Target="../tags/tag433.xml"/><Relationship Id="rId11" Type="http://schemas.openxmlformats.org/officeDocument/2006/relationships/tags" Target="../tags/tag434.xml"/><Relationship Id="rId12" Type="http://schemas.openxmlformats.org/officeDocument/2006/relationships/tags" Target="../tags/tag435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36.xml"/><Relationship Id="rId2" Type="http://schemas.openxmlformats.org/officeDocument/2006/relationships/tags" Target="../tags/tag437.xml"/><Relationship Id="rId3" Type="http://schemas.openxmlformats.org/officeDocument/2006/relationships/tags" Target="../tags/tag438.xml"/><Relationship Id="rId4" Type="http://schemas.openxmlformats.org/officeDocument/2006/relationships/tags" Target="../tags/tag439.xml"/><Relationship Id="rId5" Type="http://schemas.openxmlformats.org/officeDocument/2006/relationships/tags" Target="../tags/tag440.xml"/><Relationship Id="rId6" Type="http://schemas.openxmlformats.org/officeDocument/2006/relationships/tags" Target="../tags/tag441.xml"/><Relationship Id="rId7" Type="http://schemas.openxmlformats.org/officeDocument/2006/relationships/tags" Target="../tags/tag442.xml"/><Relationship Id="rId8" Type="http://schemas.openxmlformats.org/officeDocument/2006/relationships/tags" Target="../tags/tag443.xml"/><Relationship Id="rId9" Type="http://schemas.openxmlformats.org/officeDocument/2006/relationships/tags" Target="../tags/tag444.xml"/><Relationship Id="rId10" Type="http://schemas.openxmlformats.org/officeDocument/2006/relationships/tags" Target="../tags/tag445.xml"/><Relationship Id="rId11" Type="http://schemas.openxmlformats.org/officeDocument/2006/relationships/tags" Target="../tags/tag446.xml"/><Relationship Id="rId12" Type="http://schemas.openxmlformats.org/officeDocument/2006/relationships/tags" Target="../tags/tag447.xml"/><Relationship Id="rId13" Type="http://schemas.openxmlformats.org/officeDocument/2006/relationships/tags" Target="../tags/tag448.xml"/><Relationship Id="rId14" Type="http://schemas.openxmlformats.org/officeDocument/2006/relationships/tags" Target="../tags/tag449.xml"/><Relationship Id="rId15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50.xml"/><Relationship Id="rId2" Type="http://schemas.openxmlformats.org/officeDocument/2006/relationships/tags" Target="../tags/tag451.xml"/><Relationship Id="rId3" Type="http://schemas.openxmlformats.org/officeDocument/2006/relationships/tags" Target="../tags/tag452.xml"/><Relationship Id="rId4" Type="http://schemas.openxmlformats.org/officeDocument/2006/relationships/tags" Target="../tags/tag453.xml"/><Relationship Id="rId5" Type="http://schemas.openxmlformats.org/officeDocument/2006/relationships/tags" Target="../tags/tag454.xml"/><Relationship Id="rId6" Type="http://schemas.openxmlformats.org/officeDocument/2006/relationships/tags" Target="../tags/tag455.xml"/><Relationship Id="rId7" Type="http://schemas.openxmlformats.org/officeDocument/2006/relationships/tags" Target="../tags/tag456.xml"/><Relationship Id="rId8" Type="http://schemas.openxmlformats.org/officeDocument/2006/relationships/tags" Target="../tags/tag457.xml"/><Relationship Id="rId9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58.xml"/><Relationship Id="rId2" Type="http://schemas.openxmlformats.org/officeDocument/2006/relationships/tags" Target="../tags/tag459.xml"/><Relationship Id="rId3" Type="http://schemas.openxmlformats.org/officeDocument/2006/relationships/tags" Target="../tags/tag46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014730" y="2591670"/>
            <a:ext cx="6861187" cy="1418335"/>
          </a:xfrm>
        </p:spPr>
        <p:txBody>
          <a:bodyPr wrap="square">
            <a:normAutofit fontScale="90000"/>
          </a:bodyPr>
          <a:p>
            <a:r>
              <a:rPr altLang="en-US" dirty="0" lang="zh-CN"/>
              <a:t>电子商务行业未来五年趋势</a:t>
            </a:r>
            <a:endParaRPr altLang="en-US" dirty="0" lang="zh-CN"/>
          </a:p>
        </p:txBody>
      </p:sp>
      <p:sp>
        <p:nvSpPr>
          <p:cNvPr id="1048650" name="副标题 4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014983" y="1334530"/>
            <a:ext cx="6860933" cy="1142224"/>
          </a:xfrm>
        </p:spPr>
        <p:txBody>
          <a:bodyPr wrap="square">
            <a:normAutofit/>
          </a:bodyPr>
          <a:p>
            <a:r>
              <a:rPr altLang="en-US" dirty="0" lang="zh-CN"/>
              <a:t>添加文档副标题</a:t>
            </a:r>
            <a:endParaRPr altLang="en-US" dirty="0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088136" y="4169663"/>
            <a:ext cx="6787780" cy="1353807"/>
          </a:xfrm>
        </p:spPr>
        <p:txBody>
          <a:bodyPr wrap="square">
            <a:normAutofit/>
          </a:bodyPr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序号"/>
          <p:cNvSpPr txBox="1"/>
          <p:nvPr>
            <p:custDataLst>
              <p:tags r:id="rId1"/>
            </p:custDataLst>
          </p:nvPr>
        </p:nvSpPr>
        <p:spPr>
          <a:xfrm>
            <a:off x="1446510" y="270893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01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2" name="项标题"/>
          <p:cNvSpPr txBox="1"/>
          <p:nvPr>
            <p:custDataLst>
              <p:tags r:id="rId2"/>
            </p:custDataLst>
          </p:nvPr>
        </p:nvSpPr>
        <p:spPr>
          <a:xfrm>
            <a:off x="2464075" y="270893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电子商务行业的发展趋势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3"/>
            </p:custDataLst>
          </p:nvPr>
        </p:nvSpPr>
        <p:spPr>
          <a:xfrm>
            <a:off x="6170910" y="270893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02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6" name="项标题"/>
          <p:cNvSpPr txBox="1"/>
          <p:nvPr>
            <p:custDataLst>
              <p:tags r:id="rId4"/>
            </p:custDataLst>
          </p:nvPr>
        </p:nvSpPr>
        <p:spPr>
          <a:xfrm>
            <a:off x="7188475" y="270893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电子商务行业的竞争格局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6170910" y="396792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04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0" name="项标题"/>
          <p:cNvSpPr txBox="1"/>
          <p:nvPr>
            <p:custDataLst>
              <p:tags r:id="rId6"/>
            </p:custDataLst>
          </p:nvPr>
        </p:nvSpPr>
        <p:spPr>
          <a:xfrm>
            <a:off x="7188475" y="396792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电子商务行业的市场拓展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7"/>
            </p:custDataLst>
          </p:nvPr>
        </p:nvSpPr>
        <p:spPr>
          <a:xfrm>
            <a:off x="1446510" y="396792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03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4" name="项标题"/>
          <p:cNvSpPr txBox="1"/>
          <p:nvPr>
            <p:custDataLst>
              <p:tags r:id="rId8"/>
            </p:custDataLst>
          </p:nvPr>
        </p:nvSpPr>
        <p:spPr>
          <a:xfrm>
            <a:off x="2464075" y="396792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电子商务行业的技术创新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6" name="项标题"/>
          <p:cNvSpPr txBox="1"/>
          <p:nvPr>
            <p:custDataLst>
              <p:tags r:id="rId9"/>
            </p:custDataLst>
          </p:nvPr>
        </p:nvSpPr>
        <p:spPr>
          <a:xfrm>
            <a:off x="7188475" y="5226911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电子商务行业的政策环境与监管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8" name="序号"/>
          <p:cNvSpPr txBox="1"/>
          <p:nvPr>
            <p:custDataLst>
              <p:tags r:id="rId10"/>
            </p:custDataLst>
          </p:nvPr>
        </p:nvSpPr>
        <p:spPr>
          <a:xfrm>
            <a:off x="1446510" y="5226911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05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0" name="项标题"/>
          <p:cNvSpPr txBox="1"/>
          <p:nvPr>
            <p:custDataLst>
              <p:tags r:id="rId11"/>
            </p:custDataLst>
          </p:nvPr>
        </p:nvSpPr>
        <p:spPr>
          <a:xfrm>
            <a:off x="2464075" y="5226911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电子商务行业的商业模式创新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2" name="序号"/>
          <p:cNvSpPr txBox="1"/>
          <p:nvPr>
            <p:custDataLst>
              <p:tags r:id="rId12"/>
            </p:custDataLst>
          </p:nvPr>
        </p:nvSpPr>
        <p:spPr>
          <a:xfrm>
            <a:off x="6170910" y="5226911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06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4" name="标题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1014984" y="640080"/>
            <a:ext cx="10158984" cy="896112"/>
          </a:xfrm>
          <a:noFill/>
        </p:spPr>
        <p:txBody>
          <a:bodyPr anchor="ctr" wrap="square"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电子商务行业的发展趋势</a:t>
            </a:r>
            <a:endParaRPr altLang="en-US" lang="zh-CN"/>
          </a:p>
        </p:txBody>
      </p:sp>
      <p:sp>
        <p:nvSpPr>
          <p:cNvPr id="10488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全球化趋势</a:t>
            </a:r>
            <a:endParaRPr altLang="en-US" lang="zh-CN"/>
          </a:p>
        </p:txBody>
      </p:sp>
      <p:sp>
        <p:nvSpPr>
          <p:cNvPr id="1048904" name="椭圆 262"/>
          <p:cNvSpPr/>
          <p:nvPr>
            <p:custDataLst>
              <p:tags r:id="rId1"/>
            </p:custDataLst>
          </p:nvPr>
        </p:nvSpPr>
        <p:spPr>
          <a:xfrm>
            <a:off x="2687367" y="4101549"/>
            <a:ext cx="6813746" cy="178263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06" name="椭圆 263"/>
          <p:cNvSpPr/>
          <p:nvPr>
            <p:custDataLst>
              <p:tags r:id="rId2"/>
            </p:custDataLst>
          </p:nvPr>
        </p:nvSpPr>
        <p:spPr>
          <a:xfrm>
            <a:off x="3476649" y="4175998"/>
            <a:ext cx="5166079" cy="153086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08" name="椭圆 264"/>
          <p:cNvSpPr/>
          <p:nvPr>
            <p:custDataLst>
              <p:tags r:id="rId3"/>
            </p:custDataLst>
          </p:nvPr>
        </p:nvSpPr>
        <p:spPr>
          <a:xfrm>
            <a:off x="4215693" y="4395109"/>
            <a:ext cx="3687157" cy="109261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0" name="椭圆 265"/>
          <p:cNvSpPr/>
          <p:nvPr>
            <p:custDataLst>
              <p:tags r:id="rId4"/>
            </p:custDataLst>
          </p:nvPr>
        </p:nvSpPr>
        <p:spPr>
          <a:xfrm>
            <a:off x="4840340" y="4580324"/>
            <a:ext cx="2437632" cy="72234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2" name="椭圆 266"/>
          <p:cNvSpPr/>
          <p:nvPr>
            <p:custDataLst>
              <p:tags r:id="rId5"/>
            </p:custDataLst>
          </p:nvPr>
        </p:nvSpPr>
        <p:spPr>
          <a:xfrm>
            <a:off x="5480724" y="4769776"/>
            <a:ext cx="1402138" cy="415495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109245" y="4700774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14" name="椭圆 268"/>
          <p:cNvSpPr/>
          <p:nvPr>
            <p:custDataLst>
              <p:tags r:id="rId7"/>
            </p:custDataLst>
          </p:nvPr>
        </p:nvSpPr>
        <p:spPr>
          <a:xfrm flipV="1">
            <a:off x="3024507" y="4528270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6" name="椭圆 269"/>
          <p:cNvSpPr/>
          <p:nvPr>
            <p:custDataLst>
              <p:tags r:id="rId8"/>
            </p:custDataLst>
          </p:nvPr>
        </p:nvSpPr>
        <p:spPr>
          <a:xfrm flipV="1">
            <a:off x="3063244" y="4567613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8" name="椭圆 270"/>
          <p:cNvSpPr/>
          <p:nvPr>
            <p:custDataLst>
              <p:tags r:id="rId9"/>
            </p:custDataLst>
          </p:nvPr>
        </p:nvSpPr>
        <p:spPr>
          <a:xfrm flipV="1">
            <a:off x="7663356" y="3774094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12384" y="3880623"/>
            <a:ext cx="0" cy="178263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20" name="椭圆 272"/>
          <p:cNvSpPr/>
          <p:nvPr>
            <p:custDataLst>
              <p:tags r:id="rId11"/>
            </p:custDataLst>
          </p:nvPr>
        </p:nvSpPr>
        <p:spPr>
          <a:xfrm flipV="1">
            <a:off x="4165455" y="3657881"/>
            <a:ext cx="358997" cy="35898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344012" y="4046469"/>
            <a:ext cx="0" cy="94193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55657" y="3757146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22" name="椭圆 275"/>
          <p:cNvSpPr/>
          <p:nvPr>
            <p:custDataLst>
              <p:tags r:id="rId14"/>
            </p:custDataLst>
          </p:nvPr>
        </p:nvSpPr>
        <p:spPr>
          <a:xfrm flipV="1">
            <a:off x="6970918" y="3584642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4" name="椭圆 276"/>
          <p:cNvSpPr/>
          <p:nvPr>
            <p:custDataLst>
              <p:tags r:id="rId15"/>
            </p:custDataLst>
          </p:nvPr>
        </p:nvSpPr>
        <p:spPr>
          <a:xfrm flipV="1">
            <a:off x="7009656" y="3623985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6" name="椭圆 277"/>
          <p:cNvSpPr/>
          <p:nvPr>
            <p:custDataLst>
              <p:tags r:id="rId16"/>
            </p:custDataLst>
          </p:nvPr>
        </p:nvSpPr>
        <p:spPr>
          <a:xfrm flipV="1">
            <a:off x="3932423" y="4381793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81451" y="4488322"/>
            <a:ext cx="0" cy="10307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28" name="椭圆 279"/>
          <p:cNvSpPr/>
          <p:nvPr>
            <p:custDataLst>
              <p:tags r:id="rId18"/>
            </p:custDataLst>
          </p:nvPr>
        </p:nvSpPr>
        <p:spPr>
          <a:xfrm flipV="1">
            <a:off x="8350952" y="4600298"/>
            <a:ext cx="244537" cy="24452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72007" y="4871463"/>
            <a:ext cx="0" cy="3824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30" name="椭圆 281"/>
          <p:cNvSpPr/>
          <p:nvPr>
            <p:custDataLst>
              <p:tags r:id="rId20"/>
            </p:custDataLst>
          </p:nvPr>
        </p:nvSpPr>
        <p:spPr>
          <a:xfrm flipV="1">
            <a:off x="5035240" y="4889016"/>
            <a:ext cx="302904" cy="30289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84138" y="5240077"/>
            <a:ext cx="0" cy="6691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32" name="图形 15"/>
          <p:cNvSpPr/>
          <p:nvPr>
            <p:custDataLst>
              <p:tags r:id="rId22"/>
            </p:custDataLst>
          </p:nvPr>
        </p:nvSpPr>
        <p:spPr>
          <a:xfrm>
            <a:off x="5097583" y="4953780"/>
            <a:ext cx="173201" cy="168767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34" name="图形 19"/>
          <p:cNvSpPr/>
          <p:nvPr>
            <p:custDataLst>
              <p:tags r:id="rId23"/>
            </p:custDataLst>
          </p:nvPr>
        </p:nvSpPr>
        <p:spPr>
          <a:xfrm>
            <a:off x="8413901" y="4668695"/>
            <a:ext cx="118617" cy="106816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36" name="图形 27"/>
          <p:cNvSpPr/>
          <p:nvPr>
            <p:custDataLst>
              <p:tags r:id="rId24"/>
            </p:custDataLst>
          </p:nvPr>
        </p:nvSpPr>
        <p:spPr>
          <a:xfrm>
            <a:off x="4261089" y="3772883"/>
            <a:ext cx="167743" cy="129013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38" name="任意多边形: 形状 286"/>
          <p:cNvSpPr/>
          <p:nvPr>
            <p:custDataLst>
              <p:tags r:id="rId25"/>
            </p:custDataLst>
          </p:nvPr>
        </p:nvSpPr>
        <p:spPr>
          <a:xfrm>
            <a:off x="5472250" y="3725672"/>
            <a:ext cx="1243945" cy="124395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40" name="正文"/>
          <p:cNvSpPr txBox="1"/>
          <p:nvPr>
            <p:custDataLst>
              <p:tags r:id="rId26"/>
            </p:custDataLst>
          </p:nvPr>
        </p:nvSpPr>
        <p:spPr>
          <a:xfrm>
            <a:off x="1014984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电子商务企业将拓展全球市场，实现跨国交易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2" name="正文"/>
          <p:cNvSpPr txBox="1"/>
          <p:nvPr>
            <p:custDataLst>
              <p:tags r:id="rId27"/>
            </p:custDataLst>
          </p:nvPr>
        </p:nvSpPr>
        <p:spPr>
          <a:xfrm>
            <a:off x="9175340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跨境支付和结算将更加便捷，促进全球商业交流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4" name="正文"/>
          <p:cNvSpPr txBox="1"/>
          <p:nvPr>
            <p:custDataLst>
              <p:tags r:id="rId28"/>
            </p:custDataLst>
          </p:nvPr>
        </p:nvSpPr>
        <p:spPr>
          <a:xfrm>
            <a:off x="6993314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全球供应链整合将成为行业重要趋势，优化资源配置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6" name="正文"/>
          <p:cNvSpPr txBox="1"/>
          <p:nvPr>
            <p:custDataLst>
              <p:tags r:id="rId29"/>
            </p:custDataLst>
          </p:nvPr>
        </p:nvSpPr>
        <p:spPr>
          <a:xfrm>
            <a:off x="3197011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跨境电商将迅猛发展，助力中小企业走向全球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移动化趋势</a:t>
            </a:r>
            <a:endParaRPr altLang="en-US" lang="zh-CN"/>
          </a:p>
        </p:txBody>
      </p:sp>
      <p:sp>
        <p:nvSpPr>
          <p:cNvPr id="1048984" name="对角圆角矩形 15"/>
          <p:cNvSpPr/>
          <p:nvPr>
            <p:custDataLst>
              <p:tags r:id="rId1"/>
            </p:custDataLst>
          </p:nvPr>
        </p:nvSpPr>
        <p:spPr>
          <a:xfrm>
            <a:off x="2052404" y="4152861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6" name="对角圆角矩形 16"/>
          <p:cNvSpPr/>
          <p:nvPr>
            <p:custDataLst>
              <p:tags r:id="rId2"/>
            </p:custDataLst>
          </p:nvPr>
        </p:nvSpPr>
        <p:spPr>
          <a:xfrm>
            <a:off x="2052404" y="4029118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8" name="直角三角形 17"/>
          <p:cNvSpPr/>
          <p:nvPr>
            <p:custDataLst>
              <p:tags r:id="rId3"/>
            </p:custDataLst>
          </p:nvPr>
        </p:nvSpPr>
        <p:spPr>
          <a:xfrm>
            <a:off x="2544537" y="4029686"/>
            <a:ext cx="74131" cy="12355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0" name="文本框 27"/>
          <p:cNvSpPr txBox="1"/>
          <p:nvPr>
            <p:custDataLst>
              <p:tags r:id="rId4"/>
            </p:custDataLst>
          </p:nvPr>
        </p:nvSpPr>
        <p:spPr>
          <a:xfrm>
            <a:off x="2576324" y="4162510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移动电商营销手段多样化，移动广告市场前景广阔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对角圆角矩形 52"/>
          <p:cNvSpPr/>
          <p:nvPr>
            <p:custDataLst>
              <p:tags r:id="rId5"/>
            </p:custDataLst>
          </p:nvPr>
        </p:nvSpPr>
        <p:spPr>
          <a:xfrm>
            <a:off x="2052404" y="189824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4" name="对角圆角矩形 53"/>
          <p:cNvSpPr/>
          <p:nvPr>
            <p:custDataLst>
              <p:tags r:id="rId6"/>
            </p:custDataLst>
          </p:nvPr>
        </p:nvSpPr>
        <p:spPr>
          <a:xfrm>
            <a:off x="2052404" y="1773936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6" name="直角三角形 54"/>
          <p:cNvSpPr/>
          <p:nvPr>
            <p:custDataLst>
              <p:tags r:id="rId7"/>
            </p:custDataLst>
          </p:nvPr>
        </p:nvSpPr>
        <p:spPr>
          <a:xfrm>
            <a:off x="2544537" y="1774504"/>
            <a:ext cx="74131" cy="12355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8" name="文本框 56"/>
          <p:cNvSpPr txBox="1"/>
          <p:nvPr>
            <p:custDataLst>
              <p:tags r:id="rId8"/>
            </p:custDataLst>
          </p:nvPr>
        </p:nvSpPr>
        <p:spPr>
          <a:xfrm>
            <a:off x="2576324" y="1901084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移动设备普及率逐年提高，移动电商用户规模不断扩大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对角圆角矩形 5"/>
          <p:cNvSpPr/>
          <p:nvPr>
            <p:custDataLst>
              <p:tags r:id="rId9"/>
            </p:custDataLst>
          </p:nvPr>
        </p:nvSpPr>
        <p:spPr>
          <a:xfrm>
            <a:off x="2052404" y="3025553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2" name="对角圆角矩形 6"/>
          <p:cNvSpPr/>
          <p:nvPr>
            <p:custDataLst>
              <p:tags r:id="rId10"/>
            </p:custDataLst>
          </p:nvPr>
        </p:nvSpPr>
        <p:spPr>
          <a:xfrm>
            <a:off x="2052404" y="2901243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4" name="直角三角形 7"/>
          <p:cNvSpPr/>
          <p:nvPr>
            <p:custDataLst>
              <p:tags r:id="rId11"/>
            </p:custDataLst>
          </p:nvPr>
        </p:nvSpPr>
        <p:spPr>
          <a:xfrm>
            <a:off x="2544537" y="2902378"/>
            <a:ext cx="74131" cy="12355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6" name="文本框 8"/>
          <p:cNvSpPr txBox="1"/>
          <p:nvPr>
            <p:custDataLst>
              <p:tags r:id="rId12"/>
            </p:custDataLst>
          </p:nvPr>
        </p:nvSpPr>
        <p:spPr>
          <a:xfrm>
            <a:off x="2576324" y="3035203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移动支付成为主流支付方式，移动电商交易额持续增长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对角圆角矩形 9"/>
          <p:cNvSpPr/>
          <p:nvPr>
            <p:custDataLst>
              <p:tags r:id="rId13"/>
            </p:custDataLst>
          </p:nvPr>
        </p:nvSpPr>
        <p:spPr>
          <a:xfrm>
            <a:off x="2052404" y="528073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0" name="对角圆角矩形 10"/>
          <p:cNvSpPr/>
          <p:nvPr>
            <p:custDataLst>
              <p:tags r:id="rId14"/>
            </p:custDataLst>
          </p:nvPr>
        </p:nvSpPr>
        <p:spPr>
          <a:xfrm>
            <a:off x="2052404" y="5156425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2" name="直角三角形 11"/>
          <p:cNvSpPr/>
          <p:nvPr>
            <p:custDataLst>
              <p:tags r:id="rId15"/>
            </p:custDataLst>
          </p:nvPr>
        </p:nvSpPr>
        <p:spPr>
          <a:xfrm>
            <a:off x="2544537" y="5156993"/>
            <a:ext cx="74131" cy="12355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4" name="文本框 12"/>
          <p:cNvSpPr txBox="1"/>
          <p:nvPr>
            <p:custDataLst>
              <p:tags r:id="rId16"/>
            </p:custDataLst>
          </p:nvPr>
        </p:nvSpPr>
        <p:spPr>
          <a:xfrm>
            <a:off x="2576324" y="5289818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移动电商用户体验不断提升，用户粘性增强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社交化趋势</a:t>
            </a:r>
            <a:endParaRPr altLang="en-US" lang="zh-CN"/>
          </a:p>
        </p:txBody>
      </p:sp>
      <p:sp>
        <p:nvSpPr>
          <p:cNvPr id="1049052" name="弧形 58"/>
          <p:cNvSpPr/>
          <p:nvPr>
            <p:custDataLst>
              <p:tags r:id="rId1"/>
            </p:custDataLst>
          </p:nvPr>
        </p:nvSpPr>
        <p:spPr>
          <a:xfrm>
            <a:off x="7960385" y="2261121"/>
            <a:ext cx="3214326" cy="3214326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4" name="弧形 57"/>
          <p:cNvSpPr/>
          <p:nvPr>
            <p:custDataLst>
              <p:tags r:id="rId2"/>
            </p:custDataLst>
          </p:nvPr>
        </p:nvSpPr>
        <p:spPr>
          <a:xfrm>
            <a:off x="1014984" y="2261121"/>
            <a:ext cx="3214326" cy="3214326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6" name="椭圆 22"/>
          <p:cNvSpPr/>
          <p:nvPr>
            <p:custDataLst>
              <p:tags r:id="rId3"/>
            </p:custDataLst>
          </p:nvPr>
        </p:nvSpPr>
        <p:spPr>
          <a:xfrm>
            <a:off x="8276361" y="2516332"/>
            <a:ext cx="2703159" cy="2703159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8" name="椭圆 23"/>
          <p:cNvSpPr/>
          <p:nvPr>
            <p:custDataLst>
              <p:tags r:id="rId4"/>
            </p:custDataLst>
          </p:nvPr>
        </p:nvSpPr>
        <p:spPr>
          <a:xfrm>
            <a:off x="8634005" y="2570152"/>
            <a:ext cx="364920" cy="36492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0" name="正文"/>
          <p:cNvSpPr txBox="1"/>
          <p:nvPr>
            <p:custDataLst>
              <p:tags r:id="rId5"/>
            </p:custDataLst>
          </p:nvPr>
        </p:nvSpPr>
        <p:spPr>
          <a:xfrm>
            <a:off x="8695638" y="3296724"/>
            <a:ext cx="1864444" cy="12824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社交电商的优势与挑战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62" name="椭圆 24"/>
          <p:cNvSpPr/>
          <p:nvPr>
            <p:custDataLst>
              <p:tags r:id="rId6"/>
            </p:custDataLst>
          </p:nvPr>
        </p:nvSpPr>
        <p:spPr>
          <a:xfrm>
            <a:off x="6023728" y="2516332"/>
            <a:ext cx="2703159" cy="2703159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4" name="椭圆 25"/>
          <p:cNvSpPr/>
          <p:nvPr>
            <p:custDataLst>
              <p:tags r:id="rId7"/>
            </p:custDataLst>
          </p:nvPr>
        </p:nvSpPr>
        <p:spPr>
          <a:xfrm>
            <a:off x="6380504" y="2570152"/>
            <a:ext cx="364920" cy="36492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6" name="正文"/>
          <p:cNvSpPr txBox="1"/>
          <p:nvPr>
            <p:custDataLst>
              <p:tags r:id="rId8"/>
            </p:custDataLst>
          </p:nvPr>
        </p:nvSpPr>
        <p:spPr>
          <a:xfrm>
            <a:off x="6443005" y="3296724"/>
            <a:ext cx="1864444" cy="12824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社交电商的未来发展方向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椭圆 7"/>
          <p:cNvSpPr/>
          <p:nvPr>
            <p:custDataLst>
              <p:tags r:id="rId9"/>
            </p:custDataLst>
          </p:nvPr>
        </p:nvSpPr>
        <p:spPr>
          <a:xfrm>
            <a:off x="3771096" y="2516332"/>
            <a:ext cx="2703159" cy="2703159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0" name="椭圆 9"/>
          <p:cNvSpPr/>
          <p:nvPr>
            <p:custDataLst>
              <p:tags r:id="rId10"/>
            </p:custDataLst>
          </p:nvPr>
        </p:nvSpPr>
        <p:spPr>
          <a:xfrm>
            <a:off x="4127871" y="2570152"/>
            <a:ext cx="364920" cy="36492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2" name="正文"/>
          <p:cNvSpPr txBox="1"/>
          <p:nvPr>
            <p:custDataLst>
              <p:tags r:id="rId11"/>
            </p:custDataLst>
          </p:nvPr>
        </p:nvSpPr>
        <p:spPr>
          <a:xfrm>
            <a:off x="4190372" y="3296724"/>
            <a:ext cx="1864444" cy="12824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社交媒体与电商的融合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74" name="椭圆 5"/>
          <p:cNvSpPr/>
          <p:nvPr>
            <p:custDataLst>
              <p:tags r:id="rId12"/>
            </p:custDataLst>
          </p:nvPr>
        </p:nvSpPr>
        <p:spPr>
          <a:xfrm>
            <a:off x="1262383" y="2516332"/>
            <a:ext cx="2703159" cy="2703159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6" name="椭圆 4"/>
          <p:cNvSpPr/>
          <p:nvPr>
            <p:custDataLst>
              <p:tags r:id="rId13"/>
            </p:custDataLst>
          </p:nvPr>
        </p:nvSpPr>
        <p:spPr>
          <a:xfrm>
            <a:off x="1619158" y="2570152"/>
            <a:ext cx="364920" cy="36492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8" name="正文"/>
          <p:cNvSpPr txBox="1"/>
          <p:nvPr>
            <p:custDataLst>
              <p:tags r:id="rId14"/>
            </p:custDataLst>
          </p:nvPr>
        </p:nvSpPr>
        <p:spPr>
          <a:xfrm>
            <a:off x="1681659" y="3296724"/>
            <a:ext cx="1864444" cy="12824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社交电商的崛起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智能化趋势</a:t>
            </a:r>
            <a:endParaRPr altLang="en-US" lang="zh-CN"/>
          </a:p>
        </p:txBody>
      </p:sp>
      <p:sp>
        <p:nvSpPr>
          <p:cNvPr id="1049116" name="对角圆角矩形 15"/>
          <p:cNvSpPr/>
          <p:nvPr>
            <p:custDataLst>
              <p:tags r:id="rId1"/>
            </p:custDataLst>
          </p:nvPr>
        </p:nvSpPr>
        <p:spPr>
          <a:xfrm>
            <a:off x="2052404" y="4152861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8" name="对角圆角矩形 16"/>
          <p:cNvSpPr/>
          <p:nvPr>
            <p:custDataLst>
              <p:tags r:id="rId2"/>
            </p:custDataLst>
          </p:nvPr>
        </p:nvSpPr>
        <p:spPr>
          <a:xfrm>
            <a:off x="2052404" y="4029118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0" name="直角三角形 17"/>
          <p:cNvSpPr/>
          <p:nvPr>
            <p:custDataLst>
              <p:tags r:id="rId3"/>
            </p:custDataLst>
          </p:nvPr>
        </p:nvSpPr>
        <p:spPr>
          <a:xfrm>
            <a:off x="2544537" y="4029686"/>
            <a:ext cx="74131" cy="12355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2" name="文本框 27"/>
          <p:cNvSpPr txBox="1"/>
          <p:nvPr>
            <p:custDataLst>
              <p:tags r:id="rId4"/>
            </p:custDataLst>
          </p:nvPr>
        </p:nvSpPr>
        <p:spPr>
          <a:xfrm>
            <a:off x="2576324" y="4162510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 fontScale="6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智能供应链管理：利用人工智能技术优化供应链管理，实现库存优化、智能补货和预测分析等功能，降低运营成本。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对角圆角矩形 52"/>
          <p:cNvSpPr/>
          <p:nvPr>
            <p:custDataLst>
              <p:tags r:id="rId5"/>
            </p:custDataLst>
          </p:nvPr>
        </p:nvSpPr>
        <p:spPr>
          <a:xfrm>
            <a:off x="2052404" y="189824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6" name="对角圆角矩形 53"/>
          <p:cNvSpPr/>
          <p:nvPr>
            <p:custDataLst>
              <p:tags r:id="rId6"/>
            </p:custDataLst>
          </p:nvPr>
        </p:nvSpPr>
        <p:spPr>
          <a:xfrm>
            <a:off x="2052404" y="1773936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8" name="直角三角形 54"/>
          <p:cNvSpPr/>
          <p:nvPr>
            <p:custDataLst>
              <p:tags r:id="rId7"/>
            </p:custDataLst>
          </p:nvPr>
        </p:nvSpPr>
        <p:spPr>
          <a:xfrm>
            <a:off x="2544537" y="1774504"/>
            <a:ext cx="74131" cy="12355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0" name="文本框 56"/>
          <p:cNvSpPr txBox="1"/>
          <p:nvPr>
            <p:custDataLst>
              <p:tags r:id="rId8"/>
            </p:custDataLst>
          </p:nvPr>
        </p:nvSpPr>
        <p:spPr>
          <a:xfrm>
            <a:off x="2576324" y="1901084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 fontScale="54444" lnSpcReduction="1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人工智能技术应用：在电商行业中，人工智能技术将广泛应用于商品推荐、客户服务、物流配送等方面，提高用户体验和运营效率。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对角圆角矩形 5"/>
          <p:cNvSpPr/>
          <p:nvPr>
            <p:custDataLst>
              <p:tags r:id="rId9"/>
            </p:custDataLst>
          </p:nvPr>
        </p:nvSpPr>
        <p:spPr>
          <a:xfrm>
            <a:off x="2052404" y="3025553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4" name="对角圆角矩形 6"/>
          <p:cNvSpPr/>
          <p:nvPr>
            <p:custDataLst>
              <p:tags r:id="rId10"/>
            </p:custDataLst>
          </p:nvPr>
        </p:nvSpPr>
        <p:spPr>
          <a:xfrm>
            <a:off x="2052404" y="2901243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6" name="直角三角形 7"/>
          <p:cNvSpPr/>
          <p:nvPr>
            <p:custDataLst>
              <p:tags r:id="rId11"/>
            </p:custDataLst>
          </p:nvPr>
        </p:nvSpPr>
        <p:spPr>
          <a:xfrm>
            <a:off x="2544537" y="2902378"/>
            <a:ext cx="74131" cy="12355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8" name="文本框 8"/>
          <p:cNvSpPr txBox="1"/>
          <p:nvPr>
            <p:custDataLst>
              <p:tags r:id="rId12"/>
            </p:custDataLst>
          </p:nvPr>
        </p:nvSpPr>
        <p:spPr>
          <a:xfrm>
            <a:off x="2576324" y="3035203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 fontScale="54444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数据分析驱动：通过对大量数据的收集、分析和挖掘，电商企业将更好地理解用户需求和市场变化，为决策提供有力支持。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对角圆角矩形 9"/>
          <p:cNvSpPr/>
          <p:nvPr>
            <p:custDataLst>
              <p:tags r:id="rId13"/>
            </p:custDataLst>
          </p:nvPr>
        </p:nvSpPr>
        <p:spPr>
          <a:xfrm>
            <a:off x="2052404" y="528073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2" name="对角圆角矩形 10"/>
          <p:cNvSpPr/>
          <p:nvPr>
            <p:custDataLst>
              <p:tags r:id="rId14"/>
            </p:custDataLst>
          </p:nvPr>
        </p:nvSpPr>
        <p:spPr>
          <a:xfrm>
            <a:off x="2052404" y="5156425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4" name="直角三角形 11"/>
          <p:cNvSpPr/>
          <p:nvPr>
            <p:custDataLst>
              <p:tags r:id="rId15"/>
            </p:custDataLst>
          </p:nvPr>
        </p:nvSpPr>
        <p:spPr>
          <a:xfrm>
            <a:off x="2544537" y="5156993"/>
            <a:ext cx="74131" cy="12355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6" name="文本框 12"/>
          <p:cNvSpPr txBox="1"/>
          <p:nvPr>
            <p:custDataLst>
              <p:tags r:id="rId16"/>
            </p:custDataLst>
          </p:nvPr>
        </p:nvSpPr>
        <p:spPr>
          <a:xfrm>
            <a:off x="2576324" y="5289818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 fontScale="6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智能客服：利用自然语言处理和机器学习技术，实现智能客服的自动化和智能化，提高客户服务质量和满意度。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电子商务行业的竞争格局</a:t>
            </a:r>
            <a:endParaRPr altLang="en-US" lang="zh-CN"/>
          </a:p>
        </p:txBody>
      </p:sp>
      <p:sp>
        <p:nvSpPr>
          <p:cNvPr id="10491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平台竞争</a:t>
            </a:r>
            <a:endParaRPr altLang="en-US" lang="zh-CN"/>
          </a:p>
        </p:txBody>
      </p:sp>
      <p:sp>
        <p:nvSpPr>
          <p:cNvPr id="1049226" name="椭圆 262"/>
          <p:cNvSpPr/>
          <p:nvPr>
            <p:custDataLst>
              <p:tags r:id="rId1"/>
            </p:custDataLst>
          </p:nvPr>
        </p:nvSpPr>
        <p:spPr>
          <a:xfrm>
            <a:off x="2687367" y="4101549"/>
            <a:ext cx="6813746" cy="178263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8" name="椭圆 263"/>
          <p:cNvSpPr/>
          <p:nvPr>
            <p:custDataLst>
              <p:tags r:id="rId2"/>
            </p:custDataLst>
          </p:nvPr>
        </p:nvSpPr>
        <p:spPr>
          <a:xfrm>
            <a:off x="3476649" y="4175998"/>
            <a:ext cx="5166079" cy="153086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0" name="椭圆 264"/>
          <p:cNvSpPr/>
          <p:nvPr>
            <p:custDataLst>
              <p:tags r:id="rId3"/>
            </p:custDataLst>
          </p:nvPr>
        </p:nvSpPr>
        <p:spPr>
          <a:xfrm>
            <a:off x="4215693" y="4395109"/>
            <a:ext cx="3687157" cy="109261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2" name="椭圆 265"/>
          <p:cNvSpPr/>
          <p:nvPr>
            <p:custDataLst>
              <p:tags r:id="rId4"/>
            </p:custDataLst>
          </p:nvPr>
        </p:nvSpPr>
        <p:spPr>
          <a:xfrm>
            <a:off x="4840340" y="4580324"/>
            <a:ext cx="2437632" cy="72234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4" name="椭圆 266"/>
          <p:cNvSpPr/>
          <p:nvPr>
            <p:custDataLst>
              <p:tags r:id="rId5"/>
            </p:custDataLst>
          </p:nvPr>
        </p:nvSpPr>
        <p:spPr>
          <a:xfrm>
            <a:off x="5480724" y="4769776"/>
            <a:ext cx="1402138" cy="415495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109245" y="4700774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36" name="椭圆 268"/>
          <p:cNvSpPr/>
          <p:nvPr>
            <p:custDataLst>
              <p:tags r:id="rId7"/>
            </p:custDataLst>
          </p:nvPr>
        </p:nvSpPr>
        <p:spPr>
          <a:xfrm flipV="1">
            <a:off x="3024507" y="4528270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8" name="椭圆 269"/>
          <p:cNvSpPr/>
          <p:nvPr>
            <p:custDataLst>
              <p:tags r:id="rId8"/>
            </p:custDataLst>
          </p:nvPr>
        </p:nvSpPr>
        <p:spPr>
          <a:xfrm flipV="1">
            <a:off x="3063244" y="4567613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0" name="椭圆 270"/>
          <p:cNvSpPr/>
          <p:nvPr>
            <p:custDataLst>
              <p:tags r:id="rId9"/>
            </p:custDataLst>
          </p:nvPr>
        </p:nvSpPr>
        <p:spPr>
          <a:xfrm flipV="1">
            <a:off x="7663356" y="3774094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12384" y="3880623"/>
            <a:ext cx="0" cy="178263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42" name="椭圆 272"/>
          <p:cNvSpPr/>
          <p:nvPr>
            <p:custDataLst>
              <p:tags r:id="rId11"/>
            </p:custDataLst>
          </p:nvPr>
        </p:nvSpPr>
        <p:spPr>
          <a:xfrm flipV="1">
            <a:off x="4165455" y="3657881"/>
            <a:ext cx="358997" cy="35898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344012" y="4046469"/>
            <a:ext cx="0" cy="94193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55657" y="3757146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44" name="椭圆 275"/>
          <p:cNvSpPr/>
          <p:nvPr>
            <p:custDataLst>
              <p:tags r:id="rId14"/>
            </p:custDataLst>
          </p:nvPr>
        </p:nvSpPr>
        <p:spPr>
          <a:xfrm flipV="1">
            <a:off x="6970918" y="3584642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6" name="椭圆 276"/>
          <p:cNvSpPr/>
          <p:nvPr>
            <p:custDataLst>
              <p:tags r:id="rId15"/>
            </p:custDataLst>
          </p:nvPr>
        </p:nvSpPr>
        <p:spPr>
          <a:xfrm flipV="1">
            <a:off x="7009656" y="3623985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8" name="椭圆 277"/>
          <p:cNvSpPr/>
          <p:nvPr>
            <p:custDataLst>
              <p:tags r:id="rId16"/>
            </p:custDataLst>
          </p:nvPr>
        </p:nvSpPr>
        <p:spPr>
          <a:xfrm flipV="1">
            <a:off x="3932423" y="4381793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81451" y="4488322"/>
            <a:ext cx="0" cy="10307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0" name="椭圆 279"/>
          <p:cNvSpPr/>
          <p:nvPr>
            <p:custDataLst>
              <p:tags r:id="rId18"/>
            </p:custDataLst>
          </p:nvPr>
        </p:nvSpPr>
        <p:spPr>
          <a:xfrm flipV="1">
            <a:off x="8350952" y="4600298"/>
            <a:ext cx="244537" cy="24452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72007" y="4871463"/>
            <a:ext cx="0" cy="3824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2" name="椭圆 281"/>
          <p:cNvSpPr/>
          <p:nvPr>
            <p:custDataLst>
              <p:tags r:id="rId20"/>
            </p:custDataLst>
          </p:nvPr>
        </p:nvSpPr>
        <p:spPr>
          <a:xfrm flipV="1">
            <a:off x="5035240" y="4889016"/>
            <a:ext cx="302904" cy="30289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84138" y="5240077"/>
            <a:ext cx="0" cy="6691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4" name="图形 15"/>
          <p:cNvSpPr/>
          <p:nvPr>
            <p:custDataLst>
              <p:tags r:id="rId22"/>
            </p:custDataLst>
          </p:nvPr>
        </p:nvSpPr>
        <p:spPr>
          <a:xfrm>
            <a:off x="5097583" y="4953780"/>
            <a:ext cx="173201" cy="168767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56" name="图形 19"/>
          <p:cNvSpPr/>
          <p:nvPr>
            <p:custDataLst>
              <p:tags r:id="rId23"/>
            </p:custDataLst>
          </p:nvPr>
        </p:nvSpPr>
        <p:spPr>
          <a:xfrm>
            <a:off x="8413901" y="4668695"/>
            <a:ext cx="118617" cy="106816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58" name="图形 27"/>
          <p:cNvSpPr/>
          <p:nvPr>
            <p:custDataLst>
              <p:tags r:id="rId24"/>
            </p:custDataLst>
          </p:nvPr>
        </p:nvSpPr>
        <p:spPr>
          <a:xfrm>
            <a:off x="4261089" y="3772883"/>
            <a:ext cx="167743" cy="129013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60" name="任意多边形: 形状 286"/>
          <p:cNvSpPr/>
          <p:nvPr>
            <p:custDataLst>
              <p:tags r:id="rId25"/>
            </p:custDataLst>
          </p:nvPr>
        </p:nvSpPr>
        <p:spPr>
          <a:xfrm>
            <a:off x="5472250" y="3725672"/>
            <a:ext cx="1243945" cy="124395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62" name="正文"/>
          <p:cNvSpPr txBox="1"/>
          <p:nvPr>
            <p:custDataLst>
              <p:tags r:id="rId26"/>
            </p:custDataLst>
          </p:nvPr>
        </p:nvSpPr>
        <p:spPr>
          <a:xfrm>
            <a:off x="1014984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电商平台数量增长迅速，竞争激烈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正文"/>
          <p:cNvSpPr txBox="1"/>
          <p:nvPr>
            <p:custDataLst>
              <p:tags r:id="rId27"/>
            </p:custDataLst>
          </p:nvPr>
        </p:nvSpPr>
        <p:spPr>
          <a:xfrm>
            <a:off x="9175340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平台竞争格局将发生深刻变化，新兴平台崭露头角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正文"/>
          <p:cNvSpPr txBox="1"/>
          <p:nvPr>
            <p:custDataLst>
              <p:tags r:id="rId28"/>
            </p:custDataLst>
          </p:nvPr>
        </p:nvSpPr>
        <p:spPr>
          <a:xfrm>
            <a:off x="6993314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平台竞争加剧，价格战成为常态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正文"/>
          <p:cNvSpPr txBox="1"/>
          <p:nvPr>
            <p:custDataLst>
              <p:tags r:id="rId29"/>
            </p:custDataLst>
          </p:nvPr>
        </p:nvSpPr>
        <p:spPr>
          <a:xfrm>
            <a:off x="3197011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平台间差异化竞争，各具特色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品牌竞争</a:t>
            </a:r>
            <a:endParaRPr altLang="en-US" lang="zh-CN"/>
          </a:p>
        </p:txBody>
      </p:sp>
      <p:sp>
        <p:nvSpPr>
          <p:cNvPr id="1049306" name="对角圆角矩形 15"/>
          <p:cNvSpPr/>
          <p:nvPr>
            <p:custDataLst>
              <p:tags r:id="rId1"/>
            </p:custDataLst>
          </p:nvPr>
        </p:nvSpPr>
        <p:spPr>
          <a:xfrm>
            <a:off x="2052404" y="4152861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8" name="对角圆角矩形 16"/>
          <p:cNvSpPr/>
          <p:nvPr>
            <p:custDataLst>
              <p:tags r:id="rId2"/>
            </p:custDataLst>
          </p:nvPr>
        </p:nvSpPr>
        <p:spPr>
          <a:xfrm>
            <a:off x="2052404" y="4029118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0" name="直角三角形 17"/>
          <p:cNvSpPr/>
          <p:nvPr>
            <p:custDataLst>
              <p:tags r:id="rId3"/>
            </p:custDataLst>
          </p:nvPr>
        </p:nvSpPr>
        <p:spPr>
          <a:xfrm>
            <a:off x="2544537" y="4029686"/>
            <a:ext cx="74131" cy="12355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2" name="文本框 27"/>
          <p:cNvSpPr txBox="1"/>
          <p:nvPr>
            <p:custDataLst>
              <p:tags r:id="rId4"/>
            </p:custDataLst>
          </p:nvPr>
        </p:nvSpPr>
        <p:spPr>
          <a:xfrm>
            <a:off x="2576324" y="4162510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跨界合作打造品牌新形象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对角圆角矩形 52"/>
          <p:cNvSpPr/>
          <p:nvPr>
            <p:custDataLst>
              <p:tags r:id="rId5"/>
            </p:custDataLst>
          </p:nvPr>
        </p:nvSpPr>
        <p:spPr>
          <a:xfrm>
            <a:off x="2052404" y="189824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6" name="对角圆角矩形 53"/>
          <p:cNvSpPr/>
          <p:nvPr>
            <p:custDataLst>
              <p:tags r:id="rId6"/>
            </p:custDataLst>
          </p:nvPr>
        </p:nvSpPr>
        <p:spPr>
          <a:xfrm>
            <a:off x="2052404" y="1773936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8" name="直角三角形 54"/>
          <p:cNvSpPr/>
          <p:nvPr>
            <p:custDataLst>
              <p:tags r:id="rId7"/>
            </p:custDataLst>
          </p:nvPr>
        </p:nvSpPr>
        <p:spPr>
          <a:xfrm>
            <a:off x="2544537" y="1774504"/>
            <a:ext cx="74131" cy="12355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0" name="文本框 56"/>
          <p:cNvSpPr txBox="1"/>
          <p:nvPr>
            <p:custDataLst>
              <p:tags r:id="rId8"/>
            </p:custDataLst>
          </p:nvPr>
        </p:nvSpPr>
        <p:spPr>
          <a:xfrm>
            <a:off x="2576324" y="1901084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品牌建设成为竞争关键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对角圆角矩形 5"/>
          <p:cNvSpPr/>
          <p:nvPr>
            <p:custDataLst>
              <p:tags r:id="rId9"/>
            </p:custDataLst>
          </p:nvPr>
        </p:nvSpPr>
        <p:spPr>
          <a:xfrm>
            <a:off x="2052404" y="3025553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4" name="对角圆角矩形 6"/>
          <p:cNvSpPr/>
          <p:nvPr>
            <p:custDataLst>
              <p:tags r:id="rId10"/>
            </p:custDataLst>
          </p:nvPr>
        </p:nvSpPr>
        <p:spPr>
          <a:xfrm>
            <a:off x="2052404" y="2901243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6" name="直角三角形 7"/>
          <p:cNvSpPr/>
          <p:nvPr>
            <p:custDataLst>
              <p:tags r:id="rId11"/>
            </p:custDataLst>
          </p:nvPr>
        </p:nvSpPr>
        <p:spPr>
          <a:xfrm>
            <a:off x="2544537" y="2902378"/>
            <a:ext cx="74131" cy="12355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8" name="文本框 8"/>
          <p:cNvSpPr txBox="1"/>
          <p:nvPr>
            <p:custDataLst>
              <p:tags r:id="rId12"/>
            </p:custDataLst>
          </p:nvPr>
        </p:nvSpPr>
        <p:spPr>
          <a:xfrm>
            <a:off x="2576324" y="3035203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品牌忠诚度影响市场份额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对角圆角矩形 9"/>
          <p:cNvSpPr/>
          <p:nvPr>
            <p:custDataLst>
              <p:tags r:id="rId13"/>
            </p:custDataLst>
          </p:nvPr>
        </p:nvSpPr>
        <p:spPr>
          <a:xfrm>
            <a:off x="2052404" y="528073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2" name="对角圆角矩形 10"/>
          <p:cNvSpPr/>
          <p:nvPr>
            <p:custDataLst>
              <p:tags r:id="rId14"/>
            </p:custDataLst>
          </p:nvPr>
        </p:nvSpPr>
        <p:spPr>
          <a:xfrm>
            <a:off x="2052404" y="5156425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4" name="直角三角形 11"/>
          <p:cNvSpPr/>
          <p:nvPr>
            <p:custDataLst>
              <p:tags r:id="rId15"/>
            </p:custDataLst>
          </p:nvPr>
        </p:nvSpPr>
        <p:spPr>
          <a:xfrm>
            <a:off x="2544537" y="5156993"/>
            <a:ext cx="74131" cy="12355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6" name="文本框 12"/>
          <p:cNvSpPr txBox="1"/>
          <p:nvPr>
            <p:custDataLst>
              <p:tags r:id="rId16"/>
            </p:custDataLst>
          </p:nvPr>
        </p:nvSpPr>
        <p:spPr>
          <a:xfrm>
            <a:off x="2576324" y="5289818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品牌营销策略不断创新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服务竞争</a:t>
            </a:r>
            <a:endParaRPr altLang="en-US" lang="zh-CN"/>
          </a:p>
        </p:txBody>
      </p:sp>
      <p:sp>
        <p:nvSpPr>
          <p:cNvPr id="104937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926919" y="1773936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76" name="矩形 65"/>
          <p:cNvSpPr/>
          <p:nvPr>
            <p:custDataLst>
              <p:tags r:id="rId2"/>
            </p:custDataLst>
          </p:nvPr>
        </p:nvSpPr>
        <p:spPr>
          <a:xfrm>
            <a:off x="1827458" y="2090756"/>
            <a:ext cx="190068" cy="1900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8" name="文本框 66"/>
          <p:cNvSpPr txBox="1"/>
          <p:nvPr>
            <p:custDataLst>
              <p:tags r:id="rId3"/>
            </p:custDataLst>
          </p:nvPr>
        </p:nvSpPr>
        <p:spPr>
          <a:xfrm>
            <a:off x="2159924" y="2004148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电子商务平台提供个性化服务，满足消费者多样化需求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8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457394" y="1773936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82" name="矩形 69"/>
          <p:cNvSpPr/>
          <p:nvPr>
            <p:custDataLst>
              <p:tags r:id="rId5"/>
            </p:custDataLst>
          </p:nvPr>
        </p:nvSpPr>
        <p:spPr>
          <a:xfrm>
            <a:off x="6357375" y="2090756"/>
            <a:ext cx="190068" cy="1900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4" name="文本框 70"/>
          <p:cNvSpPr txBox="1"/>
          <p:nvPr>
            <p:custDataLst>
              <p:tags r:id="rId6"/>
            </p:custDataLst>
          </p:nvPr>
        </p:nvSpPr>
        <p:spPr>
          <a:xfrm>
            <a:off x="6690400" y="2004148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电子商务企业注重服务质量，提高客户满意度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8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926919" y="3998384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88" name="文本框 74"/>
          <p:cNvSpPr txBox="1"/>
          <p:nvPr>
            <p:custDataLst>
              <p:tags r:id="rId8"/>
            </p:custDataLst>
          </p:nvPr>
        </p:nvSpPr>
        <p:spPr>
          <a:xfrm>
            <a:off x="2159924" y="4228037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电子商务行业出现细分市场，专业化服务成为竞争焦点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90" name="矩形 73"/>
          <p:cNvSpPr/>
          <p:nvPr>
            <p:custDataLst>
              <p:tags r:id="rId9"/>
            </p:custDataLst>
          </p:nvPr>
        </p:nvSpPr>
        <p:spPr>
          <a:xfrm>
            <a:off x="1827458" y="4315204"/>
            <a:ext cx="190068" cy="1900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08242" y="3998384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94" name="矩形 84"/>
          <p:cNvSpPr/>
          <p:nvPr>
            <p:custDataLst>
              <p:tags r:id="rId11"/>
            </p:custDataLst>
          </p:nvPr>
        </p:nvSpPr>
        <p:spPr>
          <a:xfrm>
            <a:off x="6408782" y="4315204"/>
            <a:ext cx="190068" cy="1900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6" name="文本框 85"/>
          <p:cNvSpPr txBox="1"/>
          <p:nvPr>
            <p:custDataLst>
              <p:tags r:id="rId12"/>
            </p:custDataLst>
          </p:nvPr>
        </p:nvSpPr>
        <p:spPr>
          <a:xfrm>
            <a:off x="6741248" y="4228037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电子商务企业通过技术创新提升服务水平，增强竞争优势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技术竞争</a:t>
            </a:r>
            <a:endParaRPr altLang="en-US" lang="zh-CN"/>
          </a:p>
        </p:txBody>
      </p:sp>
      <p:sp>
        <p:nvSpPr>
          <p:cNvPr id="1049434" name="对角圆角矩形 15"/>
          <p:cNvSpPr/>
          <p:nvPr>
            <p:custDataLst>
              <p:tags r:id="rId1"/>
            </p:custDataLst>
          </p:nvPr>
        </p:nvSpPr>
        <p:spPr>
          <a:xfrm>
            <a:off x="2052404" y="4152861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6" name="对角圆角矩形 16"/>
          <p:cNvSpPr/>
          <p:nvPr>
            <p:custDataLst>
              <p:tags r:id="rId2"/>
            </p:custDataLst>
          </p:nvPr>
        </p:nvSpPr>
        <p:spPr>
          <a:xfrm>
            <a:off x="2052404" y="4029118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8" name="直角三角形 17"/>
          <p:cNvSpPr/>
          <p:nvPr>
            <p:custDataLst>
              <p:tags r:id="rId3"/>
            </p:custDataLst>
          </p:nvPr>
        </p:nvSpPr>
        <p:spPr>
          <a:xfrm>
            <a:off x="2544537" y="4029686"/>
            <a:ext cx="74131" cy="12355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0" name="文本框 27"/>
          <p:cNvSpPr txBox="1"/>
          <p:nvPr>
            <p:custDataLst>
              <p:tags r:id="rId4"/>
            </p:custDataLst>
          </p:nvPr>
        </p:nvSpPr>
        <p:spPr>
          <a:xfrm>
            <a:off x="2576324" y="4162510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物联网技术：实现智能物流和仓储管理，提高物流效率和降低成本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对角圆角矩形 52"/>
          <p:cNvSpPr/>
          <p:nvPr>
            <p:custDataLst>
              <p:tags r:id="rId5"/>
            </p:custDataLst>
          </p:nvPr>
        </p:nvSpPr>
        <p:spPr>
          <a:xfrm>
            <a:off x="2052404" y="189824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4" name="对角圆角矩形 53"/>
          <p:cNvSpPr/>
          <p:nvPr>
            <p:custDataLst>
              <p:tags r:id="rId6"/>
            </p:custDataLst>
          </p:nvPr>
        </p:nvSpPr>
        <p:spPr>
          <a:xfrm>
            <a:off x="2052404" y="1773936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6" name="直角三角形 54"/>
          <p:cNvSpPr/>
          <p:nvPr>
            <p:custDataLst>
              <p:tags r:id="rId7"/>
            </p:custDataLst>
          </p:nvPr>
        </p:nvSpPr>
        <p:spPr>
          <a:xfrm>
            <a:off x="2544537" y="1774504"/>
            <a:ext cx="74131" cy="12355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8" name="文本框 56"/>
          <p:cNvSpPr txBox="1"/>
          <p:nvPr>
            <p:custDataLst>
              <p:tags r:id="rId8"/>
            </p:custDataLst>
          </p:nvPr>
        </p:nvSpPr>
        <p:spPr>
          <a:xfrm>
            <a:off x="2576324" y="1901084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人工智能技术：提升电商平台的智能化水平，提高用户体验和购物效率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对角圆角矩形 5"/>
          <p:cNvSpPr/>
          <p:nvPr>
            <p:custDataLst>
              <p:tags r:id="rId9"/>
            </p:custDataLst>
          </p:nvPr>
        </p:nvSpPr>
        <p:spPr>
          <a:xfrm>
            <a:off x="2052404" y="3025553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2" name="对角圆角矩形 6"/>
          <p:cNvSpPr/>
          <p:nvPr>
            <p:custDataLst>
              <p:tags r:id="rId10"/>
            </p:custDataLst>
          </p:nvPr>
        </p:nvSpPr>
        <p:spPr>
          <a:xfrm>
            <a:off x="2052404" y="2901243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4" name="直角三角形 7"/>
          <p:cNvSpPr/>
          <p:nvPr>
            <p:custDataLst>
              <p:tags r:id="rId11"/>
            </p:custDataLst>
          </p:nvPr>
        </p:nvSpPr>
        <p:spPr>
          <a:xfrm>
            <a:off x="2544537" y="2902378"/>
            <a:ext cx="74131" cy="12355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6" name="文本框 8"/>
          <p:cNvSpPr txBox="1"/>
          <p:nvPr>
            <p:custDataLst>
              <p:tags r:id="rId12"/>
            </p:custDataLst>
          </p:nvPr>
        </p:nvSpPr>
        <p:spPr>
          <a:xfrm>
            <a:off x="2576324" y="3035203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大数据分析：精准分析用户需求，优化产品推荐和营销策略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对角圆角矩形 9"/>
          <p:cNvSpPr/>
          <p:nvPr>
            <p:custDataLst>
              <p:tags r:id="rId13"/>
            </p:custDataLst>
          </p:nvPr>
        </p:nvSpPr>
        <p:spPr>
          <a:xfrm>
            <a:off x="2052404" y="528073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0" name="对角圆角矩形 10"/>
          <p:cNvSpPr/>
          <p:nvPr>
            <p:custDataLst>
              <p:tags r:id="rId14"/>
            </p:custDataLst>
          </p:nvPr>
        </p:nvSpPr>
        <p:spPr>
          <a:xfrm>
            <a:off x="2052404" y="5156425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2" name="直角三角形 11"/>
          <p:cNvSpPr/>
          <p:nvPr>
            <p:custDataLst>
              <p:tags r:id="rId15"/>
            </p:custDataLst>
          </p:nvPr>
        </p:nvSpPr>
        <p:spPr>
          <a:xfrm>
            <a:off x="2544537" y="5156993"/>
            <a:ext cx="74131" cy="12355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4" name="文本框 12"/>
          <p:cNvSpPr txBox="1"/>
          <p:nvPr>
            <p:custDataLst>
              <p:tags r:id="rId16"/>
            </p:custDataLst>
          </p:nvPr>
        </p:nvSpPr>
        <p:spPr>
          <a:xfrm>
            <a:off x="2576324" y="5289818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区块链技术：保障交易安全和数据可信，提升电商平台的公信力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电子商务行业的技术创新</a:t>
            </a:r>
            <a:endParaRPr altLang="en-US" lang="zh-CN"/>
          </a:p>
        </p:txBody>
      </p:sp>
      <p:sp>
        <p:nvSpPr>
          <p:cNvPr id="10495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大数据技术的应用</a:t>
            </a:r>
            <a:endParaRPr altLang="en-US" lang="zh-CN"/>
          </a:p>
        </p:txBody>
      </p:sp>
      <p:sp>
        <p:nvSpPr>
          <p:cNvPr id="1049544" name="矩形 3"/>
          <p:cNvSpPr/>
          <p:nvPr>
            <p:custDataLst>
              <p:tags r:id="rId1"/>
            </p:custDataLst>
          </p:nvPr>
        </p:nvSpPr>
        <p:spPr>
          <a:xfrm>
            <a:off x="2151231" y="1773936"/>
            <a:ext cx="8351375" cy="918210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6" name="矩形 13"/>
          <p:cNvSpPr/>
          <p:nvPr>
            <p:custDataLst>
              <p:tags r:id="rId2"/>
            </p:custDataLst>
          </p:nvPr>
        </p:nvSpPr>
        <p:spPr>
          <a:xfrm>
            <a:off x="1686399" y="1773936"/>
            <a:ext cx="226487" cy="918210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8" name="文本框 4"/>
          <p:cNvSpPr txBox="1"/>
          <p:nvPr>
            <p:custDataLst>
              <p:tags r:id="rId3"/>
            </p:custDataLst>
          </p:nvPr>
        </p:nvSpPr>
        <p:spPr>
          <a:xfrm>
            <a:off x="2390351" y="1853270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用户行为分析：通过大数据分析用户购物习惯和偏好，为电商企业提供精准营销策略。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矩形 39"/>
          <p:cNvSpPr/>
          <p:nvPr>
            <p:custDataLst>
              <p:tags r:id="rId4"/>
            </p:custDataLst>
          </p:nvPr>
        </p:nvSpPr>
        <p:spPr>
          <a:xfrm>
            <a:off x="2151231" y="2863943"/>
            <a:ext cx="8351375" cy="918210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2" name="矩形 5"/>
          <p:cNvSpPr/>
          <p:nvPr>
            <p:custDataLst>
              <p:tags r:id="rId5"/>
            </p:custDataLst>
          </p:nvPr>
        </p:nvSpPr>
        <p:spPr>
          <a:xfrm>
            <a:off x="1686399" y="2863943"/>
            <a:ext cx="226487" cy="918210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4" name="文本框 41"/>
          <p:cNvSpPr txBox="1"/>
          <p:nvPr>
            <p:custDataLst>
              <p:tags r:id="rId6"/>
            </p:custDataLst>
          </p:nvPr>
        </p:nvSpPr>
        <p:spPr>
          <a:xfrm>
            <a:off x="2390351" y="2943277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智能推荐：利用大数据技术实现个性化推荐，提高用户购物体验和满意度。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矩形 12"/>
          <p:cNvSpPr/>
          <p:nvPr>
            <p:custDataLst>
              <p:tags r:id="rId7"/>
            </p:custDataLst>
          </p:nvPr>
        </p:nvSpPr>
        <p:spPr>
          <a:xfrm>
            <a:off x="2151231" y="3953950"/>
            <a:ext cx="8351375" cy="918210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8" name="矩形 17"/>
          <p:cNvSpPr/>
          <p:nvPr>
            <p:custDataLst>
              <p:tags r:id="rId8"/>
            </p:custDataLst>
          </p:nvPr>
        </p:nvSpPr>
        <p:spPr>
          <a:xfrm>
            <a:off x="1686399" y="3953950"/>
            <a:ext cx="226487" cy="918210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0" name="文本框 19"/>
          <p:cNvSpPr txBox="1"/>
          <p:nvPr>
            <p:custDataLst>
              <p:tags r:id="rId9"/>
            </p:custDataLst>
          </p:nvPr>
        </p:nvSpPr>
        <p:spPr>
          <a:xfrm>
            <a:off x="2390351" y="4033285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供应链优化：通过大数据分析市场需求和库存情况，优化库存管理和物流配送，降低成本。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矩形 49"/>
          <p:cNvSpPr/>
          <p:nvPr>
            <p:custDataLst>
              <p:tags r:id="rId10"/>
            </p:custDataLst>
          </p:nvPr>
        </p:nvSpPr>
        <p:spPr>
          <a:xfrm>
            <a:off x="2151231" y="5043399"/>
            <a:ext cx="8351375" cy="918210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4" name="矩形 26"/>
          <p:cNvSpPr/>
          <p:nvPr>
            <p:custDataLst>
              <p:tags r:id="rId11"/>
            </p:custDataLst>
          </p:nvPr>
        </p:nvSpPr>
        <p:spPr>
          <a:xfrm>
            <a:off x="1686399" y="5043399"/>
            <a:ext cx="226487" cy="918210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6" name="文本框 27"/>
          <p:cNvSpPr txBox="1"/>
          <p:nvPr>
            <p:custDataLst>
              <p:tags r:id="rId12"/>
            </p:custDataLst>
          </p:nvPr>
        </p:nvSpPr>
        <p:spPr>
          <a:xfrm>
            <a:off x="2390351" y="5122733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风险控制：利用大数据技术进行风险评估和预警，提高电商企业的风险控制能力。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人工智能技术的应用</a:t>
            </a:r>
            <a:endParaRPr altLang="en-US" lang="zh-CN"/>
          </a:p>
        </p:txBody>
      </p:sp>
      <p:sp>
        <p:nvSpPr>
          <p:cNvPr id="1049604" name="任意多边形 20"/>
          <p:cNvSpPr/>
          <p:nvPr>
            <p:custDataLst>
              <p:tags r:id="rId1"/>
            </p:custDataLst>
          </p:nvPr>
        </p:nvSpPr>
        <p:spPr>
          <a:xfrm rot="2700000">
            <a:off x="2248630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936743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自动化处理：人工智能技术能够自动化处理大量数据，提高工作效率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矩形 42"/>
          <p:cNvSpPr/>
          <p:nvPr>
            <p:custDataLst>
              <p:tags r:id="rId3"/>
            </p:custDataLst>
          </p:nvPr>
        </p:nvSpPr>
        <p:spPr>
          <a:xfrm>
            <a:off x="2052489" y="2965036"/>
            <a:ext cx="1516214" cy="10737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0" name="任意多边形 18"/>
          <p:cNvSpPr/>
          <p:nvPr>
            <p:custDataLst>
              <p:tags r:id="rId4"/>
            </p:custDataLst>
          </p:nvPr>
        </p:nvSpPr>
        <p:spPr>
          <a:xfrm rot="5400000">
            <a:off x="443811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2565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个性化推荐：利用人工智能技术实现个性化推荐，提升用户体验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矩形 43"/>
          <p:cNvSpPr/>
          <p:nvPr>
            <p:custDataLst>
              <p:tags r:id="rId6"/>
            </p:custDataLst>
          </p:nvPr>
        </p:nvSpPr>
        <p:spPr>
          <a:xfrm>
            <a:off x="4241970" y="2965036"/>
            <a:ext cx="1516214" cy="10737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2702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1513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智能客服：人工智能技术能够提供智能客服服务，解决用户问题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矩形 44"/>
          <p:cNvSpPr/>
          <p:nvPr>
            <p:custDataLst>
              <p:tags r:id="rId9"/>
            </p:custDataLst>
          </p:nvPr>
        </p:nvSpPr>
        <p:spPr>
          <a:xfrm>
            <a:off x="6430310" y="2965036"/>
            <a:ext cx="1516214" cy="10737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8815932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504045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虚拟试衣镜：人工智能技术能够实现虚拟试衣镜功能，方便用户购物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矩形 45"/>
          <p:cNvSpPr/>
          <p:nvPr>
            <p:custDataLst>
              <p:tags r:id="rId12"/>
            </p:custDataLst>
          </p:nvPr>
        </p:nvSpPr>
        <p:spPr>
          <a:xfrm>
            <a:off x="8619791" y="2965036"/>
            <a:ext cx="1516214" cy="10737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区块链技术的应用</a:t>
            </a:r>
            <a:endParaRPr altLang="en-US" lang="zh-CN"/>
          </a:p>
        </p:txBody>
      </p:sp>
      <p:sp>
        <p:nvSpPr>
          <p:cNvPr id="1049664" name="矩形 3"/>
          <p:cNvSpPr/>
          <p:nvPr>
            <p:custDataLst>
              <p:tags r:id="rId1"/>
            </p:custDataLst>
          </p:nvPr>
        </p:nvSpPr>
        <p:spPr>
          <a:xfrm>
            <a:off x="2151231" y="1773936"/>
            <a:ext cx="8351375" cy="918210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6" name="矩形 13"/>
          <p:cNvSpPr/>
          <p:nvPr>
            <p:custDataLst>
              <p:tags r:id="rId2"/>
            </p:custDataLst>
          </p:nvPr>
        </p:nvSpPr>
        <p:spPr>
          <a:xfrm>
            <a:off x="1686399" y="1773936"/>
            <a:ext cx="226487" cy="918210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8" name="文本框 4"/>
          <p:cNvSpPr txBox="1"/>
          <p:nvPr>
            <p:custDataLst>
              <p:tags r:id="rId3"/>
            </p:custDataLst>
          </p:nvPr>
        </p:nvSpPr>
        <p:spPr>
          <a:xfrm>
            <a:off x="2390351" y="1853270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区块链技术：提供去中心化、可信任的数据库，保障信息安全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矩形 39"/>
          <p:cNvSpPr/>
          <p:nvPr>
            <p:custDataLst>
              <p:tags r:id="rId4"/>
            </p:custDataLst>
          </p:nvPr>
        </p:nvSpPr>
        <p:spPr>
          <a:xfrm>
            <a:off x="2151231" y="2863943"/>
            <a:ext cx="8351375" cy="918210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2" name="矩形 5"/>
          <p:cNvSpPr/>
          <p:nvPr>
            <p:custDataLst>
              <p:tags r:id="rId5"/>
            </p:custDataLst>
          </p:nvPr>
        </p:nvSpPr>
        <p:spPr>
          <a:xfrm>
            <a:off x="1686399" y="2863943"/>
            <a:ext cx="226487" cy="918210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4" name="文本框 41"/>
          <p:cNvSpPr txBox="1"/>
          <p:nvPr>
            <p:custDataLst>
              <p:tags r:id="rId6"/>
            </p:custDataLst>
          </p:nvPr>
        </p:nvSpPr>
        <p:spPr>
          <a:xfrm>
            <a:off x="2390351" y="2943277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智能合约：自动执行合约条款，降低交易成本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矩形 12"/>
          <p:cNvSpPr/>
          <p:nvPr>
            <p:custDataLst>
              <p:tags r:id="rId7"/>
            </p:custDataLst>
          </p:nvPr>
        </p:nvSpPr>
        <p:spPr>
          <a:xfrm>
            <a:off x="2151231" y="3953950"/>
            <a:ext cx="8351375" cy="918210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8" name="矩形 17"/>
          <p:cNvSpPr/>
          <p:nvPr>
            <p:custDataLst>
              <p:tags r:id="rId8"/>
            </p:custDataLst>
          </p:nvPr>
        </p:nvSpPr>
        <p:spPr>
          <a:xfrm>
            <a:off x="1686399" y="3953950"/>
            <a:ext cx="226487" cy="918210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0" name="文本框 19"/>
          <p:cNvSpPr txBox="1"/>
          <p:nvPr>
            <p:custDataLst>
              <p:tags r:id="rId9"/>
            </p:custDataLst>
          </p:nvPr>
        </p:nvSpPr>
        <p:spPr>
          <a:xfrm>
            <a:off x="2390351" y="4033285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供应链管理：实现商品追溯和防伪，提高供应链透明度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矩形 49"/>
          <p:cNvSpPr/>
          <p:nvPr>
            <p:custDataLst>
              <p:tags r:id="rId10"/>
            </p:custDataLst>
          </p:nvPr>
        </p:nvSpPr>
        <p:spPr>
          <a:xfrm>
            <a:off x="2151231" y="5043399"/>
            <a:ext cx="8351375" cy="918210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4" name="矩形 26"/>
          <p:cNvSpPr/>
          <p:nvPr>
            <p:custDataLst>
              <p:tags r:id="rId11"/>
            </p:custDataLst>
          </p:nvPr>
        </p:nvSpPr>
        <p:spPr>
          <a:xfrm>
            <a:off x="1686399" y="5043399"/>
            <a:ext cx="226487" cy="918210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6" name="文本框 27"/>
          <p:cNvSpPr txBox="1"/>
          <p:nvPr>
            <p:custDataLst>
              <p:tags r:id="rId12"/>
            </p:custDataLst>
          </p:nvPr>
        </p:nvSpPr>
        <p:spPr>
          <a:xfrm>
            <a:off x="2390351" y="5122733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数字货币：提供新型支付方式，降低交易费用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物联网技术的应用</a:t>
            </a:r>
            <a:endParaRPr altLang="en-US" lang="zh-CN"/>
          </a:p>
        </p:txBody>
      </p:sp>
      <p:sp>
        <p:nvSpPr>
          <p:cNvPr id="104972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926919" y="1773936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26" name="矩形 65"/>
          <p:cNvSpPr/>
          <p:nvPr>
            <p:custDataLst>
              <p:tags r:id="rId2"/>
            </p:custDataLst>
          </p:nvPr>
        </p:nvSpPr>
        <p:spPr>
          <a:xfrm>
            <a:off x="1827458" y="2090756"/>
            <a:ext cx="190068" cy="1900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8" name="文本框 66"/>
          <p:cNvSpPr txBox="1"/>
          <p:nvPr>
            <p:custDataLst>
              <p:tags r:id="rId3"/>
            </p:custDataLst>
          </p:nvPr>
        </p:nvSpPr>
        <p:spPr>
          <a:xfrm>
            <a:off x="2159924" y="2004148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物联网技术定义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3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457394" y="1773936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32" name="矩形 69"/>
          <p:cNvSpPr/>
          <p:nvPr>
            <p:custDataLst>
              <p:tags r:id="rId5"/>
            </p:custDataLst>
          </p:nvPr>
        </p:nvSpPr>
        <p:spPr>
          <a:xfrm>
            <a:off x="6357375" y="2090756"/>
            <a:ext cx="190068" cy="1900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4" name="文本框 70"/>
          <p:cNvSpPr txBox="1"/>
          <p:nvPr>
            <p:custDataLst>
              <p:tags r:id="rId6"/>
            </p:custDataLst>
          </p:nvPr>
        </p:nvSpPr>
        <p:spPr>
          <a:xfrm>
            <a:off x="6690400" y="2004148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物联网技术在电子商务行业的应用场景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3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926919" y="3998384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38" name="文本框 74"/>
          <p:cNvSpPr txBox="1"/>
          <p:nvPr>
            <p:custDataLst>
              <p:tags r:id="rId8"/>
            </p:custDataLst>
          </p:nvPr>
        </p:nvSpPr>
        <p:spPr>
          <a:xfrm>
            <a:off x="2159924" y="4228037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物联网技术对电子商务行业的影响和变革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40" name="矩形 73"/>
          <p:cNvSpPr/>
          <p:nvPr>
            <p:custDataLst>
              <p:tags r:id="rId9"/>
            </p:custDataLst>
          </p:nvPr>
        </p:nvSpPr>
        <p:spPr>
          <a:xfrm>
            <a:off x="1827458" y="4315204"/>
            <a:ext cx="190068" cy="1900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08242" y="3998384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44" name="矩形 84"/>
          <p:cNvSpPr/>
          <p:nvPr>
            <p:custDataLst>
              <p:tags r:id="rId11"/>
            </p:custDataLst>
          </p:nvPr>
        </p:nvSpPr>
        <p:spPr>
          <a:xfrm>
            <a:off x="6408782" y="4315204"/>
            <a:ext cx="190068" cy="1900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6" name="文本框 85"/>
          <p:cNvSpPr txBox="1"/>
          <p:nvPr>
            <p:custDataLst>
              <p:tags r:id="rId12"/>
            </p:custDataLst>
          </p:nvPr>
        </p:nvSpPr>
        <p:spPr>
          <a:xfrm>
            <a:off x="6741248" y="4228037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2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未来五年物联网技术在电子商务行业的发展趋势和挑战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电子商务行业的市场拓展</a:t>
            </a:r>
            <a:endParaRPr altLang="en-US" lang="zh-CN"/>
          </a:p>
        </p:txBody>
      </p:sp>
      <p:sp>
        <p:nvSpPr>
          <p:cNvPr id="10497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新兴市场的拓展</a:t>
            </a:r>
            <a:endParaRPr altLang="en-US" lang="zh-CN"/>
          </a:p>
        </p:txBody>
      </p:sp>
      <p:sp>
        <p:nvSpPr>
          <p:cNvPr id="1049826" name="任意多边形 20"/>
          <p:cNvSpPr/>
          <p:nvPr>
            <p:custDataLst>
              <p:tags r:id="rId1"/>
            </p:custDataLst>
          </p:nvPr>
        </p:nvSpPr>
        <p:spPr>
          <a:xfrm rot="2700000">
            <a:off x="2248630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936743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东南亚市场：电子商务行业增长迅速，成为新兴市场的重要代表。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矩形 42"/>
          <p:cNvSpPr/>
          <p:nvPr>
            <p:custDataLst>
              <p:tags r:id="rId3"/>
            </p:custDataLst>
          </p:nvPr>
        </p:nvSpPr>
        <p:spPr>
          <a:xfrm>
            <a:off x="2052489" y="2965036"/>
            <a:ext cx="1516214" cy="10737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2" name="任意多边形 18"/>
          <p:cNvSpPr/>
          <p:nvPr>
            <p:custDataLst>
              <p:tags r:id="rId4"/>
            </p:custDataLst>
          </p:nvPr>
        </p:nvSpPr>
        <p:spPr>
          <a:xfrm rot="5400000">
            <a:off x="443811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2565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非洲市场：电子商务行业潜力巨大，未来五年将迎来快速增长。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矩形 43"/>
          <p:cNvSpPr/>
          <p:nvPr>
            <p:custDataLst>
              <p:tags r:id="rId6"/>
            </p:custDataLst>
          </p:nvPr>
        </p:nvSpPr>
        <p:spPr>
          <a:xfrm>
            <a:off x="4241970" y="2965036"/>
            <a:ext cx="1516214" cy="10737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2702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1513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拉美市场：电子商务行业逐渐崛起，为国际品牌提供新的增长机会。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矩形 44"/>
          <p:cNvSpPr/>
          <p:nvPr>
            <p:custDataLst>
              <p:tags r:id="rId9"/>
            </p:custDataLst>
          </p:nvPr>
        </p:nvSpPr>
        <p:spPr>
          <a:xfrm>
            <a:off x="6430310" y="2965036"/>
            <a:ext cx="1516214" cy="10737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8815932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504045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印度市场：电子商务行业竞争激烈，技术创新成为行业发展的关键。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矩形 45"/>
          <p:cNvSpPr/>
          <p:nvPr>
            <p:custDataLst>
              <p:tags r:id="rId12"/>
            </p:custDataLst>
          </p:nvPr>
        </p:nvSpPr>
        <p:spPr>
          <a:xfrm>
            <a:off x="8619791" y="2965036"/>
            <a:ext cx="1516214" cy="10737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跨境电商的发展</a:t>
            </a:r>
            <a:endParaRPr altLang="en-US" lang="zh-CN"/>
          </a:p>
        </p:txBody>
      </p:sp>
      <p:sp>
        <p:nvSpPr>
          <p:cNvPr id="1049886" name="矩形 15"/>
          <p:cNvSpPr/>
          <p:nvPr>
            <p:custDataLst>
              <p:tags r:id="rId1"/>
            </p:custDataLst>
          </p:nvPr>
        </p:nvSpPr>
        <p:spPr>
          <a:xfrm>
            <a:off x="2865350" y="184504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跨境电商定义：指不同国家间的电子商务交易，通过互联网实现商品或服务的买卖。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任意多边形 17"/>
          <p:cNvSpPr/>
          <p:nvPr>
            <p:custDataLst>
              <p:tags r:id="rId2"/>
            </p:custDataLst>
          </p:nvPr>
        </p:nvSpPr>
        <p:spPr>
          <a:xfrm flipV="1">
            <a:off x="2796401" y="177393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0" name="任意多边形 18"/>
          <p:cNvSpPr/>
          <p:nvPr>
            <p:custDataLst>
              <p:tags r:id="rId3"/>
            </p:custDataLst>
          </p:nvPr>
        </p:nvSpPr>
        <p:spPr>
          <a:xfrm flipH="1">
            <a:off x="8237650" y="2267354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2" name="矩形 27"/>
          <p:cNvSpPr/>
          <p:nvPr>
            <p:custDataLst>
              <p:tags r:id="rId4"/>
            </p:custDataLst>
          </p:nvPr>
        </p:nvSpPr>
        <p:spPr>
          <a:xfrm>
            <a:off x="2865350" y="300425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跨境电商的优势：突破地理限制，扩大市场范围；降低交易成本，提高交易效率；满足个性化需求，提升客户体验。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任意多边形 29"/>
          <p:cNvSpPr/>
          <p:nvPr>
            <p:custDataLst>
              <p:tags r:id="rId5"/>
            </p:custDataLst>
          </p:nvPr>
        </p:nvSpPr>
        <p:spPr>
          <a:xfrm flipV="1">
            <a:off x="2796401" y="293314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6" name="任意多边形 30"/>
          <p:cNvSpPr/>
          <p:nvPr>
            <p:custDataLst>
              <p:tags r:id="rId6"/>
            </p:custDataLst>
          </p:nvPr>
        </p:nvSpPr>
        <p:spPr>
          <a:xfrm flipH="1">
            <a:off x="8237650" y="342656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8" name="矩形 5"/>
          <p:cNvSpPr/>
          <p:nvPr>
            <p:custDataLst>
              <p:tags r:id="rId7"/>
            </p:custDataLst>
          </p:nvPr>
        </p:nvSpPr>
        <p:spPr>
          <a:xfrm>
            <a:off x="2865350" y="416346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跨境电商的发展趋势：全球化和本地化相结合；数字化和智能化升级；品牌化和品质化追求。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任意多边形 7"/>
          <p:cNvSpPr/>
          <p:nvPr>
            <p:custDataLst>
              <p:tags r:id="rId8"/>
            </p:custDataLst>
          </p:nvPr>
        </p:nvSpPr>
        <p:spPr>
          <a:xfrm flipV="1">
            <a:off x="2796401" y="409235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2" name="任意多边形 8"/>
          <p:cNvSpPr/>
          <p:nvPr>
            <p:custDataLst>
              <p:tags r:id="rId9"/>
            </p:custDataLst>
          </p:nvPr>
        </p:nvSpPr>
        <p:spPr>
          <a:xfrm flipH="1">
            <a:off x="8237650" y="458577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4" name="矩形 10"/>
          <p:cNvSpPr/>
          <p:nvPr>
            <p:custDataLst>
              <p:tags r:id="rId10"/>
            </p:custDataLst>
          </p:nvPr>
        </p:nvSpPr>
        <p:spPr>
          <a:xfrm>
            <a:off x="2865350" y="5322671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跨境电商面临的挑战：法律法规差异；货币汇率波动；物流配送难题。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任意多边形 12"/>
          <p:cNvSpPr/>
          <p:nvPr>
            <p:custDataLst>
              <p:tags r:id="rId11"/>
            </p:custDataLst>
          </p:nvPr>
        </p:nvSpPr>
        <p:spPr>
          <a:xfrm flipV="1">
            <a:off x="2796401" y="5251567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8" name="任意多边形 13"/>
          <p:cNvSpPr/>
          <p:nvPr>
            <p:custDataLst>
              <p:tags r:id="rId12"/>
            </p:custDataLst>
          </p:nvPr>
        </p:nvSpPr>
        <p:spPr>
          <a:xfrm flipH="1">
            <a:off x="8237650" y="574498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线上线下融合发展</a:t>
            </a:r>
            <a:endParaRPr altLang="en-US" lang="zh-CN"/>
          </a:p>
        </p:txBody>
      </p:sp>
      <p:sp>
        <p:nvSpPr>
          <p:cNvPr id="1049946" name="矩形 3"/>
          <p:cNvSpPr/>
          <p:nvPr>
            <p:custDataLst>
              <p:tags r:id="rId1"/>
            </p:custDataLst>
          </p:nvPr>
        </p:nvSpPr>
        <p:spPr>
          <a:xfrm>
            <a:off x="2151231" y="1773936"/>
            <a:ext cx="8351375" cy="918210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8" name="矩形 13"/>
          <p:cNvSpPr/>
          <p:nvPr>
            <p:custDataLst>
              <p:tags r:id="rId2"/>
            </p:custDataLst>
          </p:nvPr>
        </p:nvSpPr>
        <p:spPr>
          <a:xfrm>
            <a:off x="1686399" y="1773936"/>
            <a:ext cx="226487" cy="918210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0" name="文本框 4"/>
          <p:cNvSpPr txBox="1"/>
          <p:nvPr>
            <p:custDataLst>
              <p:tags r:id="rId3"/>
            </p:custDataLst>
          </p:nvPr>
        </p:nvSpPr>
        <p:spPr>
          <a:xfrm>
            <a:off x="2390351" y="1853270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电子商务企业将加大线下门店的布局，提供更全面的购物体验。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矩形 39"/>
          <p:cNvSpPr/>
          <p:nvPr>
            <p:custDataLst>
              <p:tags r:id="rId4"/>
            </p:custDataLst>
          </p:nvPr>
        </p:nvSpPr>
        <p:spPr>
          <a:xfrm>
            <a:off x="2151231" y="2863943"/>
            <a:ext cx="8351375" cy="918210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4" name="矩形 5"/>
          <p:cNvSpPr/>
          <p:nvPr>
            <p:custDataLst>
              <p:tags r:id="rId5"/>
            </p:custDataLst>
          </p:nvPr>
        </p:nvSpPr>
        <p:spPr>
          <a:xfrm>
            <a:off x="1686399" y="2863943"/>
            <a:ext cx="226487" cy="918210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6" name="文本框 41"/>
          <p:cNvSpPr txBox="1"/>
          <p:nvPr>
            <p:custDataLst>
              <p:tags r:id="rId6"/>
            </p:custDataLst>
          </p:nvPr>
        </p:nvSpPr>
        <p:spPr>
          <a:xfrm>
            <a:off x="2390351" y="2943277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线下门店将借助互联网技术，实现数字化转型，提升运营效率。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矩形 12"/>
          <p:cNvSpPr/>
          <p:nvPr>
            <p:custDataLst>
              <p:tags r:id="rId7"/>
            </p:custDataLst>
          </p:nvPr>
        </p:nvSpPr>
        <p:spPr>
          <a:xfrm>
            <a:off x="2151231" y="3953950"/>
            <a:ext cx="8351375" cy="918210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0" name="矩形 17"/>
          <p:cNvSpPr/>
          <p:nvPr>
            <p:custDataLst>
              <p:tags r:id="rId8"/>
            </p:custDataLst>
          </p:nvPr>
        </p:nvSpPr>
        <p:spPr>
          <a:xfrm>
            <a:off x="1686399" y="3953950"/>
            <a:ext cx="226487" cy="918210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2" name="文本框 19"/>
          <p:cNvSpPr txBox="1"/>
          <p:nvPr>
            <p:custDataLst>
              <p:tags r:id="rId9"/>
            </p:custDataLst>
          </p:nvPr>
        </p:nvSpPr>
        <p:spPr>
          <a:xfrm>
            <a:off x="2390351" y="4033285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线上与线下将实现数据共享，提高库存周转率，降低库存成本。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矩形 49"/>
          <p:cNvSpPr/>
          <p:nvPr>
            <p:custDataLst>
              <p:tags r:id="rId10"/>
            </p:custDataLst>
          </p:nvPr>
        </p:nvSpPr>
        <p:spPr>
          <a:xfrm>
            <a:off x="2151231" y="5043399"/>
            <a:ext cx="8351375" cy="918210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6" name="矩形 26"/>
          <p:cNvSpPr/>
          <p:nvPr>
            <p:custDataLst>
              <p:tags r:id="rId11"/>
            </p:custDataLst>
          </p:nvPr>
        </p:nvSpPr>
        <p:spPr>
          <a:xfrm>
            <a:off x="1686399" y="5043399"/>
            <a:ext cx="226487" cy="918210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8" name="文本框 27"/>
          <p:cNvSpPr txBox="1"/>
          <p:nvPr>
            <p:custDataLst>
              <p:tags r:id="rId12"/>
            </p:custDataLst>
          </p:nvPr>
        </p:nvSpPr>
        <p:spPr>
          <a:xfrm>
            <a:off x="2390351" y="5122733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线上线下融合将促进品牌与消费者之间的互动，提升品牌忠诚度。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社区电商的兴起</a:t>
            </a:r>
            <a:endParaRPr altLang="en-US" lang="zh-CN"/>
          </a:p>
        </p:txBody>
      </p:sp>
      <p:sp>
        <p:nvSpPr>
          <p:cNvPr id="1050006" name="矩形 31"/>
          <p:cNvSpPr/>
          <p:nvPr>
            <p:custDataLst>
              <p:tags r:id="rId1"/>
            </p:custDataLst>
          </p:nvPr>
        </p:nvSpPr>
        <p:spPr>
          <a:xfrm>
            <a:off x="3088828" y="1773936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社区电商的定义和特点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矩形 4"/>
          <p:cNvSpPr/>
          <p:nvPr>
            <p:custDataLst>
              <p:tags r:id="rId2"/>
            </p:custDataLst>
          </p:nvPr>
        </p:nvSpPr>
        <p:spPr>
          <a:xfrm>
            <a:off x="3088828" y="2860879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社区电商的发展历程和现状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矩形 5"/>
          <p:cNvSpPr/>
          <p:nvPr>
            <p:custDataLst>
              <p:tags r:id="rId3"/>
            </p:custDataLst>
          </p:nvPr>
        </p:nvSpPr>
        <p:spPr>
          <a:xfrm>
            <a:off x="3088828" y="3947821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社区电商的优势和未来趋势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矩形 7"/>
          <p:cNvSpPr/>
          <p:nvPr>
            <p:custDataLst>
              <p:tags r:id="rId4"/>
            </p:custDataLst>
          </p:nvPr>
        </p:nvSpPr>
        <p:spPr>
          <a:xfrm>
            <a:off x="3088828" y="5034764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社区电商与传统电商的区别和联系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电子商务行业的商业模式创新</a:t>
            </a:r>
            <a:endParaRPr altLang="en-US" lang="zh-CN"/>
          </a:p>
        </p:txBody>
      </p:sp>
      <p:sp>
        <p:nvSpPr>
          <p:cNvPr id="105005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社交电商的兴起</a:t>
            </a:r>
            <a:endParaRPr altLang="en-US" lang="zh-CN"/>
          </a:p>
        </p:txBody>
      </p:sp>
      <p:sp>
        <p:nvSpPr>
          <p:cNvPr id="1050092" name="矩形 3"/>
          <p:cNvSpPr/>
          <p:nvPr>
            <p:custDataLst>
              <p:tags r:id="rId1"/>
            </p:custDataLst>
          </p:nvPr>
        </p:nvSpPr>
        <p:spPr>
          <a:xfrm>
            <a:off x="2151231" y="1773936"/>
            <a:ext cx="8351375" cy="918210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4" name="矩形 13"/>
          <p:cNvSpPr/>
          <p:nvPr>
            <p:custDataLst>
              <p:tags r:id="rId2"/>
            </p:custDataLst>
          </p:nvPr>
        </p:nvSpPr>
        <p:spPr>
          <a:xfrm>
            <a:off x="1686399" y="1773936"/>
            <a:ext cx="226487" cy="918210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6" name="文本框 4"/>
          <p:cNvSpPr txBox="1"/>
          <p:nvPr>
            <p:custDataLst>
              <p:tags r:id="rId3"/>
            </p:custDataLst>
          </p:nvPr>
        </p:nvSpPr>
        <p:spPr>
          <a:xfrm>
            <a:off x="2390351" y="1853270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定义：社交电商是一种基于社交网络平台的新型商业模式，通过社交媒体、社交网络等渠道实现商品销售和推广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矩形 39"/>
          <p:cNvSpPr/>
          <p:nvPr>
            <p:custDataLst>
              <p:tags r:id="rId4"/>
            </p:custDataLst>
          </p:nvPr>
        </p:nvSpPr>
        <p:spPr>
          <a:xfrm>
            <a:off x="2151231" y="2863943"/>
            <a:ext cx="8351375" cy="918210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0" name="矩形 5"/>
          <p:cNvSpPr/>
          <p:nvPr>
            <p:custDataLst>
              <p:tags r:id="rId5"/>
            </p:custDataLst>
          </p:nvPr>
        </p:nvSpPr>
        <p:spPr>
          <a:xfrm>
            <a:off x="1686399" y="2863943"/>
            <a:ext cx="226487" cy="918210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2" name="文本框 41"/>
          <p:cNvSpPr txBox="1"/>
          <p:nvPr>
            <p:custDataLst>
              <p:tags r:id="rId6"/>
            </p:custDataLst>
          </p:nvPr>
        </p:nvSpPr>
        <p:spPr>
          <a:xfrm>
            <a:off x="2390351" y="2943277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兴起原因：随着社交媒体的普及和用户数量的增长，社交电商逐渐成为一种新的消费趋势，越来越多的消费者选择在社交媒体上购物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矩形 12"/>
          <p:cNvSpPr/>
          <p:nvPr>
            <p:custDataLst>
              <p:tags r:id="rId7"/>
            </p:custDataLst>
          </p:nvPr>
        </p:nvSpPr>
        <p:spPr>
          <a:xfrm>
            <a:off x="2151231" y="3953950"/>
            <a:ext cx="8351375" cy="918210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6" name="矩形 17"/>
          <p:cNvSpPr/>
          <p:nvPr>
            <p:custDataLst>
              <p:tags r:id="rId8"/>
            </p:custDataLst>
          </p:nvPr>
        </p:nvSpPr>
        <p:spPr>
          <a:xfrm>
            <a:off x="1686399" y="3953950"/>
            <a:ext cx="226487" cy="918210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8" name="文本框 19"/>
          <p:cNvSpPr txBox="1"/>
          <p:nvPr>
            <p:custDataLst>
              <p:tags r:id="rId9"/>
            </p:custDataLst>
          </p:nvPr>
        </p:nvSpPr>
        <p:spPr>
          <a:xfrm>
            <a:off x="2390351" y="4033285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商业模式创新：与传统电商相比，社交电商更加注重用户互动、社交分享和个性化推荐，通过社交网络平台实现精准营销和个性化服务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0" name="矩形 49"/>
          <p:cNvSpPr/>
          <p:nvPr>
            <p:custDataLst>
              <p:tags r:id="rId10"/>
            </p:custDataLst>
          </p:nvPr>
        </p:nvSpPr>
        <p:spPr>
          <a:xfrm>
            <a:off x="2151231" y="5043399"/>
            <a:ext cx="8351375" cy="918210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2" name="矩形 26"/>
          <p:cNvSpPr/>
          <p:nvPr>
            <p:custDataLst>
              <p:tags r:id="rId11"/>
            </p:custDataLst>
          </p:nvPr>
        </p:nvSpPr>
        <p:spPr>
          <a:xfrm>
            <a:off x="1686399" y="5043399"/>
            <a:ext cx="226487" cy="918210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4" name="文本框 27"/>
          <p:cNvSpPr txBox="1"/>
          <p:nvPr>
            <p:custDataLst>
              <p:tags r:id="rId12"/>
            </p:custDataLst>
          </p:nvPr>
        </p:nvSpPr>
        <p:spPr>
          <a:xfrm>
            <a:off x="2390351" y="5122733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未来发展：随着社交电商的兴起，未来将有更多的企业加入到社交电商领域，推动社交电商的发展和商业模式创新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内容电商的发展</a:t>
            </a:r>
            <a:endParaRPr altLang="en-US" lang="zh-CN"/>
          </a:p>
        </p:txBody>
      </p:sp>
      <p:sp>
        <p:nvSpPr>
          <p:cNvPr id="1050152" name="矩形 5"/>
          <p:cNvSpPr/>
          <p:nvPr>
            <p:custDataLst>
              <p:tags r:id="rId1"/>
            </p:custDataLst>
          </p:nvPr>
        </p:nvSpPr>
        <p:spPr>
          <a:xfrm>
            <a:off x="1014984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4" name="矩形 10"/>
          <p:cNvSpPr/>
          <p:nvPr>
            <p:custDataLst>
              <p:tags r:id="rId2"/>
            </p:custDataLst>
          </p:nvPr>
        </p:nvSpPr>
        <p:spPr>
          <a:xfrm>
            <a:off x="1343398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6" name="TextBox 2"/>
          <p:cNvSpPr txBox="1"/>
          <p:nvPr>
            <p:custDataLst>
              <p:tags r:id="rId3"/>
            </p:custDataLst>
          </p:nvPr>
        </p:nvSpPr>
        <p:spPr>
          <a:xfrm>
            <a:off x="1158517" y="3189524"/>
            <a:ext cx="2110622" cy="1704310"/>
          </a:xfrm>
          <a:prstGeom prst="rect"/>
          <a:noFill/>
        </p:spPr>
        <p:txBody>
          <a:bodyPr rtlCol="0" wrap="square">
            <a:normAutofit fontScale="94444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内容电商定义：通过优质内容吸引和留住消费者的商业模式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58" name="矩形 6"/>
          <p:cNvSpPr/>
          <p:nvPr>
            <p:custDataLst>
              <p:tags r:id="rId4"/>
            </p:custDataLst>
          </p:nvPr>
        </p:nvSpPr>
        <p:spPr>
          <a:xfrm>
            <a:off x="360685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0" name="矩形 11"/>
          <p:cNvSpPr/>
          <p:nvPr>
            <p:custDataLst>
              <p:tags r:id="rId5"/>
            </p:custDataLst>
          </p:nvPr>
        </p:nvSpPr>
        <p:spPr>
          <a:xfrm>
            <a:off x="395299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2" name="TextBox 2"/>
          <p:cNvSpPr txBox="1"/>
          <p:nvPr>
            <p:custDataLst>
              <p:tags r:id="rId6"/>
            </p:custDataLst>
          </p:nvPr>
        </p:nvSpPr>
        <p:spPr>
          <a:xfrm>
            <a:off x="3749800" y="3189524"/>
            <a:ext cx="2110622" cy="1704310"/>
          </a:xfrm>
          <a:prstGeom prst="rect"/>
          <a:noFill/>
        </p:spPr>
        <p:txBody>
          <a:bodyPr rtlCol="0" wrap="square">
            <a:normAutofit fontScale="94444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内容电商优势：提供个性化推荐，增强用户粘性，提高转化率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64" name="矩形 33"/>
          <p:cNvSpPr/>
          <p:nvPr>
            <p:custDataLst>
              <p:tags r:id="rId7"/>
            </p:custDataLst>
          </p:nvPr>
        </p:nvSpPr>
        <p:spPr>
          <a:xfrm>
            <a:off x="6194595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6" name="矩形 37"/>
          <p:cNvSpPr/>
          <p:nvPr>
            <p:custDataLst>
              <p:tags r:id="rId8"/>
            </p:custDataLst>
          </p:nvPr>
        </p:nvSpPr>
        <p:spPr>
          <a:xfrm>
            <a:off x="6523009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8" name="TextBox 2"/>
          <p:cNvSpPr txBox="1"/>
          <p:nvPr>
            <p:custDataLst>
              <p:tags r:id="rId9"/>
            </p:custDataLst>
          </p:nvPr>
        </p:nvSpPr>
        <p:spPr>
          <a:xfrm>
            <a:off x="6338128" y="3189524"/>
            <a:ext cx="2110622" cy="1704310"/>
          </a:xfrm>
          <a:prstGeom prst="rect"/>
          <a:noFill/>
        </p:spPr>
        <p:txBody>
          <a:bodyPr rtlCol="0" wrap="square">
            <a:normAutofit fontScale="94444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内容电商案例：小红书、知乎好物等平台的成功经验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70" name="矩形 34"/>
          <p:cNvSpPr/>
          <p:nvPr>
            <p:custDataLst>
              <p:tags r:id="rId10"/>
            </p:custDataLst>
          </p:nvPr>
        </p:nvSpPr>
        <p:spPr>
          <a:xfrm>
            <a:off x="877701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2" name="矩形 38"/>
          <p:cNvSpPr/>
          <p:nvPr>
            <p:custDataLst>
              <p:tags r:id="rId11"/>
            </p:custDataLst>
          </p:nvPr>
        </p:nvSpPr>
        <p:spPr>
          <a:xfrm>
            <a:off x="912315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4" name="TextBox 2"/>
          <p:cNvSpPr txBox="1"/>
          <p:nvPr>
            <p:custDataLst>
              <p:tags r:id="rId12"/>
            </p:custDataLst>
          </p:nvPr>
        </p:nvSpPr>
        <p:spPr>
          <a:xfrm>
            <a:off x="8920551" y="3189524"/>
            <a:ext cx="2110622" cy="1704310"/>
          </a:xfrm>
          <a:prstGeom prst="rect"/>
          <a:noFill/>
        </p:spPr>
        <p:txBody>
          <a:bodyPr rtlCol="0" wrap="square">
            <a:normAutofit fontScale="8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未来展望：内容电商将进一步细分化、专业化，满足消费者多元化需求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直播电商的崛起</a:t>
            </a:r>
            <a:endParaRPr altLang="en-US" lang="zh-CN"/>
          </a:p>
        </p:txBody>
      </p:sp>
      <p:sp>
        <p:nvSpPr>
          <p:cNvPr id="1050212" name="矩形 3"/>
          <p:cNvSpPr/>
          <p:nvPr>
            <p:custDataLst>
              <p:tags r:id="rId1"/>
            </p:custDataLst>
          </p:nvPr>
        </p:nvSpPr>
        <p:spPr>
          <a:xfrm>
            <a:off x="2151231" y="1773936"/>
            <a:ext cx="8351375" cy="918210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4" name="矩形 13"/>
          <p:cNvSpPr/>
          <p:nvPr>
            <p:custDataLst>
              <p:tags r:id="rId2"/>
            </p:custDataLst>
          </p:nvPr>
        </p:nvSpPr>
        <p:spPr>
          <a:xfrm>
            <a:off x="1686399" y="1773936"/>
            <a:ext cx="226487" cy="918210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6" name="文本框 4"/>
          <p:cNvSpPr txBox="1"/>
          <p:nvPr>
            <p:custDataLst>
              <p:tags r:id="rId3"/>
            </p:custDataLst>
          </p:nvPr>
        </p:nvSpPr>
        <p:spPr>
          <a:xfrm>
            <a:off x="2390351" y="1853270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直播电商的定义：通过直播平台进行商品展示、推销和销售的新型商业模式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8" name="矩形 39"/>
          <p:cNvSpPr/>
          <p:nvPr>
            <p:custDataLst>
              <p:tags r:id="rId4"/>
            </p:custDataLst>
          </p:nvPr>
        </p:nvSpPr>
        <p:spPr>
          <a:xfrm>
            <a:off x="2151231" y="2863943"/>
            <a:ext cx="8351375" cy="918210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0" name="矩形 5"/>
          <p:cNvSpPr/>
          <p:nvPr>
            <p:custDataLst>
              <p:tags r:id="rId5"/>
            </p:custDataLst>
          </p:nvPr>
        </p:nvSpPr>
        <p:spPr>
          <a:xfrm>
            <a:off x="1686399" y="2863943"/>
            <a:ext cx="226487" cy="918210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2" name="文本框 41"/>
          <p:cNvSpPr txBox="1"/>
          <p:nvPr>
            <p:custDataLst>
              <p:tags r:id="rId6"/>
            </p:custDataLst>
          </p:nvPr>
        </p:nvSpPr>
        <p:spPr>
          <a:xfrm>
            <a:off x="2390351" y="2943277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直播电商的优势：实时互动、场景化体验、个性化推荐等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4" name="矩形 12"/>
          <p:cNvSpPr/>
          <p:nvPr>
            <p:custDataLst>
              <p:tags r:id="rId7"/>
            </p:custDataLst>
          </p:nvPr>
        </p:nvSpPr>
        <p:spPr>
          <a:xfrm>
            <a:off x="2151231" y="3953950"/>
            <a:ext cx="8351375" cy="918210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6" name="矩形 17"/>
          <p:cNvSpPr/>
          <p:nvPr>
            <p:custDataLst>
              <p:tags r:id="rId8"/>
            </p:custDataLst>
          </p:nvPr>
        </p:nvSpPr>
        <p:spPr>
          <a:xfrm>
            <a:off x="1686399" y="3953950"/>
            <a:ext cx="226487" cy="918210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8" name="文本框 19"/>
          <p:cNvSpPr txBox="1"/>
          <p:nvPr>
            <p:custDataLst>
              <p:tags r:id="rId9"/>
            </p:custDataLst>
          </p:nvPr>
        </p:nvSpPr>
        <p:spPr>
          <a:xfrm>
            <a:off x="2390351" y="4033285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直播电商的发展历程：从起步到快速发展，成为电子商务行业的重要分支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矩形 49"/>
          <p:cNvSpPr/>
          <p:nvPr>
            <p:custDataLst>
              <p:tags r:id="rId10"/>
            </p:custDataLst>
          </p:nvPr>
        </p:nvSpPr>
        <p:spPr>
          <a:xfrm>
            <a:off x="2151231" y="5043399"/>
            <a:ext cx="8351375" cy="918210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2" name="矩形 26"/>
          <p:cNvSpPr/>
          <p:nvPr>
            <p:custDataLst>
              <p:tags r:id="rId11"/>
            </p:custDataLst>
          </p:nvPr>
        </p:nvSpPr>
        <p:spPr>
          <a:xfrm>
            <a:off x="1686399" y="5043399"/>
            <a:ext cx="226487" cy="918210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4" name="文本框 27"/>
          <p:cNvSpPr txBox="1"/>
          <p:nvPr>
            <p:custDataLst>
              <p:tags r:id="rId12"/>
            </p:custDataLst>
          </p:nvPr>
        </p:nvSpPr>
        <p:spPr>
          <a:xfrm>
            <a:off x="2390351" y="5122733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直播电商的未来趋势：市场规模持续扩大，商业模式不断创新，消费者购物体验将进一步提升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共享经济的商业模式创新</a:t>
            </a:r>
            <a:endParaRPr altLang="en-US" lang="zh-CN"/>
          </a:p>
        </p:txBody>
      </p:sp>
      <p:sp>
        <p:nvSpPr>
          <p:cNvPr id="1050272" name="椭圆 262"/>
          <p:cNvSpPr/>
          <p:nvPr>
            <p:custDataLst>
              <p:tags r:id="rId1"/>
            </p:custDataLst>
          </p:nvPr>
        </p:nvSpPr>
        <p:spPr>
          <a:xfrm>
            <a:off x="2687367" y="4101549"/>
            <a:ext cx="6813746" cy="178263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74" name="椭圆 263"/>
          <p:cNvSpPr/>
          <p:nvPr>
            <p:custDataLst>
              <p:tags r:id="rId2"/>
            </p:custDataLst>
          </p:nvPr>
        </p:nvSpPr>
        <p:spPr>
          <a:xfrm>
            <a:off x="3476649" y="4175998"/>
            <a:ext cx="5166079" cy="153086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76" name="椭圆 264"/>
          <p:cNvSpPr/>
          <p:nvPr>
            <p:custDataLst>
              <p:tags r:id="rId3"/>
            </p:custDataLst>
          </p:nvPr>
        </p:nvSpPr>
        <p:spPr>
          <a:xfrm>
            <a:off x="4215693" y="4395109"/>
            <a:ext cx="3687157" cy="109261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78" name="椭圆 265"/>
          <p:cNvSpPr/>
          <p:nvPr>
            <p:custDataLst>
              <p:tags r:id="rId4"/>
            </p:custDataLst>
          </p:nvPr>
        </p:nvSpPr>
        <p:spPr>
          <a:xfrm>
            <a:off x="4840340" y="4580324"/>
            <a:ext cx="2437632" cy="72234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80" name="椭圆 266"/>
          <p:cNvSpPr/>
          <p:nvPr>
            <p:custDataLst>
              <p:tags r:id="rId5"/>
            </p:custDataLst>
          </p:nvPr>
        </p:nvSpPr>
        <p:spPr>
          <a:xfrm>
            <a:off x="5480724" y="4769776"/>
            <a:ext cx="1402138" cy="415495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109245" y="4700774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82" name="椭圆 268"/>
          <p:cNvSpPr/>
          <p:nvPr>
            <p:custDataLst>
              <p:tags r:id="rId7"/>
            </p:custDataLst>
          </p:nvPr>
        </p:nvSpPr>
        <p:spPr>
          <a:xfrm flipV="1">
            <a:off x="3024507" y="4528270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84" name="椭圆 269"/>
          <p:cNvSpPr/>
          <p:nvPr>
            <p:custDataLst>
              <p:tags r:id="rId8"/>
            </p:custDataLst>
          </p:nvPr>
        </p:nvSpPr>
        <p:spPr>
          <a:xfrm flipV="1">
            <a:off x="3063244" y="4567613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86" name="椭圆 270"/>
          <p:cNvSpPr/>
          <p:nvPr>
            <p:custDataLst>
              <p:tags r:id="rId9"/>
            </p:custDataLst>
          </p:nvPr>
        </p:nvSpPr>
        <p:spPr>
          <a:xfrm flipV="1">
            <a:off x="7663356" y="3774094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12384" y="3880623"/>
            <a:ext cx="0" cy="178263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88" name="椭圆 272"/>
          <p:cNvSpPr/>
          <p:nvPr>
            <p:custDataLst>
              <p:tags r:id="rId11"/>
            </p:custDataLst>
          </p:nvPr>
        </p:nvSpPr>
        <p:spPr>
          <a:xfrm flipV="1">
            <a:off x="4165455" y="3657881"/>
            <a:ext cx="358997" cy="35898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344012" y="4046469"/>
            <a:ext cx="0" cy="94193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55657" y="3757146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90" name="椭圆 275"/>
          <p:cNvSpPr/>
          <p:nvPr>
            <p:custDataLst>
              <p:tags r:id="rId14"/>
            </p:custDataLst>
          </p:nvPr>
        </p:nvSpPr>
        <p:spPr>
          <a:xfrm flipV="1">
            <a:off x="6970918" y="3584642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92" name="椭圆 276"/>
          <p:cNvSpPr/>
          <p:nvPr>
            <p:custDataLst>
              <p:tags r:id="rId15"/>
            </p:custDataLst>
          </p:nvPr>
        </p:nvSpPr>
        <p:spPr>
          <a:xfrm flipV="1">
            <a:off x="7009656" y="3623985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94" name="椭圆 277"/>
          <p:cNvSpPr/>
          <p:nvPr>
            <p:custDataLst>
              <p:tags r:id="rId16"/>
            </p:custDataLst>
          </p:nvPr>
        </p:nvSpPr>
        <p:spPr>
          <a:xfrm flipV="1">
            <a:off x="3932423" y="4381793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81451" y="4488322"/>
            <a:ext cx="0" cy="10307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96" name="椭圆 279"/>
          <p:cNvSpPr/>
          <p:nvPr>
            <p:custDataLst>
              <p:tags r:id="rId18"/>
            </p:custDataLst>
          </p:nvPr>
        </p:nvSpPr>
        <p:spPr>
          <a:xfrm flipV="1">
            <a:off x="8350952" y="4600298"/>
            <a:ext cx="244537" cy="24452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72007" y="4871463"/>
            <a:ext cx="0" cy="3824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98" name="椭圆 281"/>
          <p:cNvSpPr/>
          <p:nvPr>
            <p:custDataLst>
              <p:tags r:id="rId20"/>
            </p:custDataLst>
          </p:nvPr>
        </p:nvSpPr>
        <p:spPr>
          <a:xfrm flipV="1">
            <a:off x="5035240" y="4889016"/>
            <a:ext cx="302904" cy="30289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84138" y="5240077"/>
            <a:ext cx="0" cy="6691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00" name="图形 15"/>
          <p:cNvSpPr/>
          <p:nvPr>
            <p:custDataLst>
              <p:tags r:id="rId22"/>
            </p:custDataLst>
          </p:nvPr>
        </p:nvSpPr>
        <p:spPr>
          <a:xfrm>
            <a:off x="5097583" y="4953780"/>
            <a:ext cx="173201" cy="168767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02" name="图形 19"/>
          <p:cNvSpPr/>
          <p:nvPr>
            <p:custDataLst>
              <p:tags r:id="rId23"/>
            </p:custDataLst>
          </p:nvPr>
        </p:nvSpPr>
        <p:spPr>
          <a:xfrm>
            <a:off x="8413901" y="4668695"/>
            <a:ext cx="118617" cy="106816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04" name="图形 27"/>
          <p:cNvSpPr/>
          <p:nvPr>
            <p:custDataLst>
              <p:tags r:id="rId24"/>
            </p:custDataLst>
          </p:nvPr>
        </p:nvSpPr>
        <p:spPr>
          <a:xfrm>
            <a:off x="4261089" y="3772883"/>
            <a:ext cx="167743" cy="129013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06" name="任意多边形: 形状 286"/>
          <p:cNvSpPr/>
          <p:nvPr>
            <p:custDataLst>
              <p:tags r:id="rId25"/>
            </p:custDataLst>
          </p:nvPr>
        </p:nvSpPr>
        <p:spPr>
          <a:xfrm>
            <a:off x="5472250" y="3725672"/>
            <a:ext cx="1243945" cy="124395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08" name="正文"/>
          <p:cNvSpPr txBox="1"/>
          <p:nvPr>
            <p:custDataLst>
              <p:tags r:id="rId26"/>
            </p:custDataLst>
          </p:nvPr>
        </p:nvSpPr>
        <p:spPr>
          <a:xfrm>
            <a:off x="1014984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共享经济模式的定义和特点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0" name="正文"/>
          <p:cNvSpPr txBox="1"/>
          <p:nvPr>
            <p:custDataLst>
              <p:tags r:id="rId27"/>
            </p:custDataLst>
          </p:nvPr>
        </p:nvSpPr>
        <p:spPr>
          <a:xfrm>
            <a:off x="9175340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共享经济模式未来的发展趋势和展望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2" name="正文"/>
          <p:cNvSpPr txBox="1"/>
          <p:nvPr>
            <p:custDataLst>
              <p:tags r:id="rId28"/>
            </p:custDataLst>
          </p:nvPr>
        </p:nvSpPr>
        <p:spPr>
          <a:xfrm>
            <a:off x="6993314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共享经济模式对电子商务行业的影响和价值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4" name="正文"/>
          <p:cNvSpPr txBox="1"/>
          <p:nvPr>
            <p:custDataLst>
              <p:tags r:id="rId29"/>
            </p:custDataLst>
          </p:nvPr>
        </p:nvSpPr>
        <p:spPr>
          <a:xfrm>
            <a:off x="3197011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共享经济模式在电子商务行业中的应用和案例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电子商务行业的政策环境与监管</a:t>
            </a:r>
            <a:endParaRPr altLang="en-US" lang="zh-CN"/>
          </a:p>
        </p:txBody>
      </p:sp>
      <p:sp>
        <p:nvSpPr>
          <p:cNvPr id="105035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政策环境的变化</a:t>
            </a:r>
            <a:endParaRPr altLang="en-US" lang="zh-CN"/>
          </a:p>
        </p:txBody>
      </p:sp>
      <p:sp>
        <p:nvSpPr>
          <p:cNvPr id="105039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926919" y="1773936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96" name="矩形 65"/>
          <p:cNvSpPr/>
          <p:nvPr>
            <p:custDataLst>
              <p:tags r:id="rId2"/>
            </p:custDataLst>
          </p:nvPr>
        </p:nvSpPr>
        <p:spPr>
          <a:xfrm>
            <a:off x="1827458" y="2090756"/>
            <a:ext cx="190068" cy="1900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98" name="文本框 66"/>
          <p:cNvSpPr txBox="1"/>
          <p:nvPr>
            <p:custDataLst>
              <p:tags r:id="rId3"/>
            </p:custDataLst>
          </p:nvPr>
        </p:nvSpPr>
        <p:spPr>
          <a:xfrm>
            <a:off x="2159924" y="2004148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政策支持力度加大，鼓励电子商务创新发展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0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457394" y="1773936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02" name="矩形 69"/>
          <p:cNvSpPr/>
          <p:nvPr>
            <p:custDataLst>
              <p:tags r:id="rId5"/>
            </p:custDataLst>
          </p:nvPr>
        </p:nvSpPr>
        <p:spPr>
          <a:xfrm>
            <a:off x="6357375" y="2090756"/>
            <a:ext cx="190068" cy="1900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04" name="文本框 70"/>
          <p:cNvSpPr txBox="1"/>
          <p:nvPr>
            <p:custDataLst>
              <p:tags r:id="rId6"/>
            </p:custDataLst>
          </p:nvPr>
        </p:nvSpPr>
        <p:spPr>
          <a:xfrm>
            <a:off x="6690400" y="2004148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监管体系逐步完善，保障消费者权益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0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926919" y="3998384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08" name="文本框 74"/>
          <p:cNvSpPr txBox="1"/>
          <p:nvPr>
            <p:custDataLst>
              <p:tags r:id="rId8"/>
            </p:custDataLst>
          </p:nvPr>
        </p:nvSpPr>
        <p:spPr>
          <a:xfrm>
            <a:off x="2159924" y="4228037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数据安全和隐私保护成为政策重点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10" name="矩形 73"/>
          <p:cNvSpPr/>
          <p:nvPr>
            <p:custDataLst>
              <p:tags r:id="rId9"/>
            </p:custDataLst>
          </p:nvPr>
        </p:nvSpPr>
        <p:spPr>
          <a:xfrm>
            <a:off x="1827458" y="4315204"/>
            <a:ext cx="190068" cy="1900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1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08242" y="3998384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14" name="矩形 84"/>
          <p:cNvSpPr/>
          <p:nvPr>
            <p:custDataLst>
              <p:tags r:id="rId11"/>
            </p:custDataLst>
          </p:nvPr>
        </p:nvSpPr>
        <p:spPr>
          <a:xfrm>
            <a:off x="6408782" y="4315204"/>
            <a:ext cx="190068" cy="1900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16" name="文本框 85"/>
          <p:cNvSpPr txBox="1"/>
          <p:nvPr>
            <p:custDataLst>
              <p:tags r:id="rId12"/>
            </p:custDataLst>
          </p:nvPr>
        </p:nvSpPr>
        <p:spPr>
          <a:xfrm>
            <a:off x="6741248" y="4228037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跨境电子商务政策逐渐放宽，促进全球化发展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监管政策的调整</a:t>
            </a:r>
            <a:endParaRPr altLang="en-US" lang="zh-CN"/>
          </a:p>
        </p:txBody>
      </p:sp>
      <p:sp>
        <p:nvSpPr>
          <p:cNvPr id="1050454" name="圆角矩形 26"/>
          <p:cNvSpPr/>
          <p:nvPr>
            <p:custDataLst>
              <p:tags r:id="rId1"/>
            </p:custDataLst>
          </p:nvPr>
        </p:nvSpPr>
        <p:spPr>
          <a:xfrm>
            <a:off x="1014984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56" name="圆角矩形 28"/>
          <p:cNvSpPr/>
          <p:nvPr>
            <p:custDataLst>
              <p:tags r:id="rId2"/>
            </p:custDataLst>
          </p:nvPr>
        </p:nvSpPr>
        <p:spPr>
          <a:xfrm>
            <a:off x="1017337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458" name="文本框 31"/>
          <p:cNvSpPr txBox="1"/>
          <p:nvPr>
            <p:custDataLst>
              <p:tags r:id="rId3"/>
            </p:custDataLst>
          </p:nvPr>
        </p:nvSpPr>
        <p:spPr>
          <a:xfrm>
            <a:off x="1158516" y="2404948"/>
            <a:ext cx="2114279" cy="3153660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政策环境的变化：随着电子商务行业的快速发展，政策环境也在不断调整和优化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0" name="圆角矩形 29"/>
          <p:cNvSpPr/>
          <p:nvPr>
            <p:custDataLst>
              <p:tags r:id="rId4"/>
            </p:custDataLst>
          </p:nvPr>
        </p:nvSpPr>
        <p:spPr>
          <a:xfrm>
            <a:off x="3600907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62" name="圆角矩形 32"/>
          <p:cNvSpPr/>
          <p:nvPr>
            <p:custDataLst>
              <p:tags r:id="rId5"/>
            </p:custDataLst>
          </p:nvPr>
        </p:nvSpPr>
        <p:spPr>
          <a:xfrm>
            <a:off x="3603260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64" name="文本框 34"/>
          <p:cNvSpPr txBox="1"/>
          <p:nvPr>
            <p:custDataLst>
              <p:tags r:id="rId6"/>
            </p:custDataLst>
          </p:nvPr>
        </p:nvSpPr>
        <p:spPr>
          <a:xfrm>
            <a:off x="3746792" y="2404948"/>
            <a:ext cx="2111688" cy="315490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监管机构的职责：加强对电子商务行业的监管，保障消费者权益，促进公平竞争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6" name="圆角矩形 3"/>
          <p:cNvSpPr/>
          <p:nvPr>
            <p:custDataLst>
              <p:tags r:id="rId7"/>
            </p:custDataLst>
          </p:nvPr>
        </p:nvSpPr>
        <p:spPr>
          <a:xfrm>
            <a:off x="6186830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68" name="圆角矩形 4"/>
          <p:cNvSpPr/>
          <p:nvPr>
            <p:custDataLst>
              <p:tags r:id="rId8"/>
            </p:custDataLst>
          </p:nvPr>
        </p:nvSpPr>
        <p:spPr>
          <a:xfrm>
            <a:off x="6189183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70" name="文本框 5"/>
          <p:cNvSpPr txBox="1"/>
          <p:nvPr>
            <p:custDataLst>
              <p:tags r:id="rId9"/>
            </p:custDataLst>
          </p:nvPr>
        </p:nvSpPr>
        <p:spPr>
          <a:xfrm>
            <a:off x="6332127" y="2404948"/>
            <a:ext cx="2111688" cy="3154904"/>
          </a:xfrm>
          <a:prstGeom prst="rect"/>
          <a:noFill/>
        </p:spPr>
        <p:txBody>
          <a:bodyPr anchor="t" anchorCtr="0" rtlCol="0" wrap="square">
            <a:normAutofit fontScale="95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监管政策的重点：加强数据保护、网络安全、税收征管等方面的监管，确保电子商务行业的健康发展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2" name="圆角矩形 8"/>
          <p:cNvSpPr/>
          <p:nvPr>
            <p:custDataLst>
              <p:tags r:id="rId10"/>
            </p:custDataLst>
          </p:nvPr>
        </p:nvSpPr>
        <p:spPr>
          <a:xfrm>
            <a:off x="8772753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74" name="圆角矩形 9"/>
          <p:cNvSpPr/>
          <p:nvPr>
            <p:custDataLst>
              <p:tags r:id="rId11"/>
            </p:custDataLst>
          </p:nvPr>
        </p:nvSpPr>
        <p:spPr>
          <a:xfrm>
            <a:off x="8775106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76" name="文本框 10"/>
          <p:cNvSpPr txBox="1"/>
          <p:nvPr>
            <p:custDataLst>
              <p:tags r:id="rId12"/>
            </p:custDataLst>
          </p:nvPr>
        </p:nvSpPr>
        <p:spPr>
          <a:xfrm>
            <a:off x="8918050" y="2404948"/>
            <a:ext cx="2111688" cy="3154904"/>
          </a:xfrm>
          <a:prstGeom prst="rect"/>
          <a:noFill/>
        </p:spPr>
        <p:txBody>
          <a:bodyPr anchor="t" anchorCtr="0" rtlCol="0" wrap="square">
            <a:normAutofit fontScale="95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未来监管政策的趋势：预计未来监管政策将更加严格，加强对电子商务行业的规范和引导，促进其可持续发展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数据安全与隐私保护的挑战</a:t>
            </a:r>
            <a:endParaRPr altLang="en-US" lang="zh-CN"/>
          </a:p>
        </p:txBody>
      </p:sp>
      <p:sp>
        <p:nvSpPr>
          <p:cNvPr id="1050514" name="弧形 58"/>
          <p:cNvSpPr/>
          <p:nvPr>
            <p:custDataLst>
              <p:tags r:id="rId1"/>
            </p:custDataLst>
          </p:nvPr>
        </p:nvSpPr>
        <p:spPr>
          <a:xfrm>
            <a:off x="7960385" y="2261121"/>
            <a:ext cx="3214326" cy="3214326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16" name="弧形 57"/>
          <p:cNvSpPr/>
          <p:nvPr>
            <p:custDataLst>
              <p:tags r:id="rId2"/>
            </p:custDataLst>
          </p:nvPr>
        </p:nvSpPr>
        <p:spPr>
          <a:xfrm>
            <a:off x="1014984" y="2261121"/>
            <a:ext cx="3214326" cy="3214326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18" name="椭圆 22"/>
          <p:cNvSpPr/>
          <p:nvPr>
            <p:custDataLst>
              <p:tags r:id="rId3"/>
            </p:custDataLst>
          </p:nvPr>
        </p:nvSpPr>
        <p:spPr>
          <a:xfrm>
            <a:off x="8276361" y="2516332"/>
            <a:ext cx="2703159" cy="2703159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20" name="椭圆 23"/>
          <p:cNvSpPr/>
          <p:nvPr>
            <p:custDataLst>
              <p:tags r:id="rId4"/>
            </p:custDataLst>
          </p:nvPr>
        </p:nvSpPr>
        <p:spPr>
          <a:xfrm>
            <a:off x="8634005" y="2570152"/>
            <a:ext cx="364920" cy="36492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22" name="正文"/>
          <p:cNvSpPr txBox="1"/>
          <p:nvPr>
            <p:custDataLst>
              <p:tags r:id="rId5"/>
            </p:custDataLst>
          </p:nvPr>
        </p:nvSpPr>
        <p:spPr>
          <a:xfrm>
            <a:off x="8695638" y="3296724"/>
            <a:ext cx="1864444" cy="12824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企业如何应对数据安全和隐私保护的挑战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524" name="椭圆 24"/>
          <p:cNvSpPr/>
          <p:nvPr>
            <p:custDataLst>
              <p:tags r:id="rId6"/>
            </p:custDataLst>
          </p:nvPr>
        </p:nvSpPr>
        <p:spPr>
          <a:xfrm>
            <a:off x="6023728" y="2516332"/>
            <a:ext cx="2703159" cy="2703159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26" name="椭圆 25"/>
          <p:cNvSpPr/>
          <p:nvPr>
            <p:custDataLst>
              <p:tags r:id="rId7"/>
            </p:custDataLst>
          </p:nvPr>
        </p:nvSpPr>
        <p:spPr>
          <a:xfrm>
            <a:off x="6380504" y="2570152"/>
            <a:ext cx="364920" cy="36492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28" name="正文"/>
          <p:cNvSpPr txBox="1"/>
          <p:nvPr>
            <p:custDataLst>
              <p:tags r:id="rId8"/>
            </p:custDataLst>
          </p:nvPr>
        </p:nvSpPr>
        <p:spPr>
          <a:xfrm>
            <a:off x="6443005" y="3296724"/>
            <a:ext cx="1864444" cy="12824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政策环境对数据安全和隐私保护的要求和规定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0" name="椭圆 7"/>
          <p:cNvSpPr/>
          <p:nvPr>
            <p:custDataLst>
              <p:tags r:id="rId9"/>
            </p:custDataLst>
          </p:nvPr>
        </p:nvSpPr>
        <p:spPr>
          <a:xfrm>
            <a:off x="3771096" y="2516332"/>
            <a:ext cx="2703159" cy="2703159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32" name="椭圆 9"/>
          <p:cNvSpPr/>
          <p:nvPr>
            <p:custDataLst>
              <p:tags r:id="rId10"/>
            </p:custDataLst>
          </p:nvPr>
        </p:nvSpPr>
        <p:spPr>
          <a:xfrm>
            <a:off x="4127871" y="2570152"/>
            <a:ext cx="364920" cy="36492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34" name="正文"/>
          <p:cNvSpPr txBox="1"/>
          <p:nvPr>
            <p:custDataLst>
              <p:tags r:id="rId11"/>
            </p:custDataLst>
          </p:nvPr>
        </p:nvSpPr>
        <p:spPr>
          <a:xfrm>
            <a:off x="4190372" y="3296724"/>
            <a:ext cx="1864444" cy="12824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隐私泄露的风险和影响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536" name="椭圆 5"/>
          <p:cNvSpPr/>
          <p:nvPr>
            <p:custDataLst>
              <p:tags r:id="rId12"/>
            </p:custDataLst>
          </p:nvPr>
        </p:nvSpPr>
        <p:spPr>
          <a:xfrm>
            <a:off x="1262383" y="2516332"/>
            <a:ext cx="2703159" cy="2703159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38" name="椭圆 4"/>
          <p:cNvSpPr/>
          <p:nvPr>
            <p:custDataLst>
              <p:tags r:id="rId13"/>
            </p:custDataLst>
          </p:nvPr>
        </p:nvSpPr>
        <p:spPr>
          <a:xfrm>
            <a:off x="1619158" y="2570152"/>
            <a:ext cx="364920" cy="36492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40" name="正文"/>
          <p:cNvSpPr txBox="1"/>
          <p:nvPr>
            <p:custDataLst>
              <p:tags r:id="rId14"/>
            </p:custDataLst>
          </p:nvPr>
        </p:nvSpPr>
        <p:spPr>
          <a:xfrm>
            <a:off x="1681659" y="3296724"/>
            <a:ext cx="1864444" cy="12824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电子商务行业面临的数据安全威胁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知识产权保护的挑战</a:t>
            </a:r>
            <a:endParaRPr altLang="en-US" lang="zh-CN"/>
          </a:p>
        </p:txBody>
      </p:sp>
      <p:sp>
        <p:nvSpPr>
          <p:cNvPr id="1050578" name="五边形 30"/>
          <p:cNvSpPr/>
          <p:nvPr>
            <p:custDataLst>
              <p:tags r:id="rId1"/>
            </p:custDataLst>
          </p:nvPr>
        </p:nvSpPr>
        <p:spPr>
          <a:xfrm>
            <a:off x="1014984" y="3333723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80" name="燕尾形 36"/>
          <p:cNvSpPr/>
          <p:nvPr>
            <p:custDataLst>
              <p:tags r:id="rId2"/>
            </p:custDataLst>
          </p:nvPr>
        </p:nvSpPr>
        <p:spPr>
          <a:xfrm>
            <a:off x="3434139" y="3333723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82" name="燕尾形 37"/>
          <p:cNvSpPr/>
          <p:nvPr>
            <p:custDataLst>
              <p:tags r:id="rId3"/>
            </p:custDataLst>
          </p:nvPr>
        </p:nvSpPr>
        <p:spPr>
          <a:xfrm>
            <a:off x="8272450" y="3333723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84" name="燕尾形 38"/>
          <p:cNvSpPr/>
          <p:nvPr>
            <p:custDataLst>
              <p:tags r:id="rId4"/>
            </p:custDataLst>
          </p:nvPr>
        </p:nvSpPr>
        <p:spPr>
          <a:xfrm>
            <a:off x="5853295" y="3333723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86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监管部门对知识产权保护的重视程度不够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88" name="文本框 6"/>
          <p:cNvSpPr txBox="1"/>
          <p:nvPr>
            <p:custDataLst>
              <p:tags r:id="rId6"/>
            </p:custDataLst>
          </p:nvPr>
        </p:nvSpPr>
        <p:spPr>
          <a:xfrm>
            <a:off x="1014984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电子商务平台上的盗版和侵权行为屡禁不止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90" name="文本框 7"/>
          <p:cNvSpPr txBox="1"/>
          <p:nvPr>
            <p:custDataLst>
              <p:tags r:id="rId7"/>
            </p:custDataLst>
          </p:nvPr>
        </p:nvSpPr>
        <p:spPr>
          <a:xfrm>
            <a:off x="5851663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电子商务行业缺乏统一的知识产权保护标准和规范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92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消费者对知识产权保护的意识不强，容易购买到侵权产品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2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014984" y="606577"/>
            <a:ext cx="10158984" cy="2958491"/>
          </a:xfrm>
          <a:noFill/>
        </p:spPr>
        <p:txBody>
          <a:bodyPr anchor="b" bIns="0" lIns="0" rIns="0" rtlCol="0" tIns="0" vert="horz" wrap="square">
            <a:normAutofit/>
          </a:bodyPr>
          <a:p>
            <a:r>
              <a:rPr altLang="en-US" lang="zh-CN"/>
              <a:t>THANK YOU</a:t>
            </a:r>
            <a:endParaRPr altLang="en-US" dirty="0" lang="zh-CN"/>
          </a:p>
        </p:txBody>
      </p:sp>
      <p:sp>
        <p:nvSpPr>
          <p:cNvPr id="105063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1014984" y="3758184"/>
            <a:ext cx="10158984" cy="1962392"/>
          </a:xfrm>
          <a:noFill/>
        </p:spPr>
        <p:txBody>
          <a:bodyPr anchor="t" wrap="square">
            <a:normAutofit/>
          </a:bodyPr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1418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1418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418"/>
  <p:tag name="KSO_WM_TEMPLATE_THUMBS_INDEX" val="1、9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418_1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PRESET_TEXT" val="添加文档标题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418_1*b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PRESET_TEXT" val="添加文档副标题"/>
</p:tagLst>
</file>

<file path=ppt/tags/tag77.xml><?xml version="1.0" encoding="utf-8"?>
<p:tagLst xmlns:p="http://schemas.openxmlformats.org/presentationml/2006/main">
  <p:tag name="KSO_WM_UNIT_SUBTYPE" val="b"/>
  <p:tag name="KSO_WM_UNIT_NOCLEAR" val="0"/>
  <p:tag name="KSO_WM_UNIT_VALUE" val="63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418_1*f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PRESET_TEXT" val="汇报人：WPS"/>
</p:tagLst>
</file>

<file path=ppt/tags/tag78.xml><?xml version="1.0" encoding="utf-8"?>
<p:tagLst xmlns:p="http://schemas.openxmlformats.org/presentationml/2006/main">
  <p:tag name="KSO_WM_SLIDE_ID" val="custom20231418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418"/>
  <p:tag name="KSO_WM_SLIDE_LAYOUT" val="a_b_f"/>
  <p:tag name="KSO_WM_SLIDE_LAYOUT_CNT" val="1_1_1"/>
  <p:tag name="KSO_WM_TEMPLATE_THUMBS_INDEX" val="1、9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418_6*l_h_i*1_1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418_6*l_h_a*1_1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418_6*l_h_i*1_2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418_6*l_h_a*1_2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418_6*l_h_i*1_4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418_6*l_h_a*1_4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418_6*l_h_i*1_3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418_6*l_h_a*1_3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418_6*l_h_a*1_6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418_6*l_h_i*1_5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418_6*l_h_a*1_5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418_6*l_h_i*1_6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6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92.xml><?xml version="1.0" encoding="utf-8"?>
<p:tagLst xmlns:p="http://schemas.openxmlformats.org/presentationml/2006/main">
  <p:tag name="KSO_WM_SLIDE_ID" val="custom20231418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41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5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73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49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300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4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43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1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411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9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9*f*4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460.xml><?xml version="1.0" encoding="utf-8"?>
<p:tagLst xmlns:p="http://schemas.openxmlformats.org/presentationml/2006/main">
  <p:tag name="KSO_WM_SLIDE_ID" val="custom2023141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418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89">
      <a:dk1>
        <a:sysClr lastClr="000000" val="windowText"/>
      </a:dk1>
      <a:lt1>
        <a:sysClr lastClr="FFFFFF" val="window"/>
      </a:lt1>
      <a:dk2>
        <a:srgbClr val="0F3656"/>
      </a:dk2>
      <a:lt2>
        <a:srgbClr val="CBE7FE"/>
      </a:lt2>
      <a:accent1>
        <a:srgbClr val="FB7C07"/>
      </a:accent1>
      <a:accent2>
        <a:srgbClr val="ECB938"/>
      </a:accent2>
      <a:accent3>
        <a:srgbClr val="FC5A3A"/>
      </a:accent3>
      <a:accent4>
        <a:srgbClr val="3590DB"/>
      </a:accent4>
      <a:accent5>
        <a:srgbClr val="41CCFD"/>
      </a:accent5>
      <a:accent6>
        <a:srgbClr val="C83DFF"/>
      </a:accent6>
      <a:hlink>
        <a:srgbClr val="658BD5"/>
      </a:hlink>
      <a:folHlink>
        <a:srgbClr val="A16AA5"/>
      </a:folHlink>
    </a:clrScheme>
    <a:fontScheme name="自定义 79">
      <a:majorFont>
        <a:latin typeface="汉仪粗圆简"/>
        <a:ea typeface="汉仪粗圆简"/>
        <a:cs typeface=""/>
      </a:majorFont>
      <a:minorFont>
        <a:latin typeface="汉仪正圆-75W"/>
        <a:ea typeface="汉仪正圆-45W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2024-01-06T06:56:25Z</dcterms:created>
  <dcterms:modified xsi:type="dcterms:W3CDTF">2024-01-06T06:56:25Z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448faf99c2dd49548bc0173bf7bd9dee_21</vt:lpwstr>
  </property>
</Properties>
</file>