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823" r:id="rId1"/>
    <p:sldMasterId id="2147486860" r:id="rId2"/>
  </p:sldMasterIdLst>
  <p:notesMasterIdLst>
    <p:notesMasterId r:id="rId3"/>
  </p:notesMasterIdLst>
  <p:sldIdLst>
    <p:sldId id="1744" r:id="rId4"/>
    <p:sldId id="1749" r:id="rId5"/>
    <p:sldId id="1753" r:id="rId6"/>
    <p:sldId id="1756" r:id="rId7"/>
    <p:sldId id="1762" r:id="rId9"/>
    <p:sldId id="1765" r:id="rId10"/>
    <p:sldId id="1768" r:id="rId11"/>
    <p:sldId id="1771" r:id="rId12"/>
    <p:sldId id="1774" r:id="rId13"/>
    <p:sldId id="1780" r:id="rId15"/>
    <p:sldId id="1783" r:id="rId16"/>
    <p:sldId id="1786" r:id="rId17"/>
    <p:sldId id="1789" r:id="rId18"/>
    <p:sldId id="1792" r:id="rId19"/>
    <p:sldId id="1798" r:id="rId21"/>
    <p:sldId id="1801" r:id="rId22"/>
    <p:sldId id="1804" r:id="rId23"/>
    <p:sldId id="1807" r:id="rId24"/>
    <p:sldId id="1810" r:id="rId25"/>
    <p:sldId id="1816" r:id="rId27"/>
    <p:sldId id="1819" r:id="rId28"/>
    <p:sldId id="1822" r:id="rId29"/>
    <p:sldId id="1825" r:id="rId30"/>
    <p:sldId id="1829"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8" name="幻灯片图像占位符 1"/>
          <p:cNvSpPr>
            <a:spLocks noChangeAspect="1" noRot="1" noGrp="1"/>
          </p:cNvSpPr>
          <p:nvPr>
            <p:ph type="sldImg"/>
          </p:nvPr>
        </p:nvSpPr>
        <p:spPr/>
      </p:sp>
      <p:sp>
        <p:nvSpPr>
          <p:cNvPr id="1048620" name="备注占位符 2"/>
          <p:cNvSpPr>
            <a:spLocks noGrp="1"/>
          </p:cNvSpPr>
          <p:nvPr>
            <p:ph type="body" idx="1"/>
          </p:nvPr>
        </p:nvSpPr>
        <p:spPr/>
        <p:txBody>
          <a:bodyPr/>
          <a:p>
            <a:endParaRPr altLang="en-US" dirty="0" lang="zh-CN"/>
          </a:p>
        </p:txBody>
      </p:sp>
      <p:sp>
        <p:nvSpPr>
          <p:cNvPr id="104862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824" r:id="rId1"/>
    <p:sldLayoutId id="2147486825" r:id="rId2"/>
    <p:sldLayoutId id="2147486826" r:id="rId3"/>
    <p:sldLayoutId id="2147486827" r:id="rId4"/>
    <p:sldLayoutId id="2147486828" r:id="rId5"/>
    <p:sldLayoutId id="2147486829" r:id="rId6"/>
    <p:sldLayoutId id="2147486830" r:id="rId7"/>
    <p:sldLayoutId id="2147486831" r:id="rId8"/>
    <p:sldLayoutId id="2147486832" r:id="rId9"/>
    <p:sldLayoutId id="2147486833" r:id="rId10"/>
    <p:sldLayoutId id="214748683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861" r:id="rId1"/>
    <p:sldLayoutId id="2147486862" r:id="rId2"/>
    <p:sldLayoutId id="2147486863" r:id="rId3"/>
    <p:sldLayoutId id="2147486864" r:id="rId4"/>
    <p:sldLayoutId id="2147486865" r:id="rId5"/>
    <p:sldLayoutId id="2147486866" r:id="rId6"/>
    <p:sldLayoutId id="2147486867" r:id="rId7"/>
    <p:sldLayoutId id="2147486868" r:id="rId8"/>
    <p:sldLayoutId id="2147486869" r:id="rId9"/>
    <p:sldLayoutId id="2147486870" r:id="rId10"/>
    <p:sldLayoutId id="214748687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tags" Target="../tags/tag255.xml"/><Relationship Id="rId18" Type="http://schemas.openxmlformats.org/officeDocument/2006/relationships/tags" Target="../tags/tag256.xml"/><Relationship Id="rId19" Type="http://schemas.openxmlformats.org/officeDocument/2006/relationships/tags" Target="../tags/tag257.xml"/><Relationship Id="rId20" Type="http://schemas.openxmlformats.org/officeDocument/2006/relationships/tags" Target="../tags/tag258.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tags" Target="../tags/tag294.xml"/><Relationship Id="rId22" Type="http://schemas.openxmlformats.org/officeDocument/2006/relationships/tags" Target="../tags/tag295.xml"/><Relationship Id="rId23" Type="http://schemas.openxmlformats.org/officeDocument/2006/relationships/tags" Target="../tags/tag296.xml"/><Relationship Id="rId24" Type="http://schemas.openxmlformats.org/officeDocument/2006/relationships/tags" Target="../tags/tag297.xml"/><Relationship Id="rId25" Type="http://schemas.openxmlformats.org/officeDocument/2006/relationships/tags" Target="../tags/tag298.xml"/><Relationship Id="rId26" Type="http://schemas.openxmlformats.org/officeDocument/2006/relationships/tags" Target="../tags/tag299.xml"/><Relationship Id="rId27" Type="http://schemas.openxmlformats.org/officeDocument/2006/relationships/tags" Target="../tags/tag300.xml"/><Relationship Id="rId28" Type="http://schemas.openxmlformats.org/officeDocument/2006/relationships/tags" Target="../tags/tag301.xml"/><Relationship Id="rId29" Type="http://schemas.openxmlformats.org/officeDocument/2006/relationships/tags" Target="../tags/tag302.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电子商务零售行业的成就与展望</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5"/>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53594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75057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750570" y="3623945"/>
            <a:ext cx="1722120" cy="1349375"/>
          </a:xfrm>
          <a:prstGeom prst="rect"/>
          <a:noFill/>
        </p:spPr>
        <p:txBody>
          <a:bodyPr anchor="t" anchorCtr="0" bIns="0" lIns="0" rIns="0" rtlCol="0" tIns="0" wrap="square">
            <a:normAutofit/>
          </a:bodyPr>
          <a:p>
            <a:r>
              <a:rPr altLang="en-US" dirty="0" lang="zh-CN" spc="300">
                <a:solidFill>
                  <a:schemeClr val="tx1"/>
                </a:solidFill>
                <a:latin typeface="+mj-ea"/>
                <a:ea typeface="+mj-ea"/>
                <a:cs typeface="MiSans" panose="00000500000000000000" charset="-122"/>
              </a:rPr>
              <a:t>添加目录标题</a:t>
            </a:r>
            <a:endParaRPr altLang="en-US" dirty="0" lang="zh-CN" spc="300">
              <a:solidFill>
                <a:schemeClr val="tx1"/>
              </a:solidFill>
              <a:latin typeface="+mj-ea"/>
              <a:ea typeface="+mj-ea"/>
              <a:cs typeface="MiSans" panose="00000500000000000000" charset="-122"/>
            </a:endParaRPr>
          </a:p>
        </p:txBody>
      </p:sp>
      <p:sp>
        <p:nvSpPr>
          <p:cNvPr id="1048806" name="矩形: 圆角 71"/>
          <p:cNvSpPr/>
          <p:nvPr>
            <p:custDataLst>
              <p:tags r:id="rId6"/>
            </p:custDataLst>
          </p:nvPr>
        </p:nvSpPr>
        <p:spPr>
          <a:xfrm>
            <a:off x="281051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3025140"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3025140"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电子商务零售行业的成就</a:t>
            </a:r>
            <a:endParaRPr altLang="en-US" dirty="0" lang="zh-CN" spc="300">
              <a:latin typeface="+mj-ea"/>
              <a:ea typeface="+mj-ea"/>
              <a:cs typeface="MiSans" panose="00000500000000000000" charset="-122"/>
              <a:sym typeface="+mn-ea"/>
            </a:endParaRPr>
          </a:p>
        </p:txBody>
      </p:sp>
      <p:sp>
        <p:nvSpPr>
          <p:cNvPr id="1048812" name="矩形: 圆角 78"/>
          <p:cNvSpPr/>
          <p:nvPr>
            <p:custDataLst>
              <p:tags r:id="rId9"/>
            </p:custDataLst>
          </p:nvPr>
        </p:nvSpPr>
        <p:spPr>
          <a:xfrm>
            <a:off x="508508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530034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530034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电子商务零售行业的发展趋势</a:t>
            </a:r>
            <a:endParaRPr altLang="en-US" dirty="0" lang="zh-CN" spc="300">
              <a:latin typeface="+mj-ea"/>
              <a:ea typeface="+mj-ea"/>
              <a:cs typeface="MiSans" panose="00000500000000000000" charset="-122"/>
              <a:sym typeface="+mn-ea"/>
            </a:endParaRPr>
          </a:p>
        </p:txBody>
      </p:sp>
      <p:sp>
        <p:nvSpPr>
          <p:cNvPr id="1048818" name="矩形: 圆角 85"/>
          <p:cNvSpPr/>
          <p:nvPr>
            <p:custDataLst>
              <p:tags r:id="rId12"/>
            </p:custDataLst>
          </p:nvPr>
        </p:nvSpPr>
        <p:spPr>
          <a:xfrm>
            <a:off x="7359650"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757491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757491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电子商务零售行业的挑战与机遇</a:t>
            </a:r>
            <a:endParaRPr altLang="en-US" dirty="0" lang="zh-CN" spc="300">
              <a:latin typeface="+mj-ea"/>
              <a:ea typeface="+mj-ea"/>
              <a:cs typeface="MiSans" panose="00000500000000000000" charset="-122"/>
              <a:sym typeface="+mn-ea"/>
            </a:endParaRPr>
          </a:p>
        </p:txBody>
      </p:sp>
      <p:sp>
        <p:nvSpPr>
          <p:cNvPr id="1048824" name="矩形: 圆角 92"/>
          <p:cNvSpPr/>
          <p:nvPr>
            <p:custDataLst>
              <p:tags r:id="rId15"/>
            </p:custDataLst>
          </p:nvPr>
        </p:nvSpPr>
        <p:spPr>
          <a:xfrm>
            <a:off x="9634855" y="2777490"/>
            <a:ext cx="2021840"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9849485" y="2962275"/>
            <a:ext cx="160782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9849485" y="3623945"/>
            <a:ext cx="1722120" cy="1349375"/>
          </a:xfrm>
          <a:prstGeom prst="rect"/>
          <a:noFill/>
        </p:spPr>
        <p:txBody>
          <a:bodyPr anchor="t" anchorCtr="0" bIns="0" lIns="0" rIns="0" rtlCol="0" tIns="0" wrap="square">
            <a:normAutofit/>
          </a:bodyPr>
          <a:p>
            <a:pPr algn="l" lvl="0">
              <a:buClrTx/>
              <a:buSzTx/>
              <a:buFontTx/>
            </a:pPr>
            <a:r>
              <a:rPr altLang="en-US" dirty="0" lang="zh-CN" spc="300">
                <a:latin typeface="+mj-ea"/>
                <a:ea typeface="+mj-ea"/>
                <a:cs typeface="MiSans" panose="00000500000000000000" charset="-122"/>
                <a:sym typeface="+mn-ea"/>
              </a:rPr>
              <a:t>电子商务零售行业的未来展望</a:t>
            </a:r>
            <a:endParaRPr altLang="en-US" dirty="0" lang="zh-CN" spc="300">
              <a:latin typeface="+mj-ea"/>
              <a:ea typeface="+mj-ea"/>
              <a:cs typeface="MiSans" panose="00000500000000000000" charset="-122"/>
              <a:sym typeface="+mn-ea"/>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文本占位符 3"/>
          <p:cNvSpPr>
            <a:spLocks noGrp="1"/>
          </p:cNvSpPr>
          <p:nvPr>
            <p:ph type="body" idx="2"/>
            <p:custDataLst>
              <p:tags r:id="rId1"/>
            </p:custDataLst>
          </p:nvPr>
        </p:nvSpPr>
        <p:spPr/>
        <p:txBody>
          <a:bodyPr/>
          <a:p>
            <a:r>
              <a:rPr altLang="en-US" lang="zh-CN"/>
              <a:t>PART ONE</a:t>
            </a:r>
            <a:endParaRPr altLang="en-US" lang="zh-CN"/>
          </a:p>
        </p:txBody>
      </p:sp>
      <p:sp>
        <p:nvSpPr>
          <p:cNvPr id="1048864"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0" name="标题 4"/>
          <p:cNvSpPr>
            <a:spLocks noGrp="1"/>
          </p:cNvSpPr>
          <p:nvPr>
            <p:ph type="title" idx="1"/>
            <p:custDataLst>
              <p:tags r:id="rId2"/>
            </p:custDataLst>
          </p:nvPr>
        </p:nvSpPr>
        <p:spPr/>
        <p:txBody>
          <a:bodyPr>
            <a:normAutofit fontScale="92593"/>
          </a:bodyPr>
          <a:p>
            <a:r>
              <a:rPr altLang="en-US" lang="zh-CN"/>
              <a:t>电子商务零售行业的成就</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2" name="标题 2"/>
          <p:cNvSpPr>
            <a:spLocks noGrp="1"/>
          </p:cNvSpPr>
          <p:nvPr>
            <p:ph type="title" idx="1"/>
          </p:nvPr>
        </p:nvSpPr>
        <p:spPr/>
        <p:txBody>
          <a:bodyPr>
            <a:normAutofit fontScale="91667"/>
          </a:bodyPr>
          <a:p>
            <a:r>
              <a:rPr altLang="en-US" lang="zh-CN"/>
              <a:t>电子商务零售行业的崛起</a:t>
            </a:r>
            <a:endParaRPr altLang="en-US" lang="zh-CN"/>
          </a:p>
        </p:txBody>
      </p:sp>
      <p:sp>
        <p:nvSpPr>
          <p:cNvPr id="10489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电子商务零售行业的主要参与者及其竞争格局</a:t>
            </a:r>
            <a:endParaRPr altLang="en-US" dirty="0" sz="2400" lang="zh-CN">
              <a:latin typeface="+mn-ea"/>
              <a:ea typeface="+mn-ea"/>
            </a:endParaRPr>
          </a:p>
        </p:txBody>
      </p:sp>
      <p:sp>
        <p:nvSpPr>
          <p:cNvPr id="10489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电子商务零售行业对传统零售行业的影响和变革</a:t>
            </a:r>
            <a:endParaRPr altLang="en-US" dirty="0" sz="2400" lang="zh-CN">
              <a:latin typeface="+mn-ea"/>
              <a:ea typeface="+mn-ea"/>
            </a:endParaRPr>
          </a:p>
        </p:txBody>
      </p:sp>
      <p:sp>
        <p:nvSpPr>
          <p:cNvPr id="10489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电子商务零售行业的定义和特点</a:t>
            </a:r>
            <a:endParaRPr altLang="en-US" dirty="0" sz="2400" lang="zh-CN">
              <a:latin typeface="+mn-ea"/>
              <a:ea typeface="+mn-ea"/>
            </a:endParaRPr>
          </a:p>
        </p:txBody>
      </p:sp>
      <p:sp>
        <p:nvSpPr>
          <p:cNvPr id="10489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电子商务零售行业的市场规模和增长趋势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0" name="标题 2"/>
          <p:cNvSpPr>
            <a:spLocks noGrp="1"/>
          </p:cNvSpPr>
          <p:nvPr>
            <p:ph type="title" idx="1"/>
          </p:nvPr>
        </p:nvSpPr>
        <p:spPr/>
        <p:txBody>
          <a:bodyPr>
            <a:normAutofit fontScale="94444"/>
          </a:bodyPr>
          <a:p>
            <a:r>
              <a:rPr altLang="en-US" lang="zh-CN"/>
              <a:t>电子商务零售行业的市场规模</a:t>
            </a:r>
            <a:endParaRPr altLang="en-US" lang="zh-CN"/>
          </a:p>
        </p:txBody>
      </p:sp>
      <p:sp>
        <p:nvSpPr>
          <p:cNvPr id="104902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电子商务零售行业规模不断扩大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电子商务零售行业占社会消费品零售总额比重逐年上升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3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电子商务零售行业成为经济增长的重要引擎</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电子商务零售行业未来发展前景广阔</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8" name="内容占位符 1"/>
          <p:cNvSpPr>
            <a:spLocks noGrp="1"/>
          </p:cNvSpPr>
          <p:nvPr>
            <p:ph idx="2"/>
          </p:nvPr>
        </p:nvSpPr>
        <p:spPr/>
        <p:txBody>
          <a:bodyPr>
            <a:normAutofit fontScale="83750" lnSpcReduction="10000"/>
          </a:bodyPr>
          <a:p>
            <a:r>
              <a:rPr altLang="en-US" lang="zh-CN"/>
              <a:t>电子商务零售行业的创新发展体现在多个方面，如技术创新、模式创新、管理创新等。</a:t>
            </a:r>
            <a:endParaRPr altLang="en-US" lang="zh-CN"/>
          </a:p>
          <a:p>
            <a:r>
              <a:rPr altLang="en-US" lang="zh-CN"/>
              <a:t>技术创新是推动电子商务零售行业发展的关键因素之一，包括大数据、人工智能、物联网等技术的应用。</a:t>
            </a:r>
            <a:endParaRPr altLang="en-US" lang="zh-CN"/>
          </a:p>
          <a:p>
            <a:r>
              <a:rPr altLang="en-US" lang="zh-CN"/>
              <a:t>模式创新是电子商务零售行业发展的重要驱动力，如社交电商、直播带货、O2O等模式的出现。</a:t>
            </a:r>
            <a:endParaRPr altLang="en-US" lang="zh-CN"/>
          </a:p>
          <a:p>
            <a:r>
              <a:rPr altLang="en-US" lang="zh-CN"/>
              <a:t>管理创新也是电子商务零售行业发展的重要保障，包括供应链管理、物流管理、客户关系管理等。  电子商务零售行业的成就</a:t>
            </a:r>
            <a:endParaRPr altLang="en-US" lang="zh-CN"/>
          </a:p>
          <a:p>
            <a:pPr lvl="1"/>
            <a:r>
              <a:rPr altLang="en-US" lang="zh-CN"/>
              <a:t>电子商务零售行业的成就</a:t>
            </a:r>
            <a:endParaRPr altLang="en-US" lang="zh-CN"/>
          </a:p>
          <a:p>
            <a:r>
              <a:rPr altLang="en-US" lang="zh-CN"/>
              <a:t>电子商务零售行业已经成为全球最大的零售市场之一，市场规模不断扩大。</a:t>
            </a:r>
            <a:endParaRPr altLang="en-US" lang="zh-CN"/>
          </a:p>
          <a:p>
            <a:r>
              <a:rPr altLang="en-US" lang="zh-CN"/>
              <a:t>电子商务零售行业的发展推动了传统零售业的转型升级，提高了整体效率和服务水平。</a:t>
            </a:r>
            <a:endParaRPr altLang="en-US" lang="zh-CN"/>
          </a:p>
          <a:p>
            <a:r>
              <a:rPr altLang="en-US" lang="zh-CN"/>
              <a:t>电子商务零售行业的发展为消费者提供了更加便捷、个性化的购物体验，满足了消费者的多样化需求。</a:t>
            </a:r>
            <a:endParaRPr altLang="en-US" lang="zh-CN"/>
          </a:p>
          <a:p>
            <a:r>
              <a:rPr altLang="en-US" lang="zh-CN"/>
              <a:t>电子商务零售行业的发展也促进了相关产业的发展，如物流、金融、信息技术等。</a:t>
            </a:r>
            <a:endParaRPr altLang="en-US" lang="zh-CN"/>
          </a:p>
        </p:txBody>
      </p:sp>
      <p:sp>
        <p:nvSpPr>
          <p:cNvPr id="1049080" name="标题 2"/>
          <p:cNvSpPr>
            <a:spLocks noGrp="1"/>
          </p:cNvSpPr>
          <p:nvPr>
            <p:ph type="title" idx="1"/>
          </p:nvPr>
        </p:nvSpPr>
        <p:spPr/>
        <p:txBody>
          <a:bodyPr>
            <a:normAutofit fontScale="94444"/>
          </a:bodyPr>
          <a:p>
            <a:r>
              <a:rPr altLang="en-US" lang="zh-CN"/>
              <a:t>电子商务零售行业的创新发展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4" name="标题 2"/>
          <p:cNvSpPr>
            <a:spLocks noGrp="1"/>
          </p:cNvSpPr>
          <p:nvPr>
            <p:ph type="title" idx="1"/>
          </p:nvPr>
        </p:nvSpPr>
        <p:spPr/>
        <p:txBody>
          <a:bodyPr>
            <a:normAutofit fontScale="94444"/>
          </a:bodyPr>
          <a:p>
            <a:r>
              <a:rPr altLang="en-US" lang="zh-CN"/>
              <a:t>电子商务零售行业对传统零售业的影响</a:t>
            </a:r>
            <a:endParaRPr altLang="en-US" lang="zh-CN"/>
          </a:p>
        </p:txBody>
      </p:sp>
      <p:sp>
        <p:nvSpPr>
          <p:cNvPr id="10491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0" name="TextBox 2"/>
          <p:cNvSpPr txBox="1"/>
          <p:nvPr>
            <p:custDataLst>
              <p:tags r:id="rId3"/>
            </p:custDataLst>
          </p:nvPr>
        </p:nvSpPr>
        <p:spPr>
          <a:xfrm>
            <a:off x="763381"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改变消费者购物习惯：电子商务的兴起使得消费者更加倾向于在线购物，传统零售业受到冲击。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6" name="TextBox 2"/>
          <p:cNvSpPr txBox="1"/>
          <p:nvPr>
            <p:custDataLst>
              <p:tags r:id="rId6"/>
            </p:custDataLst>
          </p:nvPr>
        </p:nvSpPr>
        <p:spPr>
          <a:xfrm>
            <a:off x="3561327"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降低交易成本：电子商务通过互联网平台进行交易，降低了交易成本，提高了交易效率。</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拓展销售渠道：电子商务为传统零售业提供了更广泛的销售渠道，扩大了销售范围。</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8"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提升品牌知名度：电子商务平台上的品牌推广和营销活动有助于提升传统零售业的品牌知名度和影响力。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2"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74" name="标题 4"/>
          <p:cNvSpPr>
            <a:spLocks noGrp="1"/>
          </p:cNvSpPr>
          <p:nvPr>
            <p:ph type="title" idx="1"/>
            <p:custDataLst>
              <p:tags r:id="rId2"/>
            </p:custDataLst>
          </p:nvPr>
        </p:nvSpPr>
        <p:spPr/>
        <p:txBody>
          <a:bodyPr>
            <a:normAutofit fontScale="96296"/>
          </a:bodyPr>
          <a:p>
            <a:r>
              <a:rPr altLang="en-US" lang="zh-CN"/>
              <a:t>电子商务零售行业的发展趋势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6" name="标题 2"/>
          <p:cNvSpPr>
            <a:spLocks noGrp="1"/>
          </p:cNvSpPr>
          <p:nvPr>
            <p:ph type="title" idx="1"/>
          </p:nvPr>
        </p:nvSpPr>
        <p:spPr/>
        <p:txBody>
          <a:bodyPr>
            <a:normAutofit fontScale="94444"/>
          </a:bodyPr>
          <a:p>
            <a:r>
              <a:rPr altLang="en-US" lang="zh-CN"/>
              <a:t>移动电商的发展趋势</a:t>
            </a:r>
            <a:endParaRPr altLang="en-US" lang="zh-CN"/>
          </a:p>
        </p:txBody>
      </p:sp>
      <p:sp>
        <p:nvSpPr>
          <p:cNvPr id="10492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移动电商应用场景不断丰富</a:t>
            </a:r>
            <a:endParaRPr altLang="en-US" dirty="0" sz="2400" lang="zh-CN">
              <a:latin typeface="+mn-ea"/>
              <a:ea typeface="+mn-ea"/>
            </a:endParaRPr>
          </a:p>
        </p:txBody>
      </p:sp>
      <p:sp>
        <p:nvSpPr>
          <p:cNvPr id="10492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移动电商技术创新推动行业发展</a:t>
            </a:r>
            <a:endParaRPr altLang="en-US" dirty="0" sz="2400" lang="zh-CN">
              <a:latin typeface="+mn-ea"/>
              <a:ea typeface="+mn-ea"/>
            </a:endParaRPr>
          </a:p>
        </p:txBody>
      </p:sp>
      <p:sp>
        <p:nvSpPr>
          <p:cNvPr id="10492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移动电商市场规模不断扩大</a:t>
            </a:r>
            <a:endParaRPr altLang="en-US" dirty="0" sz="2400" lang="zh-CN">
              <a:latin typeface="+mn-ea"/>
              <a:ea typeface="+mn-ea"/>
            </a:endParaRPr>
          </a:p>
        </p:txBody>
      </p:sp>
      <p:sp>
        <p:nvSpPr>
          <p:cNvPr id="10492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移动电商用户规模持续增长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94" name="标题 2"/>
          <p:cNvSpPr>
            <a:spLocks noGrp="1"/>
          </p:cNvSpPr>
          <p:nvPr>
            <p:ph type="title" idx="1"/>
          </p:nvPr>
        </p:nvSpPr>
        <p:spPr/>
        <p:txBody>
          <a:bodyPr>
            <a:normAutofit fontScale="91667"/>
          </a:bodyPr>
          <a:p>
            <a:r>
              <a:rPr altLang="en-US" lang="zh-CN"/>
              <a:t>社交电商的发展趋势</a:t>
            </a:r>
            <a:endParaRPr altLang="en-US" lang="zh-CN"/>
          </a:p>
        </p:txBody>
      </p:sp>
      <p:sp>
        <p:nvSpPr>
          <p:cNvPr id="1049296" name="Freeform 27"/>
          <p:cNvSpPr/>
          <p:nvPr>
            <p:custDataLst>
              <p:tags r:id="rId1"/>
            </p:custDataLst>
          </p:nvPr>
        </p:nvSpPr>
        <p:spPr bwMode="auto">
          <a:xfrm>
            <a:off x="69095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98" name="矩形: 圆角 32"/>
          <p:cNvSpPr/>
          <p:nvPr>
            <p:custDataLst>
              <p:tags r:id="rId2"/>
            </p:custDataLst>
          </p:nvPr>
        </p:nvSpPr>
        <p:spPr>
          <a:xfrm flipH="1">
            <a:off x="81901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00" name="任意多边形: 形状 33"/>
          <p:cNvSpPr/>
          <p:nvPr>
            <p:custDataLst>
              <p:tags r:id="rId3"/>
            </p:custDataLst>
          </p:nvPr>
        </p:nvSpPr>
        <p:spPr bwMode="auto">
          <a:xfrm>
            <a:off x="69095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02" name="正文"/>
          <p:cNvSpPr txBox="1"/>
          <p:nvPr>
            <p:custDataLst>
              <p:tags r:id="rId4"/>
            </p:custDataLst>
          </p:nvPr>
        </p:nvSpPr>
        <p:spPr>
          <a:xfrm>
            <a:off x="952172"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社交电商的崛起：社交媒体与电商的融合，为消费者提供更便捷的购物体验</a:t>
            </a:r>
            <a:endParaRPr altLang="en-US" dirty="0" sz="1600" lang="zh-CN" spc="150">
              <a:solidFill>
                <a:schemeClr val="tx1">
                  <a:lumMod val="65000"/>
                  <a:lumOff val="35000"/>
                </a:schemeClr>
              </a:solidFill>
              <a:latin typeface="+mn-ea"/>
            </a:endParaRPr>
          </a:p>
        </p:txBody>
      </p:sp>
      <p:sp>
        <p:nvSpPr>
          <p:cNvPr id="1049304" name="标题"/>
          <p:cNvSpPr txBox="1"/>
          <p:nvPr>
            <p:custDataLst>
              <p:tags r:id="rId5"/>
            </p:custDataLst>
          </p:nvPr>
        </p:nvSpPr>
        <p:spPr>
          <a:xfrm>
            <a:off x="75976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06" name="Freeform 27"/>
          <p:cNvSpPr/>
          <p:nvPr>
            <p:custDataLst>
              <p:tags r:id="rId6"/>
            </p:custDataLst>
          </p:nvPr>
        </p:nvSpPr>
        <p:spPr bwMode="auto">
          <a:xfrm>
            <a:off x="351334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08" name="矩形: 圆角 38"/>
          <p:cNvSpPr/>
          <p:nvPr>
            <p:custDataLst>
              <p:tags r:id="rId7"/>
            </p:custDataLst>
          </p:nvPr>
        </p:nvSpPr>
        <p:spPr>
          <a:xfrm flipH="1">
            <a:off x="364140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10" name="任意多边形: 形状 39"/>
          <p:cNvSpPr/>
          <p:nvPr>
            <p:custDataLst>
              <p:tags r:id="rId8"/>
            </p:custDataLst>
          </p:nvPr>
        </p:nvSpPr>
        <p:spPr bwMode="auto">
          <a:xfrm>
            <a:off x="351334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12" name="正文"/>
          <p:cNvSpPr txBox="1"/>
          <p:nvPr>
            <p:custDataLst>
              <p:tags r:id="rId9"/>
            </p:custDataLst>
          </p:nvPr>
        </p:nvSpPr>
        <p:spPr>
          <a:xfrm>
            <a:off x="377456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社交电商的运营模式：通过社交媒体平台，消费者可以直接与品牌或商家进行互动，实现购物、分享、交流等功能</a:t>
            </a:r>
            <a:endParaRPr altLang="en-US" dirty="0" sz="1600" lang="zh-CN" spc="150">
              <a:solidFill>
                <a:schemeClr val="tx1">
                  <a:lumMod val="65000"/>
                  <a:lumOff val="35000"/>
                </a:schemeClr>
              </a:solidFill>
              <a:latin typeface="+mn-ea"/>
            </a:endParaRPr>
          </a:p>
        </p:txBody>
      </p:sp>
      <p:sp>
        <p:nvSpPr>
          <p:cNvPr id="1049314" name="标题"/>
          <p:cNvSpPr txBox="1"/>
          <p:nvPr>
            <p:custDataLst>
              <p:tags r:id="rId10"/>
            </p:custDataLst>
          </p:nvPr>
        </p:nvSpPr>
        <p:spPr>
          <a:xfrm>
            <a:off x="358215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16" name="Freeform 27"/>
          <p:cNvSpPr/>
          <p:nvPr>
            <p:custDataLst>
              <p:tags r:id="rId11"/>
            </p:custDataLst>
          </p:nvPr>
        </p:nvSpPr>
        <p:spPr bwMode="auto">
          <a:xfrm>
            <a:off x="633573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18" name="矩形: 圆角 68"/>
          <p:cNvSpPr/>
          <p:nvPr>
            <p:custDataLst>
              <p:tags r:id="rId12"/>
            </p:custDataLst>
          </p:nvPr>
        </p:nvSpPr>
        <p:spPr>
          <a:xfrm flipH="1">
            <a:off x="646379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0" name="任意多边形: 形状 69"/>
          <p:cNvSpPr/>
          <p:nvPr>
            <p:custDataLst>
              <p:tags r:id="rId13"/>
            </p:custDataLst>
          </p:nvPr>
        </p:nvSpPr>
        <p:spPr bwMode="auto">
          <a:xfrm>
            <a:off x="633573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22" name="正文"/>
          <p:cNvSpPr txBox="1"/>
          <p:nvPr>
            <p:custDataLst>
              <p:tags r:id="rId14"/>
            </p:custDataLst>
          </p:nvPr>
        </p:nvSpPr>
        <p:spPr>
          <a:xfrm>
            <a:off x="659695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社交电商的未来展望：随着社交媒体的普及和消费者购物习惯的改变，社交电商有望成为未来电商行业的重要发展方向</a:t>
            </a:r>
            <a:endParaRPr altLang="en-US" dirty="0" sz="1600" lang="zh-CN" spc="150">
              <a:solidFill>
                <a:schemeClr val="tx1">
                  <a:lumMod val="65000"/>
                  <a:lumOff val="35000"/>
                </a:schemeClr>
              </a:solidFill>
              <a:latin typeface="+mn-ea"/>
            </a:endParaRPr>
          </a:p>
        </p:txBody>
      </p:sp>
      <p:sp>
        <p:nvSpPr>
          <p:cNvPr id="1049324" name="标题"/>
          <p:cNvSpPr txBox="1"/>
          <p:nvPr>
            <p:custDataLst>
              <p:tags r:id="rId15"/>
            </p:custDataLst>
          </p:nvPr>
        </p:nvSpPr>
        <p:spPr>
          <a:xfrm>
            <a:off x="640454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26" name="Freeform 27"/>
          <p:cNvSpPr/>
          <p:nvPr>
            <p:custDataLst>
              <p:tags r:id="rId16"/>
            </p:custDataLst>
          </p:nvPr>
        </p:nvSpPr>
        <p:spPr bwMode="auto">
          <a:xfrm>
            <a:off x="9158129"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28" name="矩形: 圆角 74"/>
          <p:cNvSpPr/>
          <p:nvPr>
            <p:custDataLst>
              <p:tags r:id="rId17"/>
            </p:custDataLst>
          </p:nvPr>
        </p:nvSpPr>
        <p:spPr>
          <a:xfrm flipH="1">
            <a:off x="9286825"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0" name="任意多边形: 形状 75"/>
          <p:cNvSpPr/>
          <p:nvPr>
            <p:custDataLst>
              <p:tags r:id="rId18"/>
            </p:custDataLst>
          </p:nvPr>
        </p:nvSpPr>
        <p:spPr bwMode="auto">
          <a:xfrm>
            <a:off x="9158129"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32" name="正文"/>
          <p:cNvSpPr txBox="1"/>
          <p:nvPr>
            <p:custDataLst>
              <p:tags r:id="rId19"/>
            </p:custDataLst>
          </p:nvPr>
        </p:nvSpPr>
        <p:spPr>
          <a:xfrm>
            <a:off x="9419343" y="1580232"/>
            <a:ext cx="1941988" cy="3589087"/>
          </a:xfrm>
          <a:prstGeom prst="rect"/>
          <a:noFill/>
        </p:spPr>
        <p:txBody>
          <a:bodyPr anchor="ctr" anchorCtr="0" bIns="46800" lIns="90000" rIns="90000" rtlCol="0" tIns="46800" wrap="square">
            <a:normAutofit fontScale="93750" lnSpcReduction="10000"/>
          </a:bodyPr>
          <a:p>
            <a:pPr algn="ctr">
              <a:lnSpc>
                <a:spcPct val="130000"/>
              </a:lnSpc>
              <a:spcAft>
                <a:spcPts val="1000"/>
              </a:spcAft>
            </a:pPr>
            <a:r>
              <a:rPr altLang="en-US" dirty="0" sz="1600" lang="zh-CN" spc="150">
                <a:solidFill>
                  <a:schemeClr val="tx1">
                    <a:lumMod val="65000"/>
                    <a:lumOff val="35000"/>
                  </a:schemeClr>
                </a:solidFill>
                <a:latin typeface="+mn-ea"/>
              </a:rPr>
              <a:t>社交电商的挑战与机遇：社交电商在发展过程中面临着诸多挑战，如数据安全、隐私保护等，但同时也为品牌和商家提供了更多的商业机会和营销手段</a:t>
            </a:r>
            <a:endParaRPr altLang="en-US" dirty="0" sz="1600" lang="zh-CN" spc="150">
              <a:solidFill>
                <a:schemeClr val="tx1">
                  <a:lumMod val="65000"/>
                  <a:lumOff val="35000"/>
                </a:schemeClr>
              </a:solidFill>
              <a:latin typeface="+mn-ea"/>
            </a:endParaRPr>
          </a:p>
        </p:txBody>
      </p:sp>
      <p:sp>
        <p:nvSpPr>
          <p:cNvPr id="1049334" name="标题"/>
          <p:cNvSpPr txBox="1"/>
          <p:nvPr>
            <p:custDataLst>
              <p:tags r:id="rId20"/>
            </p:custDataLst>
          </p:nvPr>
        </p:nvSpPr>
        <p:spPr>
          <a:xfrm>
            <a:off x="9227573"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8" name="标题 2"/>
          <p:cNvSpPr>
            <a:spLocks noGrp="1"/>
          </p:cNvSpPr>
          <p:nvPr>
            <p:ph type="title" idx="1"/>
          </p:nvPr>
        </p:nvSpPr>
        <p:spPr/>
        <p:txBody>
          <a:bodyPr>
            <a:normAutofit fontScale="94444"/>
          </a:bodyPr>
          <a:p>
            <a:r>
              <a:rPr altLang="en-US" lang="zh-CN"/>
              <a:t>跨境电商的发展趋势</a:t>
            </a:r>
            <a:endParaRPr altLang="en-US" lang="zh-CN"/>
          </a:p>
        </p:txBody>
      </p:sp>
      <p:sp>
        <p:nvSpPr>
          <p:cNvPr id="10493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跨境电商市场规模不断扩大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跨境电商平台数量不断增加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跨境电商物流服务不断完善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跨境电商支付方式多样化发展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6" name="标题 2"/>
          <p:cNvSpPr>
            <a:spLocks noGrp="1"/>
          </p:cNvSpPr>
          <p:nvPr>
            <p:ph type="title" idx="1"/>
          </p:nvPr>
        </p:nvSpPr>
        <p:spPr/>
        <p:txBody>
          <a:bodyPr>
            <a:normAutofit fontScale="94444"/>
          </a:bodyPr>
          <a:p>
            <a:r>
              <a:rPr altLang="en-US" lang="zh-CN"/>
              <a:t>人工智能在电商领域的应用</a:t>
            </a:r>
            <a:endParaRPr altLang="en-US" lang="zh-CN"/>
          </a:p>
        </p:txBody>
      </p:sp>
      <p:sp>
        <p:nvSpPr>
          <p:cNvPr id="10494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智能物流：通过大数据和人工智能技术，优化物流路径，提高配送效率</a:t>
            </a:r>
            <a:endParaRPr altLang="zh-CN" dirty="0" lang="en-US">
              <a:solidFill>
                <a:schemeClr val="dk1">
                  <a:lumMod val="80000"/>
                  <a:lumOff val="20000"/>
                </a:schemeClr>
              </a:solidFill>
              <a:latin typeface="+mn-ea"/>
              <a:sym typeface="+mn-ea"/>
            </a:endParaRPr>
          </a:p>
        </p:txBody>
      </p:sp>
      <p:sp>
        <p:nvSpPr>
          <p:cNvPr id="10494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智能推荐系统：根据用户历史行为和偏好，提供个性化商品推荐</a:t>
            </a:r>
            <a:endParaRPr altLang="en-US" dirty="0" lang="zh-CN">
              <a:solidFill>
                <a:schemeClr val="dk1">
                  <a:lumMod val="80000"/>
                  <a:lumOff val="20000"/>
                </a:schemeClr>
              </a:solidFill>
              <a:latin typeface="+mn-ea"/>
              <a:sym typeface="+mn-ea"/>
            </a:endParaRPr>
          </a:p>
        </p:txBody>
      </p:sp>
      <p:sp>
        <p:nvSpPr>
          <p:cNvPr id="10494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智能客服：自动回答用户咨询，提高客户服务效率</a:t>
            </a:r>
            <a:endParaRPr altLang="en-US" dirty="0" lang="zh-CN">
              <a:solidFill>
                <a:schemeClr val="dk1">
                  <a:lumMod val="80000"/>
                  <a:lumOff val="20000"/>
                </a:schemeClr>
              </a:solidFill>
              <a:latin typeface="+mn-ea"/>
              <a:sym typeface="+mn-ea"/>
            </a:endParaRPr>
          </a:p>
        </p:txBody>
      </p:sp>
      <p:sp>
        <p:nvSpPr>
          <p:cNvPr id="10494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智能营销：利用人工智能技术，精准定位目标用户，提高营销效果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2" name="文本占位符 3"/>
          <p:cNvSpPr>
            <a:spLocks noGrp="1"/>
          </p:cNvSpPr>
          <p:nvPr>
            <p:ph type="body" idx="2"/>
            <p:custDataLst>
              <p:tags r:id="rId1"/>
            </p:custDataLst>
          </p:nvPr>
        </p:nvSpPr>
        <p:spPr/>
        <p:txBody>
          <a:bodyPr/>
          <a:p>
            <a:r>
              <a:rPr altLang="en-US" lang="zh-CN"/>
              <a:t>PART FOUR</a:t>
            </a:r>
            <a:endParaRPr altLang="en-US" lang="zh-CN"/>
          </a:p>
        </p:txBody>
      </p:sp>
      <p:sp>
        <p:nvSpPr>
          <p:cNvPr id="1049494" name="标题 4"/>
          <p:cNvSpPr>
            <a:spLocks noGrp="1"/>
          </p:cNvSpPr>
          <p:nvPr>
            <p:ph type="title" idx="1"/>
            <p:custDataLst>
              <p:tags r:id="rId2"/>
            </p:custDataLst>
          </p:nvPr>
        </p:nvSpPr>
        <p:spPr/>
        <p:txBody>
          <a:bodyPr>
            <a:normAutofit fontScale="96296"/>
          </a:bodyPr>
          <a:p>
            <a:r>
              <a:rPr altLang="en-US" lang="zh-CN"/>
              <a:t>电子商务零售行业的挑战与机遇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6" name="标题 2"/>
          <p:cNvSpPr>
            <a:spLocks noGrp="1"/>
          </p:cNvSpPr>
          <p:nvPr>
            <p:ph type="title" idx="1"/>
          </p:nvPr>
        </p:nvSpPr>
        <p:spPr/>
        <p:txBody>
          <a:bodyPr>
            <a:normAutofit fontScale="94444"/>
          </a:bodyPr>
          <a:p>
            <a:r>
              <a:rPr altLang="en-US" lang="zh-CN"/>
              <a:t>电子商务零售行业的竞争压力</a:t>
            </a:r>
            <a:endParaRPr altLang="en-US" lang="zh-CN"/>
          </a:p>
        </p:txBody>
      </p:sp>
      <p:sp>
        <p:nvSpPr>
          <p:cNvPr id="10495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传统零售业的竞争：传统零售业与电子商务零售业之间的竞争日益激烈，传统零售业拥有更多的资源和优势，而电子商务零售业则具有更低的成本和更广泛的客户群体。</a:t>
            </a:r>
            <a:endParaRPr altLang="en-US" dirty="0" sz="2000" lang="zh-CN" spc="150">
              <a:solidFill>
                <a:schemeClr val="tx1">
                  <a:lumMod val="85000"/>
                  <a:lumOff val="15000"/>
                </a:schemeClr>
              </a:solidFill>
              <a:latin typeface="+mn-ea"/>
              <a:sym typeface="+mn-ea"/>
            </a:endParaRPr>
          </a:p>
        </p:txBody>
      </p:sp>
      <p:sp>
        <p:nvSpPr>
          <p:cNvPr id="10495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品牌竞争：电子商务零售行业中的品牌竞争非常激烈，各大品牌都在努力提高自己的知名度和影响力，以吸引更多的消费者。</a:t>
            </a:r>
            <a:endParaRPr altLang="en-US" dirty="0" sz="1600" lang="zh-CN" spc="150">
              <a:solidFill>
                <a:schemeClr val="tx1">
                  <a:lumMod val="85000"/>
                  <a:lumOff val="15000"/>
                </a:schemeClr>
              </a:solidFill>
              <a:latin typeface="+mn-ea"/>
              <a:sym typeface="+mn-ea"/>
            </a:endParaRPr>
          </a:p>
        </p:txBody>
      </p:sp>
      <p:sp>
        <p:nvSpPr>
          <p:cNvPr id="10495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价格竞争：价格是电子商务零售行业中的重要因素之一，各大商家都在努力降低成本，以提供更优惠的价格，从而吸引更多的消费者。</a:t>
            </a:r>
            <a:endParaRPr altLang="en-US" dirty="0" sz="1600" lang="zh-CN" spc="150">
              <a:solidFill>
                <a:schemeClr val="tx1">
                  <a:lumMod val="85000"/>
                  <a:lumOff val="15000"/>
                </a:schemeClr>
              </a:solidFill>
              <a:latin typeface="+mn-ea"/>
              <a:sym typeface="+mn-ea"/>
            </a:endParaRPr>
          </a:p>
        </p:txBody>
      </p:sp>
      <p:sp>
        <p:nvSpPr>
          <p:cNvPr id="10495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物流竞争：物流是电子商务零售行业中的另一个重要因素，各大商家都在努力提高自己的物流效率和服务质量，以提供更好的购物体验。</a:t>
            </a:r>
            <a:endParaRPr altLang="en-US" dirty="0" sz="16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4" name="标题 2"/>
          <p:cNvSpPr>
            <a:spLocks noGrp="1"/>
          </p:cNvSpPr>
          <p:nvPr>
            <p:ph type="title" idx="1"/>
          </p:nvPr>
        </p:nvSpPr>
        <p:spPr/>
        <p:txBody>
          <a:bodyPr>
            <a:normAutofit fontScale="94444"/>
          </a:bodyPr>
          <a:p>
            <a:r>
              <a:rPr altLang="en-US" lang="zh-CN"/>
              <a:t>电子商务零售行业的法规政策挑战</a:t>
            </a:r>
            <a:endParaRPr altLang="en-US" lang="zh-CN"/>
          </a:p>
        </p:txBody>
      </p:sp>
      <p:sp>
        <p:nvSpPr>
          <p:cNvPr id="104961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1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法规政策对电子商务零售行业的监管加强</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2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电子商务零售行业需要遵守的法规政策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2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法规政策对电子商务零售行业的限制和约束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3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电子商务零售行业应对法规政策挑战的策略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2" name="内容占位符 1"/>
          <p:cNvSpPr>
            <a:spLocks noGrp="1"/>
          </p:cNvSpPr>
          <p:nvPr>
            <p:ph idx="2"/>
          </p:nvPr>
        </p:nvSpPr>
        <p:spPr/>
        <p:txBody>
          <a:bodyPr>
            <a:normAutofit fontScale="93750" lnSpcReduction="10000"/>
          </a:bodyPr>
          <a:p>
            <a:r>
              <a:rPr altLang="en-US" lang="zh-CN"/>
              <a:t>物流配送成本高：由于电子商务零售行业需要将商品从仓库配送到消费者手中，因此物流配送成本较高，需要投入大量的人力、物力和财力。</a:t>
            </a:r>
            <a:endParaRPr altLang="en-US" lang="zh-CN"/>
          </a:p>
          <a:p>
            <a:r>
              <a:rPr altLang="en-US" lang="zh-CN"/>
              <a:t>物流配送效率低：由于配送人员需要将商品逐一配送到消费者手中，因此配送效率较低，需要花费较长的时间和精力。</a:t>
            </a:r>
            <a:endParaRPr altLang="en-US" lang="zh-CN"/>
          </a:p>
          <a:p>
            <a:r>
              <a:rPr altLang="en-US" lang="zh-CN"/>
              <a:t>物流配送服务质量不稳定：由于配送人员需要面对各种复杂的交通状况和天气情况，因此物流配送服务质量不稳定，容易出现延误、损坏等问题。</a:t>
            </a:r>
            <a:endParaRPr altLang="en-US" lang="zh-CN"/>
          </a:p>
          <a:p>
            <a:r>
              <a:rPr altLang="en-US" lang="zh-CN"/>
              <a:t>物流配送技术落后：由于电子商务零售行业的发展迅速，物流配送技术相对落后，无法满足快速发展的需求。  电子商务零售行业的物流配送挑战是电子商务零售行业面临的重要问题之一，需要采取有效的措施加以解决。</a:t>
            </a:r>
            <a:endParaRPr altLang="en-US" lang="zh-CN"/>
          </a:p>
          <a:p>
            <a:pPr lvl="1"/>
            <a:r>
              <a:rPr altLang="en-US" lang="zh-CN"/>
              <a:t>电子商务零售行业的物流配送挑战是电子商务零售行业面临的重要问题之一，需要采取有效的措施加以解决。</a:t>
            </a:r>
            <a:endParaRPr altLang="en-US" lang="zh-CN"/>
          </a:p>
        </p:txBody>
      </p:sp>
      <p:sp>
        <p:nvSpPr>
          <p:cNvPr id="1049674" name="标题 2"/>
          <p:cNvSpPr>
            <a:spLocks noGrp="1"/>
          </p:cNvSpPr>
          <p:nvPr>
            <p:ph type="title" idx="1"/>
          </p:nvPr>
        </p:nvSpPr>
        <p:spPr/>
        <p:txBody>
          <a:bodyPr>
            <a:normAutofit fontScale="94444"/>
          </a:bodyPr>
          <a:p>
            <a:r>
              <a:rPr altLang="en-US" lang="zh-CN"/>
              <a:t>电子商务零售行业的物流配送挑战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08" name="标题 2"/>
          <p:cNvSpPr>
            <a:spLocks noGrp="1"/>
          </p:cNvSpPr>
          <p:nvPr>
            <p:ph type="title" idx="1"/>
          </p:nvPr>
        </p:nvSpPr>
        <p:spPr/>
        <p:txBody>
          <a:bodyPr>
            <a:normAutofit fontScale="94444"/>
          </a:bodyPr>
          <a:p>
            <a:r>
              <a:rPr altLang="en-US" lang="zh-CN"/>
              <a:t>电子商务零售行业的机遇与前景</a:t>
            </a:r>
            <a:endParaRPr altLang="en-US" lang="zh-CN"/>
          </a:p>
        </p:txBody>
      </p:sp>
      <p:sp>
        <p:nvSpPr>
          <p:cNvPr id="104971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市场规模不断扩大，消费者需求持续增长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智能化、个性化、定制化成为新的消费趋势</a:t>
            </a:r>
            <a:endParaRPr dirty="0" sz="2000" err="1">
              <a:solidFill>
                <a:schemeClr val="tx1">
                  <a:lumMod val="75000"/>
                  <a:lumOff val="25000"/>
                </a:schemeClr>
              </a:solidFill>
              <a:latin typeface="+mn-ea"/>
              <a:ea typeface="+mn-ea"/>
              <a:cs typeface="+mn-ea"/>
              <a:sym typeface="+mn-lt"/>
            </a:endParaRPr>
          </a:p>
        </p:txBody>
      </p:sp>
      <p:sp>
        <p:nvSpPr>
          <p:cNvPr id="104973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3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政策支持力度加大，推动行业健康发展</a:t>
            </a:r>
            <a:endParaRPr dirty="0" sz="2000" err="1">
              <a:solidFill>
                <a:schemeClr val="tx1">
                  <a:lumMod val="75000"/>
                  <a:lumOff val="25000"/>
                </a:schemeClr>
              </a:solidFill>
              <a:latin typeface="+mn-ea"/>
              <a:ea typeface="+mn-ea"/>
              <a:cs typeface="+mn-ea"/>
              <a:sym typeface="+mn-lt"/>
            </a:endParaRPr>
          </a:p>
        </p:txBody>
      </p:sp>
      <p:sp>
        <p:nvSpPr>
          <p:cNvPr id="10497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跨境电商成为新的增长点，拓展全球市场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2" name="文本占位符 3"/>
          <p:cNvSpPr>
            <a:spLocks noGrp="1"/>
          </p:cNvSpPr>
          <p:nvPr>
            <p:ph type="body" idx="2"/>
            <p:custDataLst>
              <p:tags r:id="rId1"/>
            </p:custDataLst>
          </p:nvPr>
        </p:nvSpPr>
        <p:spPr/>
        <p:txBody>
          <a:bodyPr/>
          <a:p>
            <a:r>
              <a:rPr altLang="en-US" lang="zh-CN"/>
              <a:t>PART FIVE</a:t>
            </a:r>
            <a:endParaRPr altLang="en-US" lang="zh-CN"/>
          </a:p>
        </p:txBody>
      </p:sp>
      <p:sp>
        <p:nvSpPr>
          <p:cNvPr id="1049784" name="标题 4"/>
          <p:cNvSpPr>
            <a:spLocks noGrp="1"/>
          </p:cNvSpPr>
          <p:nvPr>
            <p:ph type="title" idx="1"/>
            <p:custDataLst>
              <p:tags r:id="rId2"/>
            </p:custDataLst>
          </p:nvPr>
        </p:nvSpPr>
        <p:spPr/>
        <p:txBody>
          <a:bodyPr>
            <a:normAutofit fontScale="96296"/>
          </a:bodyPr>
          <a:p>
            <a:r>
              <a:rPr altLang="en-US" lang="zh-CN"/>
              <a:t>电子商务零售行业的未来展望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6" name="标题 2"/>
          <p:cNvSpPr>
            <a:spLocks noGrp="1"/>
          </p:cNvSpPr>
          <p:nvPr>
            <p:ph type="title" idx="1"/>
          </p:nvPr>
        </p:nvSpPr>
        <p:spPr/>
        <p:txBody>
          <a:bodyPr>
            <a:normAutofit fontScale="94444"/>
          </a:bodyPr>
          <a:p>
            <a:r>
              <a:rPr altLang="en-US" lang="zh-CN"/>
              <a:t>电子商务零售行业的未来发展趋势</a:t>
            </a:r>
            <a:endParaRPr altLang="en-US" lang="zh-CN"/>
          </a:p>
        </p:txBody>
      </p:sp>
      <p:sp>
        <p:nvSpPr>
          <p:cNvPr id="104984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5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移动电商将持续增长：随着移动设备的普及和移动互联网的发展，移动电商将继续保持快速增长。</a:t>
            </a:r>
            <a:endParaRPr altLang="en-US" dirty="0" sz="2000" lang="zh-CN" spc="200">
              <a:solidFill>
                <a:schemeClr val="tx1">
                  <a:lumMod val="85000"/>
                  <a:lumOff val="15000"/>
                </a:schemeClr>
              </a:solidFill>
              <a:latin typeface="+mn-ea"/>
              <a:sym typeface="+mn-ea"/>
            </a:endParaRPr>
          </a:p>
        </p:txBody>
      </p:sp>
      <p:sp>
        <p:nvSpPr>
          <p:cNvPr id="104985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58"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社交电商将崭露头角：社交媒体的普及为社交电商的发展提供了广阔的空间，未来社交电商将逐渐崭露头角。</a:t>
            </a:r>
            <a:endParaRPr altLang="en-US" dirty="0" sz="2000" lang="zh-CN" spc="200">
              <a:solidFill>
                <a:schemeClr val="tx1">
                  <a:lumMod val="85000"/>
                  <a:lumOff val="15000"/>
                </a:schemeClr>
              </a:solidFill>
              <a:latin typeface="+mn-ea"/>
              <a:sym typeface="+mn-ea"/>
            </a:endParaRPr>
          </a:p>
        </p:txBody>
      </p:sp>
      <p:sp>
        <p:nvSpPr>
          <p:cNvPr id="104986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4"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人工智能技术将广泛应用：人工智能技术将在电商领域发挥越来越重要的作用，包括智能推荐、智能客服、智能物流等方面。</a:t>
            </a:r>
            <a:endParaRPr altLang="en-US" dirty="0" sz="2000" lang="zh-CN" spc="200">
              <a:solidFill>
                <a:schemeClr val="tx1">
                  <a:lumMod val="85000"/>
                  <a:lumOff val="15000"/>
                </a:schemeClr>
              </a:solidFill>
              <a:latin typeface="+mn-ea"/>
              <a:sym typeface="+mn-ea"/>
            </a:endParaRPr>
          </a:p>
        </p:txBody>
      </p:sp>
      <p:sp>
        <p:nvSpPr>
          <p:cNvPr id="104986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0"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跨境电商将蓬勃发展：随着全球化的加速和消费者对多元化、个性化商品的需求增加，跨境电商将迎来蓬勃发展的机遇。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04" name="标题 2"/>
          <p:cNvSpPr>
            <a:spLocks noGrp="1"/>
          </p:cNvSpPr>
          <p:nvPr>
            <p:ph type="title" idx="1"/>
          </p:nvPr>
        </p:nvSpPr>
        <p:spPr/>
        <p:txBody>
          <a:bodyPr>
            <a:normAutofit fontScale="94444"/>
          </a:bodyPr>
          <a:p>
            <a:r>
              <a:rPr altLang="en-US" lang="zh-CN"/>
              <a:t>电子商务零售行业的未来技术应用</a:t>
            </a:r>
            <a:endParaRPr altLang="en-US" lang="zh-CN"/>
          </a:p>
        </p:txBody>
      </p:sp>
      <p:sp>
        <p:nvSpPr>
          <p:cNvPr id="104990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人工智能与大数据：提升个性化推荐与精准营销</a:t>
            </a:r>
            <a:endParaRPr altLang="en-US" dirty="0" sz="1200" lang="zh-CN" spc="150">
              <a:solidFill>
                <a:schemeClr val="tx1">
                  <a:lumMod val="65000"/>
                  <a:lumOff val="35000"/>
                </a:schemeClr>
              </a:solidFill>
              <a:latin typeface="+mn-ea"/>
              <a:sym typeface="+mn-ea"/>
            </a:endParaRPr>
          </a:p>
        </p:txBody>
      </p:sp>
      <p:sp>
        <p:nvSpPr>
          <p:cNvPr id="104994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虚拟现实与增强现实：提升购物体验与沉浸感</a:t>
            </a:r>
            <a:endParaRPr altLang="en-US" dirty="0" sz="1200" lang="zh-CN" spc="150">
              <a:solidFill>
                <a:schemeClr val="tx1">
                  <a:lumMod val="65000"/>
                  <a:lumOff val="35000"/>
                </a:schemeClr>
              </a:solidFill>
              <a:latin typeface="+mn-ea"/>
              <a:sym typeface="+mn-ea"/>
            </a:endParaRPr>
          </a:p>
        </p:txBody>
      </p:sp>
      <p:sp>
        <p:nvSpPr>
          <p:cNvPr id="104994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区块链技术：保障交易安全与透明度</a:t>
            </a:r>
            <a:endParaRPr altLang="en-US" dirty="0" sz="1200" lang="zh-CN" spc="150">
              <a:solidFill>
                <a:schemeClr val="tx1">
                  <a:lumMod val="65000"/>
                  <a:lumOff val="35000"/>
                </a:schemeClr>
              </a:solidFill>
              <a:latin typeface="+mn-ea"/>
              <a:sym typeface="+mn-ea"/>
            </a:endParaRPr>
          </a:p>
        </p:txBody>
      </p:sp>
      <p:sp>
        <p:nvSpPr>
          <p:cNvPr id="104994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物联网与智能物流：实现快速配送与智能仓储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2" name="标题 2"/>
          <p:cNvSpPr>
            <a:spLocks noGrp="1"/>
          </p:cNvSpPr>
          <p:nvPr>
            <p:ph type="title" idx="1"/>
          </p:nvPr>
        </p:nvSpPr>
        <p:spPr/>
        <p:txBody>
          <a:bodyPr>
            <a:normAutofit fontScale="94444"/>
          </a:bodyPr>
          <a:p>
            <a:r>
              <a:rPr altLang="en-US" lang="zh-CN"/>
              <a:t>电子商务零售行业的未来市场拓展</a:t>
            </a:r>
            <a:endParaRPr altLang="en-US" lang="zh-CN"/>
          </a:p>
        </p:txBody>
      </p:sp>
      <p:sp>
        <p:nvSpPr>
          <p:cNvPr id="10499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拓展线下市场：结合实体店与线上平台，打造全渠道销售体系</a:t>
            </a:r>
            <a:endParaRPr altLang="en-US" dirty="0" sz="2400" lang="zh-CN">
              <a:latin typeface="+mn-ea"/>
              <a:ea typeface="+mn-ea"/>
            </a:endParaRPr>
          </a:p>
        </p:txBody>
      </p:sp>
      <p:sp>
        <p:nvSpPr>
          <p:cNvPr id="10500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拓展移动端市场：加强移动端应用开发，提高用户购物体验</a:t>
            </a:r>
            <a:endParaRPr altLang="en-US" dirty="0" sz="2400" lang="zh-CN">
              <a:latin typeface="+mn-ea"/>
              <a:ea typeface="+mn-ea"/>
            </a:endParaRPr>
          </a:p>
        </p:txBody>
      </p:sp>
      <p:sp>
        <p:nvSpPr>
          <p:cNvPr id="10500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拓展国际市场：加强跨境电商合作，推动全球电子商务发展</a:t>
            </a:r>
            <a:endParaRPr altLang="en-US" dirty="0" sz="2400" lang="zh-CN">
              <a:latin typeface="+mn-ea"/>
              <a:ea typeface="+mn-ea"/>
            </a:endParaRPr>
          </a:p>
        </p:txBody>
      </p:sp>
      <p:sp>
        <p:nvSpPr>
          <p:cNvPr id="10500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拓展新兴市场：关注新兴市场的发展趋势，开拓新的消费群体</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0" name="标题 2"/>
          <p:cNvSpPr>
            <a:spLocks noGrp="1"/>
          </p:cNvSpPr>
          <p:nvPr>
            <p:ph type="title" idx="1"/>
          </p:nvPr>
        </p:nvSpPr>
        <p:spPr/>
        <p:txBody>
          <a:bodyPr>
            <a:normAutofit fontScale="94444"/>
          </a:bodyPr>
          <a:p>
            <a:r>
              <a:rPr altLang="en-US" lang="zh-CN"/>
              <a:t>电子商务零售行业的未来战略规划</a:t>
            </a:r>
            <a:endParaRPr altLang="en-US" lang="zh-CN"/>
          </a:p>
        </p:txBody>
      </p:sp>
      <p:sp>
        <p:nvSpPr>
          <p:cNvPr id="1050042"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44"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046"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拓展国际市场：加强品牌推广，拓展海外市场，提高国际竞争力</a:t>
            </a:r>
            <a:endParaRPr altLang="en-US" dirty="0" lang="zh-CN" spc="150">
              <a:solidFill>
                <a:schemeClr val="tx1">
                  <a:lumMod val="85000"/>
                  <a:lumOff val="15000"/>
                </a:schemeClr>
              </a:solidFill>
              <a:latin typeface="+mn-ea"/>
              <a:sym typeface="+mn-ea"/>
            </a:endParaRPr>
          </a:p>
        </p:txBody>
      </p:sp>
      <p:sp>
        <p:nvSpPr>
          <p:cNvPr id="1050048"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50"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52"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多元化发展：拓展产品线，增加服务项目，满足消费者多样化需求</a:t>
            </a:r>
            <a:endParaRPr altLang="en-US" dirty="0" lang="zh-CN" spc="150">
              <a:solidFill>
                <a:schemeClr val="tx1">
                  <a:lumMod val="85000"/>
                  <a:lumOff val="15000"/>
                </a:schemeClr>
              </a:solidFill>
              <a:latin typeface="+mn-ea"/>
              <a:sym typeface="+mn-ea"/>
            </a:endParaRPr>
          </a:p>
        </p:txBody>
      </p:sp>
      <p:sp>
        <p:nvSpPr>
          <p:cNvPr id="1050054"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56"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58"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智能化升级：利用人工智能、大数据等技术提升购物体验，提高运营效率</a:t>
            </a:r>
            <a:endParaRPr altLang="en-US" dirty="0" lang="zh-CN" spc="150">
              <a:solidFill>
                <a:schemeClr val="tx1">
                  <a:lumMod val="85000"/>
                  <a:lumOff val="15000"/>
                </a:schemeClr>
              </a:solidFill>
              <a:latin typeface="+mn-ea"/>
              <a:sym typeface="+mn-ea"/>
            </a:endParaRPr>
          </a:p>
        </p:txBody>
      </p:sp>
      <p:sp>
        <p:nvSpPr>
          <p:cNvPr id="1050060"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62"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64"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绿色可持续发展：推广环保理念，采用绿色包装，降低物流成本，实现可持续发展</a:t>
            </a:r>
            <a:endParaRPr altLang="en-US" dirty="0" sz="2000" lang="zh-CN" spc="150">
              <a:solidFill>
                <a:schemeClr val="tx1">
                  <a:lumMod val="85000"/>
                  <a:lumOff val="15000"/>
                </a:schemeClr>
              </a:solidFill>
              <a:latin typeface="+mn-ea"/>
              <a:sym typeface="+mn-ea"/>
            </a:endParaRPr>
          </a:p>
        </p:txBody>
      </p:sp>
      <p:sp>
        <p:nvSpPr>
          <p:cNvPr id="1050066"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68"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70"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强化人才培养：加强电子商务人才培养，提高员工素质，为行业发展提供人才保障</a:t>
            </a:r>
            <a:endParaRPr altLang="en-US" dirty="0" sz="2000" lang="zh-CN" spc="150">
              <a:solidFill>
                <a:schemeClr val="tx1">
                  <a:lumMod val="85000"/>
                  <a:lumOff val="15000"/>
                </a:schemeClr>
              </a:solidFill>
              <a:latin typeface="+mn-ea"/>
              <a:sym typeface="+mn-ea"/>
            </a:endParaRPr>
          </a:p>
        </p:txBody>
      </p:sp>
      <p:sp>
        <p:nvSpPr>
          <p:cNvPr id="1050072" name="矩形 67"/>
          <p:cNvSpPr/>
          <p:nvPr>
            <p:custDataLst>
              <p:tags r:id="rId16"/>
            </p:custDataLst>
          </p:nvPr>
        </p:nvSpPr>
        <p:spPr>
          <a:xfrm>
            <a:off x="6659355" y="4723060"/>
            <a:ext cx="4918093" cy="1241586"/>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74" name="矩形 68"/>
          <p:cNvSpPr/>
          <p:nvPr>
            <p:custDataLst>
              <p:tags r:id="rId17"/>
            </p:custDataLst>
          </p:nvPr>
        </p:nvSpPr>
        <p:spPr>
          <a:xfrm>
            <a:off x="6295041" y="4723060"/>
            <a:ext cx="177667" cy="1241586"/>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76" name="文本框 69"/>
          <p:cNvSpPr txBox="1"/>
          <p:nvPr>
            <p:custDataLst>
              <p:tags r:id="rId18"/>
            </p:custDataLst>
          </p:nvPr>
        </p:nvSpPr>
        <p:spPr>
          <a:xfrm>
            <a:off x="6847285" y="4830174"/>
            <a:ext cx="4619588" cy="1027100"/>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创新营销模式：探索新的营销模式，如社交电商、直播带货等，提高营销效果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10" name="标题 2"/>
          <p:cNvSpPr>
            <a:spLocks noGrp="1"/>
          </p:cNvSpPr>
          <p:nvPr>
            <p:ph type="title" idx="3"/>
            <p:custDataLst>
              <p:tags r:id="rId1"/>
            </p:custDataLst>
          </p:nvPr>
        </p:nvSpPr>
        <p:spPr/>
        <p:txBody>
          <a:bodyPr/>
          <a:p>
            <a:r>
              <a:rPr altLang="en-US" lang="zh-CN"/>
              <a:t>THANKS!</a:t>
            </a:r>
            <a:endParaRPr altLang="en-US" lang="zh-CN"/>
          </a:p>
        </p:txBody>
      </p:sp>
      <p:sp>
        <p:nvSpPr>
          <p:cNvPr id="1050112"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5*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5*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5*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VALUE" val="35"/>
  <p:tag name="KSO_WM_UNIT_TYPE" val="l_h_a"/>
  <p:tag name="KSO_WM_UNIT_ID" val="custom20230267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5*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2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5*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3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5*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5*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5*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5*l_h_a*1_5_1"/>
  <p:tag name="KSO_WM_DIAGRAM_VERSION" val="3"/>
  <p:tag name="KSO_WM_UNIT_PRESET_TEXT" val="添加目录标题"/>
  <p:tag name="KSO_WM_DIAGRAM_COLOR_TRICK" val="2"/>
  <p:tag name="KSO_WM_DIAGRAM_COLOR_TEXT_CAN_REMOVE" val="n"/>
  <p:tag name="KSO_WM_UNIT_VALUE" val="35"/>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26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0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1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6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35.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2023-12-17T19:43:13Z</dcterms:created>
  <dcterms:modified xsi:type="dcterms:W3CDTF">2023-12-17T19:43:13Z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5599fac8c2c742ab91b72e91bdc370aa_21</vt:lpwstr>
  </property>
</Properties>
</file>