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322" r:id="rId1"/>
    <p:sldMasterId id="2147494359" r:id="rId2"/>
  </p:sldMasterIdLst>
  <p:notesMasterIdLst>
    <p:notesMasterId r:id="rId3"/>
  </p:notesMasterIdLst>
  <p:sldIdLst>
    <p:sldId id="5231" r:id="rId4"/>
    <p:sldId id="5236" r:id="rId5"/>
    <p:sldId id="5240" r:id="rId6"/>
    <p:sldId id="5243" r:id="rId7"/>
    <p:sldId id="5246" r:id="rId8"/>
    <p:sldId id="5249" r:id="rId9"/>
    <p:sldId id="5252" r:id="rId10"/>
    <p:sldId id="5255" r:id="rId11"/>
    <p:sldId id="5258" r:id="rId12"/>
    <p:sldId id="5261" r:id="rId13"/>
    <p:sldId id="5264" r:id="rId14"/>
    <p:sldId id="5267" r:id="rId15"/>
    <p:sldId id="5270" r:id="rId16"/>
    <p:sldId id="5273" r:id="rId17"/>
    <p:sldId id="5276" r:id="rId18"/>
    <p:sldId id="5279" r:id="rId19"/>
    <p:sldId id="5282" r:id="rId20"/>
    <p:sldId id="5285" r:id="rId21"/>
    <p:sldId id="5288" r:id="rId22"/>
    <p:sldId id="5291" r:id="rId23"/>
    <p:sldId id="5294" r:id="rId24"/>
    <p:sldId id="5297" r:id="rId25"/>
    <p:sldId id="5300" r:id="rId26"/>
    <p:sldId id="5303" r:id="rId27"/>
    <p:sldId id="5306" r:id="rId28"/>
    <p:sldId id="5309" r:id="rId29"/>
    <p:sldId id="5312" r:id="rId30"/>
    <p:sldId id="5315" r:id="rId31"/>
    <p:sldId id="5319"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323" r:id="rId1"/>
    <p:sldLayoutId id="2147494324" r:id="rId2"/>
    <p:sldLayoutId id="2147494325" r:id="rId3"/>
    <p:sldLayoutId id="2147494326" r:id="rId4"/>
    <p:sldLayoutId id="2147494327" r:id="rId5"/>
    <p:sldLayoutId id="2147494328" r:id="rId6"/>
    <p:sldLayoutId id="2147494329" r:id="rId7"/>
    <p:sldLayoutId id="2147494330" r:id="rId8"/>
    <p:sldLayoutId id="2147494331" r:id="rId9"/>
    <p:sldLayoutId id="2147494332" r:id="rId10"/>
    <p:sldLayoutId id="214749433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360" r:id="rId1"/>
    <p:sldLayoutId id="2147494361" r:id="rId2"/>
    <p:sldLayoutId id="2147494362" r:id="rId3"/>
    <p:sldLayoutId id="2147494363" r:id="rId4"/>
    <p:sldLayoutId id="2147494364" r:id="rId5"/>
    <p:sldLayoutId id="2147494365" r:id="rId6"/>
    <p:sldLayoutId id="2147494366" r:id="rId7"/>
    <p:sldLayoutId id="2147494367" r:id="rId8"/>
    <p:sldLayoutId id="2147494368" r:id="rId9"/>
    <p:sldLayoutId id="2147494369" r:id="rId10"/>
    <p:sldLayoutId id="2147494370"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tags" Target="../tags/tag206.xml"/><Relationship Id="rId17" Type="http://schemas.openxmlformats.org/officeDocument/2006/relationships/tags" Target="../tags/tag207.xml"/><Relationship Id="rId18" Type="http://schemas.openxmlformats.org/officeDocument/2006/relationships/tags" Target="../tags/tag208.xml"/><Relationship Id="rId19" Type="http://schemas.openxmlformats.org/officeDocument/2006/relationships/tags" Target="../tags/tag209.xml"/><Relationship Id="rId20" Type="http://schemas.openxmlformats.org/officeDocument/2006/relationships/tags" Target="../tags/tag210.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tags" Target="../tags/tag304.xml"/><Relationship Id="rId18" Type="http://schemas.openxmlformats.org/officeDocument/2006/relationships/tags" Target="../tags/tag305.xml"/><Relationship Id="rId19" Type="http://schemas.openxmlformats.org/officeDocument/2006/relationships/tags" Target="../tags/tag306.xml"/><Relationship Id="rId20" Type="http://schemas.openxmlformats.org/officeDocument/2006/relationships/tags" Target="../tags/tag307.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2024年电子商务行业社交媒体营销策略</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电子商务行业社交媒体营销现状</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2024年社交媒体营销趋势</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电子商务行业社交媒体营销策略</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社交媒体营销的挑战与机遇</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案例分析</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未来展望与建议</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normAutofit fontScale="92593"/>
          </a:bodyPr>
          <a:p>
            <a:r>
              <a:rPr altLang="en-US" lang="zh-CN"/>
              <a:t>电子商务行业社交媒体营销现状</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标题 2"/>
          <p:cNvSpPr>
            <a:spLocks noGrp="1"/>
          </p:cNvSpPr>
          <p:nvPr>
            <p:ph type="title" idx="1"/>
          </p:nvPr>
        </p:nvSpPr>
        <p:spPr/>
        <p:txBody>
          <a:bodyPr>
            <a:normAutofit fontScale="91667"/>
          </a:bodyPr>
          <a:p>
            <a:r>
              <a:rPr altLang="en-US" lang="zh-CN"/>
              <a:t>社交媒体用户规模及特点</a:t>
            </a:r>
            <a:endParaRPr altLang="en-US" lang="zh-CN"/>
          </a:p>
        </p:txBody>
      </p:sp>
      <p:sp>
        <p:nvSpPr>
          <p:cNvPr id="104890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用户规模：截至2024年，全球社交媒体用户数量已突破40亿，其中移动社交用户占比超过70%。</a:t>
            </a:r>
            <a:endParaRPr altLang="en-US" dirty="0" sz="1200" lang="zh-CN" spc="150">
              <a:solidFill>
                <a:schemeClr val="tx1">
                  <a:lumMod val="65000"/>
                  <a:lumOff val="35000"/>
                </a:schemeClr>
              </a:solidFill>
              <a:latin typeface="+mn-ea"/>
              <a:sym typeface="+mn-ea"/>
            </a:endParaRPr>
          </a:p>
        </p:txBody>
      </p:sp>
      <p:sp>
        <p:nvSpPr>
          <p:cNvPr id="104890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用户特点：年轻化，对新鲜事物接受度高；地域性特征明显，不同地区用户偏好不同；用户粘性高，互动性强。</a:t>
            </a:r>
            <a:endParaRPr altLang="en-US" dirty="0" sz="1200" lang="zh-CN" spc="150">
              <a:solidFill>
                <a:schemeClr val="tx1">
                  <a:lumMod val="65000"/>
                  <a:lumOff val="35000"/>
                </a:schemeClr>
              </a:solidFill>
              <a:latin typeface="+mn-ea"/>
              <a:sym typeface="+mn-ea"/>
            </a:endParaRPr>
          </a:p>
        </p:txBody>
      </p:sp>
      <p:sp>
        <p:nvSpPr>
          <p:cNvPr id="104891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用户行为：社交媒体已成为用户获取信息、交流沟通的主要渠道之一；用户在社交媒体上花费的时间逐年增加。</a:t>
            </a:r>
            <a:endParaRPr altLang="en-US" dirty="0" sz="1200" lang="zh-CN" spc="150">
              <a:solidFill>
                <a:schemeClr val="tx1">
                  <a:lumMod val="65000"/>
                  <a:lumOff val="35000"/>
                </a:schemeClr>
              </a:solidFill>
              <a:latin typeface="+mn-ea"/>
              <a:sym typeface="+mn-ea"/>
            </a:endParaRPr>
          </a:p>
        </p:txBody>
      </p:sp>
      <p:sp>
        <p:nvSpPr>
          <p:cNvPr id="104891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社交媒体平台：微信、微博、抖音等平台成为用户最常使用的社交媒体平台。</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6" name="标题 2"/>
          <p:cNvSpPr>
            <a:spLocks noGrp="1"/>
          </p:cNvSpPr>
          <p:nvPr>
            <p:ph type="title" idx="1"/>
          </p:nvPr>
        </p:nvSpPr>
        <p:spPr/>
        <p:txBody>
          <a:bodyPr>
            <a:normAutofit fontScale="91667"/>
          </a:bodyPr>
          <a:p>
            <a:r>
              <a:rPr altLang="en-US" lang="zh-CN"/>
              <a:t>电子商务行业在社交媒体上的表现</a:t>
            </a:r>
            <a:endParaRPr altLang="en-US" lang="zh-CN"/>
          </a:p>
        </p:txBody>
      </p:sp>
      <p:sp>
        <p:nvSpPr>
          <p:cNvPr id="104894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5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5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6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6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营销效果显著，转化率高</a:t>
            </a:r>
            <a:endParaRPr altLang="en-US" dirty="0" sz="2400" lang="zh-CN">
              <a:latin typeface="+mn-ea"/>
              <a:ea typeface="+mn-ea"/>
            </a:endParaRPr>
          </a:p>
        </p:txBody>
      </p:sp>
      <p:sp>
        <p:nvSpPr>
          <p:cNvPr id="104896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社交媒体平台多样化，满足不同需求</a:t>
            </a:r>
            <a:endParaRPr altLang="en-US" dirty="0" sz="2400" lang="zh-CN">
              <a:latin typeface="+mn-ea"/>
              <a:ea typeface="+mn-ea"/>
            </a:endParaRPr>
          </a:p>
        </p:txBody>
      </p:sp>
      <p:sp>
        <p:nvSpPr>
          <p:cNvPr id="104896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用户基数庞大，覆盖面广</a:t>
            </a:r>
            <a:endParaRPr altLang="en-US" dirty="0" sz="2400" lang="zh-CN">
              <a:latin typeface="+mn-ea"/>
              <a:ea typeface="+mn-ea"/>
            </a:endParaRPr>
          </a:p>
        </p:txBody>
      </p:sp>
      <p:sp>
        <p:nvSpPr>
          <p:cNvPr id="104897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用户粘性高，互动性强</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4" name="标题 2"/>
          <p:cNvSpPr>
            <a:spLocks noGrp="1"/>
          </p:cNvSpPr>
          <p:nvPr>
            <p:ph type="title" idx="1"/>
          </p:nvPr>
        </p:nvSpPr>
        <p:spPr/>
        <p:txBody>
          <a:bodyPr>
            <a:normAutofit fontScale="91667"/>
          </a:bodyPr>
          <a:p>
            <a:r>
              <a:rPr altLang="en-US" lang="zh-CN"/>
              <a:t>当前社交媒体营销的优劣势分析</a:t>
            </a:r>
            <a:endParaRPr altLang="en-US" lang="zh-CN"/>
          </a:p>
        </p:txBody>
      </p:sp>
      <p:sp>
        <p:nvSpPr>
          <p:cNvPr id="1049006" name="矩形: 圆角 4"/>
          <p:cNvSpPr/>
          <p:nvPr>
            <p:custDataLst>
              <p:tags r:id="rId1"/>
            </p:custDataLst>
          </p:nvPr>
        </p:nvSpPr>
        <p:spPr>
          <a:xfrm>
            <a:off x="608400" y="3370245"/>
            <a:ext cx="5102958" cy="99887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08" name="正文"/>
          <p:cNvSpPr txBox="1"/>
          <p:nvPr>
            <p:custDataLst>
              <p:tags r:id="rId2"/>
            </p:custDataLst>
          </p:nvPr>
        </p:nvSpPr>
        <p:spPr>
          <a:xfrm>
            <a:off x="1134190" y="3504868"/>
            <a:ext cx="4208861" cy="671208"/>
          </a:xfrm>
          <a:prstGeom prst="rect"/>
          <a:noFill/>
        </p:spPr>
        <p:txBody>
          <a:bodyPr anchor="t" anchorCtr="0" bIns="0" lIns="0" rIns="0" rtlCol="0" tIns="0" wrap="square">
            <a:normAutofit fontScale="87500" lnSpcReduction="10000"/>
          </a:bodyPr>
          <a:p>
            <a:pPr algn="l" fontAlgn="auto" indent="0">
              <a:lnSpc>
                <a:spcPct val="130000"/>
              </a:lnSpc>
            </a:pPr>
            <a:r>
              <a:rPr altLang="en-US" dirty="0" sz="1600" lang="zh-CN" spc="150">
                <a:solidFill>
                  <a:schemeClr val="tx1"/>
                </a:solidFill>
                <a:latin typeface="+mn-ea"/>
              </a:rPr>
              <a:t>优势：覆盖面广，能够快速传播信息，提高品牌知名度，增加销售额。</a:t>
            </a:r>
            <a:endParaRPr altLang="en-US" dirty="0" sz="1600" lang="zh-CN" spc="150">
              <a:solidFill>
                <a:schemeClr val="tx1"/>
              </a:solidFill>
              <a:latin typeface="+mn-ea"/>
            </a:endParaRPr>
          </a:p>
        </p:txBody>
      </p:sp>
      <p:sp>
        <p:nvSpPr>
          <p:cNvPr id="1049010" name="矩形: 圆角 4"/>
          <p:cNvSpPr/>
          <p:nvPr>
            <p:custDataLst>
              <p:tags r:id="rId3"/>
            </p:custDataLst>
          </p:nvPr>
        </p:nvSpPr>
        <p:spPr>
          <a:xfrm>
            <a:off x="6474642" y="3370245"/>
            <a:ext cx="5102958" cy="99950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12" name="正文"/>
          <p:cNvSpPr txBox="1"/>
          <p:nvPr>
            <p:custDataLst>
              <p:tags r:id="rId4"/>
            </p:custDataLst>
          </p:nvPr>
        </p:nvSpPr>
        <p:spPr>
          <a:xfrm>
            <a:off x="6921691" y="3504868"/>
            <a:ext cx="4208861" cy="671208"/>
          </a:xfrm>
          <a:prstGeom prst="rect"/>
          <a:noFill/>
        </p:spPr>
        <p:txBody>
          <a:bodyPr anchor="t" anchorCtr="0" bIns="0" lIns="0" rIns="0" rtlCol="0" tIns="0" wrap="square">
            <a:normAutofit fontScale="87500" lnSpcReduction="10000"/>
          </a:bodyPr>
          <a:p>
            <a:pPr algn="l" fontAlgn="auto" indent="0">
              <a:lnSpc>
                <a:spcPct val="130000"/>
              </a:lnSpc>
            </a:pPr>
            <a:r>
              <a:rPr altLang="en-US" dirty="0" sz="1600" lang="zh-CN" spc="150">
                <a:solidFill>
                  <a:schemeClr val="tx1"/>
                </a:solidFill>
                <a:latin typeface="+mn-ea"/>
              </a:rPr>
              <a:t>劣势：竞争激烈，需要不断创新以吸引用户，需要投入大量时间和资源进行维护。</a:t>
            </a:r>
            <a:endParaRPr altLang="en-US" dirty="0" sz="1600" lang="zh-CN" spc="150">
              <a:solidFill>
                <a:schemeClr val="tx1"/>
              </a:solidFill>
              <a:latin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6" name="文本占位符 3"/>
          <p:cNvSpPr>
            <a:spLocks noGrp="1"/>
          </p:cNvSpPr>
          <p:nvPr>
            <p:ph type="body" idx="2"/>
            <p:custDataLst>
              <p:tags r:id="rId1"/>
            </p:custDataLst>
          </p:nvPr>
        </p:nvSpPr>
        <p:spPr/>
        <p:txBody>
          <a:bodyPr/>
          <a:p>
            <a:r>
              <a:rPr altLang="en-US" lang="zh-CN"/>
              <a:t>PART TWO</a:t>
            </a:r>
            <a:endParaRPr altLang="en-US" lang="zh-CN"/>
          </a:p>
        </p:txBody>
      </p:sp>
      <p:sp>
        <p:nvSpPr>
          <p:cNvPr id="1049048" name="标题 4"/>
          <p:cNvSpPr>
            <a:spLocks noGrp="1"/>
          </p:cNvSpPr>
          <p:nvPr>
            <p:ph type="title" idx="1"/>
            <p:custDataLst>
              <p:tags r:id="rId2"/>
            </p:custDataLst>
          </p:nvPr>
        </p:nvSpPr>
        <p:spPr/>
        <p:txBody>
          <a:bodyPr>
            <a:normAutofit fontScale="92593"/>
          </a:bodyPr>
          <a:p>
            <a:r>
              <a:rPr altLang="en-US" lang="zh-CN"/>
              <a:t>2024年社交媒体营销趋势</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2" name="标题 2"/>
          <p:cNvSpPr>
            <a:spLocks noGrp="1"/>
          </p:cNvSpPr>
          <p:nvPr>
            <p:ph type="title" idx="1"/>
          </p:nvPr>
        </p:nvSpPr>
        <p:spPr/>
        <p:txBody>
          <a:bodyPr>
            <a:normAutofit fontScale="94444"/>
          </a:bodyPr>
          <a:p>
            <a:r>
              <a:rPr altLang="en-US" lang="zh-CN"/>
              <a:t>短视频与直播营销的崛起</a:t>
            </a:r>
            <a:endParaRPr altLang="en-US" lang="zh-CN"/>
          </a:p>
        </p:txBody>
      </p:sp>
      <p:sp>
        <p:nvSpPr>
          <p:cNvPr id="104908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短视频和直播成为主流营销方式，用户观看时间增长</a:t>
            </a:r>
            <a:endParaRPr altLang="en-US" dirty="0" sz="2000" lang="zh-CN" spc="150">
              <a:solidFill>
                <a:schemeClr val="tx1">
                  <a:lumMod val="85000"/>
                  <a:lumOff val="15000"/>
                </a:schemeClr>
              </a:solidFill>
              <a:latin typeface="+mn-ea"/>
              <a:sym typeface="+mn-ea"/>
            </a:endParaRPr>
          </a:p>
        </p:txBody>
      </p:sp>
      <p:sp>
        <p:nvSpPr>
          <p:cNvPr id="104909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社交媒体平台推出更多创新功能，提升营销效果</a:t>
            </a:r>
            <a:endParaRPr altLang="en-US" dirty="0" sz="2000" lang="zh-CN" spc="150">
              <a:solidFill>
                <a:schemeClr val="tx1">
                  <a:lumMod val="85000"/>
                  <a:lumOff val="15000"/>
                </a:schemeClr>
              </a:solidFill>
              <a:latin typeface="+mn-ea"/>
              <a:sym typeface="+mn-ea"/>
            </a:endParaRPr>
          </a:p>
        </p:txBody>
      </p:sp>
      <p:sp>
        <p:nvSpPr>
          <p:cNvPr id="104909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短视频和直播营销与电商结合更加紧密，助力销售增长</a:t>
            </a:r>
            <a:endParaRPr altLang="en-US" dirty="0" sz="2000" lang="zh-CN" spc="150">
              <a:solidFill>
                <a:schemeClr val="tx1">
                  <a:lumMod val="85000"/>
                  <a:lumOff val="15000"/>
                </a:schemeClr>
              </a:solidFill>
              <a:latin typeface="+mn-ea"/>
              <a:sym typeface="+mn-ea"/>
            </a:endParaRPr>
          </a:p>
        </p:txBody>
      </p:sp>
      <p:sp>
        <p:nvSpPr>
          <p:cNvPr id="104910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品牌通过短视频和直播与用户互动，增强品牌影响力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0" name="标题 2"/>
          <p:cNvSpPr>
            <a:spLocks noGrp="1"/>
          </p:cNvSpPr>
          <p:nvPr>
            <p:ph type="title" idx="1"/>
          </p:nvPr>
        </p:nvSpPr>
        <p:spPr/>
        <p:txBody>
          <a:bodyPr>
            <a:normAutofit fontScale="94444"/>
          </a:bodyPr>
          <a:p>
            <a:r>
              <a:rPr altLang="en-US" lang="zh-CN"/>
              <a:t>社交电商的融合发展</a:t>
            </a:r>
            <a:endParaRPr altLang="en-US" lang="zh-CN"/>
          </a:p>
        </p:txBody>
      </p:sp>
      <p:sp>
        <p:nvSpPr>
          <p:cNvPr id="104914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社交媒体与电商平台的深度整合，实现用户流量的有效转化</a:t>
            </a:r>
            <a:endParaRPr altLang="en-US" dirty="0" sz="1200" lang="zh-CN" spc="150">
              <a:solidFill>
                <a:schemeClr val="tx1">
                  <a:lumMod val="65000"/>
                  <a:lumOff val="35000"/>
                </a:schemeClr>
              </a:solidFill>
              <a:latin typeface="+mn-ea"/>
              <a:sym typeface="+mn-ea"/>
            </a:endParaRPr>
          </a:p>
        </p:txBody>
      </p:sp>
      <p:sp>
        <p:nvSpPr>
          <p:cNvPr id="104914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短视频、直播等新型社交媒体形式成为营销新宠，助力品牌推广和产品展示</a:t>
            </a:r>
            <a:endParaRPr altLang="en-US" dirty="0" sz="1200" lang="zh-CN" spc="150">
              <a:solidFill>
                <a:schemeClr val="tx1">
                  <a:lumMod val="65000"/>
                  <a:lumOff val="35000"/>
                </a:schemeClr>
              </a:solidFill>
              <a:latin typeface="+mn-ea"/>
              <a:sym typeface="+mn-ea"/>
            </a:endParaRPr>
          </a:p>
        </p:txBody>
      </p:sp>
      <p:sp>
        <p:nvSpPr>
          <p:cNvPr id="104914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个性化推荐算法优化，满足消费者个性化需求，提升购物体验</a:t>
            </a:r>
            <a:endParaRPr altLang="en-US" dirty="0" sz="1200" lang="zh-CN" spc="150">
              <a:solidFill>
                <a:schemeClr val="tx1">
                  <a:lumMod val="65000"/>
                  <a:lumOff val="35000"/>
                </a:schemeClr>
              </a:solidFill>
              <a:latin typeface="+mn-ea"/>
              <a:sym typeface="+mn-ea"/>
            </a:endParaRPr>
          </a:p>
        </p:txBody>
      </p:sp>
      <p:sp>
        <p:nvSpPr>
          <p:cNvPr id="104914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社交电商与线下实体店结合，打造线上线下全渠道营销新模式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82" name="标题 2"/>
          <p:cNvSpPr>
            <a:spLocks noGrp="1"/>
          </p:cNvSpPr>
          <p:nvPr>
            <p:ph type="title" idx="1"/>
          </p:nvPr>
        </p:nvSpPr>
        <p:spPr/>
        <p:txBody>
          <a:bodyPr>
            <a:normAutofit fontScale="94444"/>
          </a:bodyPr>
          <a:p>
            <a:r>
              <a:rPr altLang="en-US" lang="zh-CN"/>
              <a:t>虚拟现实与增强现实技术的应用</a:t>
            </a:r>
            <a:endParaRPr altLang="en-US" lang="zh-CN"/>
          </a:p>
        </p:txBody>
      </p:sp>
      <p:sp>
        <p:nvSpPr>
          <p:cNvPr id="104918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8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定义：虚拟现实和增强现实技术能够为用户提供沉浸式的体验，使营销内容更加生动和真实。</a:t>
            </a:r>
            <a:endParaRPr altLang="en-US" dirty="0" sz="2000" lang="zh-CN" spc="200">
              <a:solidFill>
                <a:schemeClr val="tx1">
                  <a:lumMod val="85000"/>
                  <a:lumOff val="15000"/>
                </a:schemeClr>
              </a:solidFill>
              <a:latin typeface="+mn-ea"/>
              <a:sym typeface="+mn-ea"/>
            </a:endParaRPr>
          </a:p>
        </p:txBody>
      </p:sp>
      <p:sp>
        <p:nvSpPr>
          <p:cNvPr id="104919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94"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应用场景：在社交媒体营销中，可以通过这些技术展示产品、场景和体验，提高用户参与度和购买意愿。</a:t>
            </a:r>
            <a:endParaRPr altLang="en-US" dirty="0" sz="2000" lang="zh-CN" spc="200">
              <a:solidFill>
                <a:schemeClr val="tx1">
                  <a:lumMod val="85000"/>
                  <a:lumOff val="15000"/>
                </a:schemeClr>
              </a:solidFill>
              <a:latin typeface="+mn-ea"/>
              <a:sym typeface="+mn-ea"/>
            </a:endParaRPr>
          </a:p>
        </p:txBody>
      </p:sp>
      <p:sp>
        <p:nvSpPr>
          <p:cNvPr id="104919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00"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优势：虚拟现实和增强现实技术能够提供更加丰富和真实的营销内容，提高用户参与度和互动性，同时降低营销成本。</a:t>
            </a:r>
            <a:endParaRPr altLang="en-US" dirty="0" sz="2000" lang="zh-CN" spc="200">
              <a:solidFill>
                <a:schemeClr val="tx1">
                  <a:lumMod val="85000"/>
                  <a:lumOff val="15000"/>
                </a:schemeClr>
              </a:solidFill>
              <a:latin typeface="+mn-ea"/>
              <a:sym typeface="+mn-ea"/>
            </a:endParaRPr>
          </a:p>
        </p:txBody>
      </p:sp>
      <p:sp>
        <p:nvSpPr>
          <p:cNvPr id="104920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0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06"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未来展望：随着技术的不断发展和普及，虚拟现实和增强现实技术在社交媒体营销中的应用将越来越广泛，成为未来营销的重要趋势之一。</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0" name="标题 2"/>
          <p:cNvSpPr>
            <a:spLocks noGrp="1"/>
          </p:cNvSpPr>
          <p:nvPr>
            <p:ph type="title" idx="1"/>
          </p:nvPr>
        </p:nvSpPr>
        <p:spPr/>
        <p:txBody>
          <a:bodyPr>
            <a:normAutofit fontScale="94444"/>
          </a:bodyPr>
          <a:p>
            <a:r>
              <a:rPr altLang="en-US" lang="zh-CN"/>
              <a:t>个性化与智能化营销的升级</a:t>
            </a:r>
            <a:endParaRPr altLang="en-US" lang="zh-CN"/>
          </a:p>
        </p:txBody>
      </p:sp>
      <p:sp>
        <p:nvSpPr>
          <p:cNvPr id="104924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用户画像的精准定位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个性化内容推送与定制服务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5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智能化数据分析与决策支持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6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社交媒体平台的个性化与智能化功能升级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8"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300" name="标题 4"/>
          <p:cNvSpPr>
            <a:spLocks noGrp="1"/>
          </p:cNvSpPr>
          <p:nvPr>
            <p:ph type="title" idx="1"/>
            <p:custDataLst>
              <p:tags r:id="rId2"/>
            </p:custDataLst>
          </p:nvPr>
        </p:nvSpPr>
        <p:spPr/>
        <p:txBody>
          <a:bodyPr>
            <a:normAutofit fontScale="96296"/>
          </a:bodyPr>
          <a:p>
            <a:r>
              <a:rPr altLang="en-US" lang="zh-CN"/>
              <a:t>电子商务行业社交媒体营销策略</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4" name="标题 2"/>
          <p:cNvSpPr>
            <a:spLocks noGrp="1"/>
          </p:cNvSpPr>
          <p:nvPr>
            <p:ph type="title" idx="1"/>
          </p:nvPr>
        </p:nvSpPr>
        <p:spPr/>
        <p:txBody>
          <a:bodyPr>
            <a:normAutofit fontScale="94444"/>
          </a:bodyPr>
          <a:p>
            <a:r>
              <a:rPr altLang="en-US" lang="zh-CN"/>
              <a:t>内容营销策略</a:t>
            </a:r>
            <a:endParaRPr altLang="en-US" lang="zh-CN"/>
          </a:p>
        </p:txBody>
      </p:sp>
      <p:sp>
        <p:nvSpPr>
          <p:cNvPr id="104933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内容类型：包括文字、图片、视频等多种形式，根据目标受众和营销目的选择合适的内容类型。</a:t>
            </a:r>
            <a:endParaRPr altLang="en-US" dirty="0" sz="1200" lang="zh-CN" spc="150">
              <a:solidFill>
                <a:schemeClr val="tx1">
                  <a:lumMod val="65000"/>
                  <a:lumOff val="35000"/>
                </a:schemeClr>
              </a:solidFill>
              <a:latin typeface="+mn-ea"/>
              <a:sym typeface="+mn-ea"/>
            </a:endParaRPr>
          </a:p>
        </p:txBody>
      </p:sp>
      <p:sp>
        <p:nvSpPr>
          <p:cNvPr id="104933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内容质量：要注重内容的质量和价值，提供有深度、有趣、有用的内容，吸引用户的关注和信任。</a:t>
            </a:r>
            <a:endParaRPr altLang="en-US" dirty="0" sz="1200" lang="zh-CN" spc="150">
              <a:solidFill>
                <a:schemeClr val="tx1">
                  <a:lumMod val="65000"/>
                  <a:lumOff val="35000"/>
                </a:schemeClr>
              </a:solidFill>
              <a:latin typeface="+mn-ea"/>
              <a:sym typeface="+mn-ea"/>
            </a:endParaRPr>
          </a:p>
        </p:txBody>
      </p:sp>
      <p:sp>
        <p:nvSpPr>
          <p:cNvPr id="104934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内容发布：要选择合适的发布渠道和频率，保持一定的更新速度，提高曝光率和用户粘性。</a:t>
            </a:r>
            <a:endParaRPr altLang="en-US" dirty="0" sz="1200" lang="zh-CN" spc="150">
              <a:solidFill>
                <a:schemeClr val="tx1">
                  <a:lumMod val="65000"/>
                  <a:lumOff val="35000"/>
                </a:schemeClr>
              </a:solidFill>
              <a:latin typeface="+mn-ea"/>
              <a:sym typeface="+mn-ea"/>
            </a:endParaRPr>
          </a:p>
        </p:txBody>
      </p:sp>
      <p:sp>
        <p:nvSpPr>
          <p:cNvPr id="104934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数据分析：要利用数据分析工具对内容营销效果进行评估和优化，不断改进和提升营销策略。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76" name="标题 2"/>
          <p:cNvSpPr>
            <a:spLocks noGrp="1"/>
          </p:cNvSpPr>
          <p:nvPr>
            <p:ph type="title" idx="1"/>
          </p:nvPr>
        </p:nvSpPr>
        <p:spPr/>
        <p:txBody>
          <a:bodyPr>
            <a:normAutofit fontScale="94444"/>
          </a:bodyPr>
          <a:p>
            <a:r>
              <a:rPr altLang="en-US" lang="zh-CN"/>
              <a:t>用户互动策略</a:t>
            </a:r>
            <a:endParaRPr altLang="en-US" lang="zh-CN"/>
          </a:p>
        </p:txBody>
      </p:sp>
      <p:sp>
        <p:nvSpPr>
          <p:cNvPr id="104937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举办线上活动，吸引用户参与，提高用户粘性</a:t>
            </a:r>
            <a:endParaRPr altLang="en-US" sz="1400" lang="zh-CN" spc="150">
              <a:solidFill>
                <a:schemeClr val="tx1"/>
              </a:solidFill>
              <a:effectLst/>
              <a:latin typeface="+mn-ea"/>
              <a:sym typeface="+mn-ea"/>
            </a:endParaRPr>
          </a:p>
        </p:txBody>
      </p:sp>
      <p:sp>
        <p:nvSpPr>
          <p:cNvPr id="104938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建立社交媒体账号，定期发布内容，与用户互动</a:t>
            </a:r>
            <a:endParaRPr altLang="en-US" dirty="0" sz="1400" lang="zh-CN" spc="150">
              <a:solidFill>
                <a:schemeClr val="tx1"/>
              </a:solidFill>
              <a:effectLst/>
              <a:latin typeface="+mn-ea"/>
              <a:sym typeface="+mn-ea"/>
            </a:endParaRPr>
          </a:p>
        </p:txBody>
      </p:sp>
      <p:sp>
        <p:nvSpPr>
          <p:cNvPr id="104939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利用社交媒体平台的数据分析工具，了解用户需求和兴趣，制定更精准的营销策略</a:t>
            </a:r>
            <a:endParaRPr altLang="en-US" sz="1400" lang="zh-CN" spc="150">
              <a:solidFill>
                <a:schemeClr val="tx1"/>
              </a:solidFill>
              <a:effectLst/>
              <a:latin typeface="+mn-ea"/>
              <a:sym typeface="+mn-ea"/>
            </a:endParaRPr>
          </a:p>
        </p:txBody>
      </p:sp>
      <p:sp>
        <p:nvSpPr>
          <p:cNvPr id="104939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建立用户社区，鼓励用户分享购物心得和体验，提高用户忠诚度</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26" name="标题 2"/>
          <p:cNvSpPr>
            <a:spLocks noGrp="1"/>
          </p:cNvSpPr>
          <p:nvPr>
            <p:ph type="title" idx="1"/>
          </p:nvPr>
        </p:nvSpPr>
        <p:spPr/>
        <p:txBody>
          <a:bodyPr>
            <a:normAutofit fontScale="94444"/>
          </a:bodyPr>
          <a:p>
            <a:r>
              <a:rPr altLang="en-US" lang="zh-CN"/>
              <a:t>社群营销策略</a:t>
            </a:r>
            <a:endParaRPr altLang="en-US" lang="zh-CN"/>
          </a:p>
        </p:txBody>
      </p:sp>
      <p:sp>
        <p:nvSpPr>
          <p:cNvPr id="104942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建立品牌社群：通过社交媒体平台建立品牌社区，吸引目标客户并保持用户粘性。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用户互动：通过社交媒体平台与用户互动，了解用户需求和反馈，优化产品和服务。</a:t>
            </a:r>
            <a:endParaRPr dirty="0" sz="2000" err="1">
              <a:solidFill>
                <a:schemeClr val="tx1">
                  <a:lumMod val="75000"/>
                  <a:lumOff val="25000"/>
                </a:schemeClr>
              </a:solidFill>
              <a:latin typeface="+mn-ea"/>
              <a:ea typeface="+mn-ea"/>
              <a:cs typeface="+mn-ea"/>
              <a:sym typeface="+mn-lt"/>
            </a:endParaRPr>
          </a:p>
        </p:txBody>
      </p:sp>
      <p:sp>
        <p:nvSpPr>
          <p:cNvPr id="104944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5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社交媒体广告投放：在社交媒体平台上投放广告，扩大品牌知名度和曝光率。</a:t>
            </a:r>
            <a:endParaRPr dirty="0" sz="2000" err="1">
              <a:solidFill>
                <a:schemeClr val="tx1">
                  <a:lumMod val="75000"/>
                  <a:lumOff val="25000"/>
                </a:schemeClr>
              </a:solidFill>
              <a:latin typeface="+mn-ea"/>
              <a:ea typeface="+mn-ea"/>
              <a:cs typeface="+mn-ea"/>
              <a:sym typeface="+mn-lt"/>
            </a:endParaRPr>
          </a:p>
        </p:txBody>
      </p:sp>
      <p:sp>
        <p:nvSpPr>
          <p:cNvPr id="10494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内容营销：发布有价值的内容，吸引用户关注和参与讨论，提高品牌知名度和用户忠诚度。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0" name="标题 2"/>
          <p:cNvSpPr>
            <a:spLocks noGrp="1"/>
          </p:cNvSpPr>
          <p:nvPr>
            <p:ph type="title" idx="1"/>
          </p:nvPr>
        </p:nvSpPr>
        <p:spPr/>
        <p:txBody>
          <a:bodyPr>
            <a:normAutofit fontScale="94444"/>
          </a:bodyPr>
          <a:p>
            <a:r>
              <a:rPr altLang="en-US" lang="zh-CN"/>
              <a:t>数据驱动的精准营销策略</a:t>
            </a:r>
            <a:endParaRPr altLang="en-US" lang="zh-CN"/>
          </a:p>
        </p:txBody>
      </p:sp>
      <p:sp>
        <p:nvSpPr>
          <p:cNvPr id="104950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利用大数据分析用户行为和喜好，实现精准定位和个性化推荐</a:t>
            </a:r>
            <a:endParaRPr altLang="en-US" dirty="0" sz="1200" lang="zh-CN" spc="150">
              <a:solidFill>
                <a:schemeClr val="tx1">
                  <a:lumMod val="65000"/>
                  <a:lumOff val="35000"/>
                </a:schemeClr>
              </a:solidFill>
              <a:latin typeface="+mn-ea"/>
              <a:sym typeface="+mn-ea"/>
            </a:endParaRPr>
          </a:p>
        </p:txBody>
      </p:sp>
      <p:sp>
        <p:nvSpPr>
          <p:cNvPr id="104950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通过社交媒体平台收集用户反馈和评论，及时调整和优化产品和服务</a:t>
            </a:r>
            <a:endParaRPr altLang="en-US" dirty="0" sz="1200" lang="zh-CN" spc="150">
              <a:solidFill>
                <a:schemeClr val="tx1">
                  <a:lumMod val="65000"/>
                  <a:lumOff val="35000"/>
                </a:schemeClr>
              </a:solidFill>
              <a:latin typeface="+mn-ea"/>
              <a:sym typeface="+mn-ea"/>
            </a:endParaRPr>
          </a:p>
        </p:txBody>
      </p:sp>
      <p:sp>
        <p:nvSpPr>
          <p:cNvPr id="104950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运用数据挖掘技术，发现潜在用户和市场需求，拓展业务范围和市场份额</a:t>
            </a:r>
            <a:endParaRPr altLang="en-US" dirty="0" sz="1200" lang="zh-CN" spc="150">
              <a:solidFill>
                <a:schemeClr val="tx1">
                  <a:lumMod val="65000"/>
                  <a:lumOff val="35000"/>
                </a:schemeClr>
              </a:solidFill>
              <a:latin typeface="+mn-ea"/>
              <a:sym typeface="+mn-ea"/>
            </a:endParaRPr>
          </a:p>
        </p:txBody>
      </p:sp>
      <p:sp>
        <p:nvSpPr>
          <p:cNvPr id="104950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建立数据监测和分析体系，评估营销效果和ROI，优化营销策略和资源配置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2" name="文本占位符 3"/>
          <p:cNvSpPr>
            <a:spLocks noGrp="1"/>
          </p:cNvSpPr>
          <p:nvPr>
            <p:ph type="body" idx="2"/>
            <p:custDataLst>
              <p:tags r:id="rId1"/>
            </p:custDataLst>
          </p:nvPr>
        </p:nvSpPr>
        <p:spPr/>
        <p:txBody>
          <a:bodyPr/>
          <a:p>
            <a:r>
              <a:rPr altLang="en-US" lang="zh-CN"/>
              <a:t>PART FOUR</a:t>
            </a:r>
            <a:endParaRPr altLang="en-US" lang="zh-CN"/>
          </a:p>
        </p:txBody>
      </p:sp>
      <p:sp>
        <p:nvSpPr>
          <p:cNvPr id="1049544" name="标题 4"/>
          <p:cNvSpPr>
            <a:spLocks noGrp="1"/>
          </p:cNvSpPr>
          <p:nvPr>
            <p:ph type="title" idx="1"/>
            <p:custDataLst>
              <p:tags r:id="rId2"/>
            </p:custDataLst>
          </p:nvPr>
        </p:nvSpPr>
        <p:spPr/>
        <p:txBody>
          <a:bodyPr>
            <a:normAutofit fontScale="96296"/>
          </a:bodyPr>
          <a:p>
            <a:r>
              <a:rPr altLang="en-US" lang="zh-CN"/>
              <a:t>社交媒体营销的挑战与机遇</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78" name="标题 2"/>
          <p:cNvSpPr>
            <a:spLocks noGrp="1"/>
          </p:cNvSpPr>
          <p:nvPr>
            <p:ph type="title" idx="1"/>
          </p:nvPr>
        </p:nvSpPr>
        <p:spPr/>
        <p:txBody>
          <a:bodyPr>
            <a:normAutofit fontScale="94444"/>
          </a:bodyPr>
          <a:p>
            <a:r>
              <a:rPr altLang="en-US" lang="zh-CN"/>
              <a:t>面临的挑战及应对措施</a:t>
            </a:r>
            <a:endParaRPr altLang="en-US" lang="zh-CN"/>
          </a:p>
        </p:txBody>
      </p:sp>
      <p:sp>
        <p:nvSpPr>
          <p:cNvPr id="104958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竞争激烈：众多品牌在社交媒体上争夺用户关注和点击，需要不断创新营销策略以脱颖而出。</a:t>
            </a:r>
            <a:endParaRPr altLang="en-US" dirty="0" sz="1200" lang="zh-CN" spc="150">
              <a:solidFill>
                <a:schemeClr val="tx1">
                  <a:lumMod val="85000"/>
                  <a:lumOff val="15000"/>
                </a:schemeClr>
              </a:solidFill>
              <a:latin typeface="+mn-ea"/>
              <a:sym typeface="+mn-ea"/>
            </a:endParaRPr>
          </a:p>
        </p:txBody>
      </p:sp>
      <p:sp>
        <p:nvSpPr>
          <p:cNvPr id="104958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用户需求多样化：不同社交媒体平台的用户群体具有不同的特点和需求，需要针对不同平台制定个性化的营销策略。</a:t>
            </a:r>
            <a:endParaRPr altLang="en-US" dirty="0" sz="1200" lang="zh-CN" spc="150">
              <a:solidFill>
                <a:schemeClr val="tx1">
                  <a:lumMod val="85000"/>
                  <a:lumOff val="15000"/>
                </a:schemeClr>
              </a:solidFill>
              <a:latin typeface="+mn-ea"/>
              <a:sym typeface="+mn-ea"/>
            </a:endParaRPr>
          </a:p>
        </p:txBody>
      </p:sp>
      <p:sp>
        <p:nvSpPr>
          <p:cNvPr id="104958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法规监管严格：社交媒体平台对广告和营销内容的监管越来越严格，需要遵守相关规定并避免违规行为。</a:t>
            </a:r>
            <a:endParaRPr altLang="en-US" dirty="0" sz="1200" lang="zh-CN" spc="150">
              <a:solidFill>
                <a:schemeClr val="tx1">
                  <a:lumMod val="85000"/>
                  <a:lumOff val="15000"/>
                </a:schemeClr>
              </a:solidFill>
              <a:latin typeface="+mn-ea"/>
              <a:sym typeface="+mn-ea"/>
            </a:endParaRPr>
          </a:p>
        </p:txBody>
      </p:sp>
      <p:sp>
        <p:nvSpPr>
          <p:cNvPr id="104959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数据安全问题：在社交媒体营销过程中，需要保护用户隐私和数据安全，避免泄露用户信息和数据被滥用。</a:t>
            </a:r>
            <a:endParaRPr altLang="en-US" dirty="0" sz="1200" lang="zh-CN" spc="150">
              <a:solidFill>
                <a:schemeClr val="tx1">
                  <a:lumMod val="85000"/>
                  <a:lumOff val="15000"/>
                </a:schemeClr>
              </a:solidFill>
              <a:latin typeface="+mn-ea"/>
              <a:sym typeface="+mn-ea"/>
            </a:endParaRPr>
          </a:p>
        </p:txBody>
      </p:sp>
      <p:sp>
        <p:nvSpPr>
          <p:cNvPr id="104960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6" name="标题 2"/>
          <p:cNvSpPr>
            <a:spLocks noGrp="1"/>
          </p:cNvSpPr>
          <p:nvPr>
            <p:ph type="title" idx="1"/>
          </p:nvPr>
        </p:nvSpPr>
        <p:spPr/>
        <p:txBody>
          <a:bodyPr>
            <a:normAutofit fontScale="94444"/>
          </a:bodyPr>
          <a:p>
            <a:r>
              <a:rPr altLang="en-US" lang="zh-CN"/>
              <a:t>抓住机遇，提升品牌影响力</a:t>
            </a:r>
            <a:endParaRPr altLang="en-US" lang="zh-CN"/>
          </a:p>
        </p:txBody>
      </p:sp>
      <p:sp>
        <p:nvSpPr>
          <p:cNvPr id="104963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社交媒体营销的机遇：利用社交媒体平台进行品牌推广，提高品牌知名度和曝光度。</a:t>
            </a:r>
            <a:endParaRPr altLang="en-US" dirty="0" sz="1200" lang="zh-CN" spc="150">
              <a:solidFill>
                <a:schemeClr val="tx1">
                  <a:lumMod val="85000"/>
                  <a:lumOff val="15000"/>
                </a:schemeClr>
              </a:solidFill>
              <a:latin typeface="+mn-ea"/>
              <a:sym typeface="+mn-ea"/>
            </a:endParaRPr>
          </a:p>
        </p:txBody>
      </p:sp>
      <p:sp>
        <p:nvSpPr>
          <p:cNvPr id="104964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抓住机遇的方法：制定有针对性的营销策略，利用大数据和人工智能技术进行精准定位和个性化推广。</a:t>
            </a:r>
            <a:endParaRPr altLang="en-US" dirty="0" sz="1200" lang="zh-CN" spc="150">
              <a:solidFill>
                <a:schemeClr val="tx1">
                  <a:lumMod val="85000"/>
                  <a:lumOff val="15000"/>
                </a:schemeClr>
              </a:solidFill>
              <a:latin typeface="+mn-ea"/>
              <a:sym typeface="+mn-ea"/>
            </a:endParaRPr>
          </a:p>
        </p:txBody>
      </p:sp>
      <p:sp>
        <p:nvSpPr>
          <p:cNvPr id="104964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提升品牌影响力的关键：注重品牌形象和口碑的建设，提高用户忠诚度和满意度。</a:t>
            </a:r>
            <a:endParaRPr altLang="en-US" dirty="0" sz="1200" lang="zh-CN" spc="150">
              <a:solidFill>
                <a:schemeClr val="tx1">
                  <a:lumMod val="85000"/>
                  <a:lumOff val="15000"/>
                </a:schemeClr>
              </a:solidFill>
              <a:latin typeface="+mn-ea"/>
              <a:sym typeface="+mn-ea"/>
            </a:endParaRPr>
          </a:p>
        </p:txBody>
      </p:sp>
      <p:sp>
        <p:nvSpPr>
          <p:cNvPr id="104965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抓住机遇的挑战：面对竞争激烈的市场环境，需要不断创新和优化营销策略，以保持竞争优势。</a:t>
            </a:r>
            <a:endParaRPr altLang="en-US" dirty="0" sz="1200" lang="zh-CN" spc="150">
              <a:solidFill>
                <a:schemeClr val="tx1">
                  <a:lumMod val="85000"/>
                  <a:lumOff val="15000"/>
                </a:schemeClr>
              </a:solidFill>
              <a:latin typeface="+mn-ea"/>
              <a:sym typeface="+mn-ea"/>
            </a:endParaRPr>
          </a:p>
        </p:txBody>
      </p:sp>
      <p:sp>
        <p:nvSpPr>
          <p:cNvPr id="104965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4" name="标题 2"/>
          <p:cNvSpPr>
            <a:spLocks noGrp="1"/>
          </p:cNvSpPr>
          <p:nvPr>
            <p:ph type="title" idx="1"/>
          </p:nvPr>
        </p:nvSpPr>
        <p:spPr/>
        <p:txBody>
          <a:bodyPr>
            <a:normAutofit fontScale="94444"/>
          </a:bodyPr>
          <a:p>
            <a:r>
              <a:rPr altLang="en-US" lang="zh-CN"/>
              <a:t>跨界合作与创新发展</a:t>
            </a:r>
            <a:endParaRPr altLang="en-US" lang="zh-CN"/>
          </a:p>
        </p:txBody>
      </p:sp>
      <p:sp>
        <p:nvSpPr>
          <p:cNvPr id="104969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4" name="文本框 3"/>
          <p:cNvSpPr txBox="1"/>
          <p:nvPr>
            <p:custDataLst>
              <p:tags r:id="rId5"/>
            </p:custDataLst>
          </p:nvPr>
        </p:nvSpPr>
        <p:spPr>
          <a:xfrm>
            <a:off x="3159684" y="4727038"/>
            <a:ext cx="3135568" cy="1373904"/>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创新发展：利用新技术、新模式、新业态等手段，推动社交媒体营销的升级和变革，提高营销效果和用户体验</a:t>
            </a:r>
            <a:endParaRPr altLang="en-US" sz="1400" lang="zh-CN" spc="150">
              <a:solidFill>
                <a:schemeClr val="tx1"/>
              </a:solidFill>
              <a:effectLst/>
              <a:latin typeface="+mn-ea"/>
              <a:sym typeface="+mn-ea"/>
            </a:endParaRPr>
          </a:p>
        </p:txBody>
      </p:sp>
      <p:sp>
        <p:nvSpPr>
          <p:cNvPr id="104970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跨界合作：与不同行业的企业或品牌进行合作，共同推广产品和服务，扩大品牌影响力</a:t>
            </a:r>
            <a:endParaRPr altLang="en-US" dirty="0" sz="1400" lang="zh-CN" spc="150">
              <a:solidFill>
                <a:schemeClr val="tx1"/>
              </a:solidFill>
              <a:effectLst/>
              <a:latin typeface="+mn-ea"/>
              <a:sym typeface="+mn-ea"/>
            </a:endParaRPr>
          </a:p>
        </p:txBody>
      </p:sp>
      <p:sp>
        <p:nvSpPr>
          <p:cNvPr id="1049708" name="文本框 7"/>
          <p:cNvSpPr txBox="1"/>
          <p:nvPr>
            <p:custDataLst>
              <p:tags r:id="rId7"/>
            </p:custDataLst>
          </p:nvPr>
        </p:nvSpPr>
        <p:spPr>
          <a:xfrm>
            <a:off x="5830821" y="1639940"/>
            <a:ext cx="3135568" cy="1414443"/>
          </a:xfrm>
          <a:prstGeom prst="rect"/>
          <a:noFill/>
        </p:spPr>
        <p:txBody>
          <a:bodyPr lIns="0" rtlCol="0" wrap="square">
            <a:normAutofit fontScale="92857"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社交媒体营销的挑战与机遇：随着社交媒体的普及和用户数量的增长，社交媒体营销面临着越来越多的挑战和机遇，需要不断创新和适应变化</a:t>
            </a:r>
            <a:endParaRPr altLang="en-US" sz="1400" lang="zh-CN" spc="150">
              <a:solidFill>
                <a:schemeClr val="tx1"/>
              </a:solidFill>
              <a:effectLst/>
              <a:latin typeface="+mn-ea"/>
              <a:sym typeface="+mn-ea"/>
            </a:endParaRPr>
          </a:p>
        </p:txBody>
      </p:sp>
      <p:sp>
        <p:nvSpPr>
          <p:cNvPr id="1049710"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跨界合作与创新发展的案例：介绍一些成功的跨界合作和创新发展的案例，如抖音与美妆品牌的合作、微信小程序的创新营销等</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44" name="文本占位符 3"/>
          <p:cNvSpPr>
            <a:spLocks noGrp="1"/>
          </p:cNvSpPr>
          <p:nvPr>
            <p:ph type="body" idx="2"/>
            <p:custDataLst>
              <p:tags r:id="rId1"/>
            </p:custDataLst>
          </p:nvPr>
        </p:nvSpPr>
        <p:spPr/>
        <p:txBody>
          <a:bodyPr/>
          <a:p>
            <a:r>
              <a:rPr altLang="en-US" lang="zh-CN"/>
              <a:t>PART FIVE</a:t>
            </a:r>
            <a:endParaRPr altLang="en-US" lang="zh-CN"/>
          </a:p>
        </p:txBody>
      </p:sp>
      <p:sp>
        <p:nvSpPr>
          <p:cNvPr id="1049746" name="标题 4"/>
          <p:cNvSpPr>
            <a:spLocks noGrp="1"/>
          </p:cNvSpPr>
          <p:nvPr>
            <p:ph type="title" idx="1"/>
            <p:custDataLst>
              <p:tags r:id="rId2"/>
            </p:custDataLst>
          </p:nvPr>
        </p:nvSpPr>
        <p:spPr/>
        <p:txBody>
          <a:bodyPr/>
          <a:p>
            <a:r>
              <a:rPr altLang="en-US" lang="zh-CN"/>
              <a:t>案例分析</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80" name="标题 2"/>
          <p:cNvSpPr>
            <a:spLocks noGrp="1"/>
          </p:cNvSpPr>
          <p:nvPr>
            <p:ph type="title" idx="1"/>
          </p:nvPr>
        </p:nvSpPr>
        <p:spPr/>
        <p:txBody>
          <a:bodyPr>
            <a:normAutofit fontScale="91667"/>
          </a:bodyPr>
          <a:p>
            <a:r>
              <a:rPr altLang="en-US" lang="zh-CN"/>
              <a:t>成功案例分享与剖析</a:t>
            </a:r>
            <a:endParaRPr altLang="en-US" lang="zh-CN"/>
          </a:p>
        </p:txBody>
      </p:sp>
      <p:sp>
        <p:nvSpPr>
          <p:cNvPr id="104978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案例名称：京东社交电商</a:t>
            </a:r>
            <a:endParaRPr altLang="en-US" dirty="0" sz="1200" lang="zh-CN" spc="150">
              <a:solidFill>
                <a:schemeClr val="tx1">
                  <a:lumMod val="85000"/>
                  <a:lumOff val="15000"/>
                </a:schemeClr>
              </a:solidFill>
              <a:latin typeface="+mn-ea"/>
              <a:sym typeface="+mn-ea"/>
            </a:endParaRPr>
          </a:p>
        </p:txBody>
      </p:sp>
      <p:sp>
        <p:nvSpPr>
          <p:cNvPr id="104978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案例简介：京东通过社交媒体平台开展营销活动，实现用户增长和销售额提升</a:t>
            </a:r>
            <a:endParaRPr altLang="en-US" dirty="0" sz="1200" lang="zh-CN" spc="150">
              <a:solidFill>
                <a:schemeClr val="tx1">
                  <a:lumMod val="85000"/>
                  <a:lumOff val="15000"/>
                </a:schemeClr>
              </a:solidFill>
              <a:latin typeface="+mn-ea"/>
              <a:sym typeface="+mn-ea"/>
            </a:endParaRPr>
          </a:p>
        </p:txBody>
      </p:sp>
      <p:sp>
        <p:nvSpPr>
          <p:cNvPr id="104979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案例分析：京东利用社交媒体平台的特点，精准定位目标用户，通过创意营销活动吸引用户参与，提高品牌知名度和用户忠诚度</a:t>
            </a:r>
            <a:endParaRPr altLang="en-US" dirty="0" sz="1200" lang="zh-CN" spc="150">
              <a:solidFill>
                <a:schemeClr val="tx1">
                  <a:lumMod val="85000"/>
                  <a:lumOff val="15000"/>
                </a:schemeClr>
              </a:solidFill>
              <a:latin typeface="+mn-ea"/>
              <a:sym typeface="+mn-ea"/>
            </a:endParaRPr>
          </a:p>
        </p:txBody>
      </p:sp>
      <p:sp>
        <p:nvSpPr>
          <p:cNvPr id="104979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案例总结：京东社交电商的成功在于精准定位目标用户，创意营销活动和良好的用户体验</a:t>
            </a:r>
            <a:endParaRPr altLang="en-US" dirty="0" sz="1200" lang="zh-CN" spc="150">
              <a:solidFill>
                <a:schemeClr val="tx1">
                  <a:lumMod val="85000"/>
                  <a:lumOff val="15000"/>
                </a:schemeClr>
              </a:solidFill>
              <a:latin typeface="+mn-ea"/>
              <a:sym typeface="+mn-ea"/>
            </a:endParaRPr>
          </a:p>
        </p:txBody>
      </p:sp>
      <p:sp>
        <p:nvSpPr>
          <p:cNvPr id="104980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38" name="标题 2"/>
          <p:cNvSpPr>
            <a:spLocks noGrp="1"/>
          </p:cNvSpPr>
          <p:nvPr>
            <p:ph type="title" idx="1"/>
          </p:nvPr>
        </p:nvSpPr>
        <p:spPr/>
        <p:txBody>
          <a:bodyPr>
            <a:normAutofit fontScale="94444"/>
          </a:bodyPr>
          <a:p>
            <a:r>
              <a:rPr altLang="en-US" lang="zh-CN"/>
              <a:t>可借鉴的经验教训</a:t>
            </a:r>
            <a:endParaRPr altLang="en-US" lang="zh-CN"/>
          </a:p>
        </p:txBody>
      </p:sp>
      <p:sp>
        <p:nvSpPr>
          <p:cNvPr id="104984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案例选择：选择具有代表性的成功案例，如TikTok、Instagram等。</a:t>
            </a:r>
            <a:endParaRPr altLang="en-US" dirty="0" sz="2000" lang="zh-CN" spc="150">
              <a:solidFill>
                <a:schemeClr val="tx1">
                  <a:lumMod val="85000"/>
                  <a:lumOff val="15000"/>
                </a:schemeClr>
              </a:solidFill>
              <a:latin typeface="+mn-ea"/>
              <a:sym typeface="+mn-ea"/>
            </a:endParaRPr>
          </a:p>
        </p:txBody>
      </p:sp>
      <p:sp>
        <p:nvSpPr>
          <p:cNvPr id="104984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数据分析：通过数据分析了解用户需求和行为，为营销策略提供依据。</a:t>
            </a:r>
            <a:endParaRPr altLang="en-US" dirty="0" sz="2000" lang="zh-CN" spc="150">
              <a:solidFill>
                <a:schemeClr val="tx1">
                  <a:lumMod val="85000"/>
                  <a:lumOff val="15000"/>
                </a:schemeClr>
              </a:solidFill>
              <a:latin typeface="+mn-ea"/>
              <a:sym typeface="+mn-ea"/>
            </a:endParaRPr>
          </a:p>
        </p:txBody>
      </p:sp>
      <p:sp>
        <p:nvSpPr>
          <p:cNvPr id="104985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内容创意：注重内容创意和个性化，提高用户参与度和分享率。</a:t>
            </a:r>
            <a:endParaRPr altLang="en-US" dirty="0" sz="2000" lang="zh-CN" spc="150">
              <a:solidFill>
                <a:schemeClr val="tx1">
                  <a:lumMod val="85000"/>
                  <a:lumOff val="15000"/>
                </a:schemeClr>
              </a:solidFill>
              <a:latin typeface="+mn-ea"/>
              <a:sym typeface="+mn-ea"/>
            </a:endParaRPr>
          </a:p>
        </p:txBody>
      </p:sp>
      <p:sp>
        <p:nvSpPr>
          <p:cNvPr id="104985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社交互动：加强与用户的互动，提高用户黏性和忠诚度。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6" name="标题 2"/>
          <p:cNvSpPr>
            <a:spLocks noGrp="1"/>
          </p:cNvSpPr>
          <p:nvPr>
            <p:ph type="title" idx="1"/>
          </p:nvPr>
        </p:nvSpPr>
        <p:spPr/>
        <p:txBody>
          <a:bodyPr>
            <a:normAutofit fontScale="91667"/>
          </a:bodyPr>
          <a:p>
            <a:r>
              <a:rPr altLang="en-US" lang="zh-CN"/>
              <a:t>案例对电子商务行业的启示</a:t>
            </a:r>
            <a:endParaRPr altLang="en-US" lang="zh-CN"/>
          </a:p>
        </p:txBody>
      </p:sp>
      <p:sp>
        <p:nvSpPr>
          <p:cNvPr id="104989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案例分析：选取具有代表性的案例，分析其成功的原因和可借鉴之处。</a:t>
            </a:r>
            <a:endParaRPr altLang="en-US" sz="1400" lang="zh-CN" spc="150">
              <a:solidFill>
                <a:schemeClr val="tx1"/>
              </a:solidFill>
              <a:effectLst/>
              <a:latin typeface="+mn-ea"/>
              <a:sym typeface="+mn-ea"/>
            </a:endParaRPr>
          </a:p>
        </p:txBody>
      </p:sp>
      <p:sp>
        <p:nvSpPr>
          <p:cNvPr id="104990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社交媒体营销策略：通过社交媒体平台进行精准营销，提高品牌知名度和用户粘性。</a:t>
            </a:r>
            <a:endParaRPr altLang="en-US" dirty="0" sz="1400" lang="zh-CN" spc="150">
              <a:solidFill>
                <a:schemeClr val="tx1"/>
              </a:solidFill>
              <a:effectLst/>
              <a:latin typeface="+mn-ea"/>
              <a:sym typeface="+mn-ea"/>
            </a:endParaRPr>
          </a:p>
        </p:txBody>
      </p:sp>
      <p:sp>
        <p:nvSpPr>
          <p:cNvPr id="104991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行业趋势：分析当前电子商务行业的发展趋势，以及未来可能出现的机遇和挑战。</a:t>
            </a:r>
            <a:endParaRPr altLang="en-US" sz="1400" lang="zh-CN" spc="150">
              <a:solidFill>
                <a:schemeClr val="tx1"/>
              </a:solidFill>
              <a:effectLst/>
              <a:latin typeface="+mn-ea"/>
              <a:sym typeface="+mn-ea"/>
            </a:endParaRPr>
          </a:p>
        </p:txBody>
      </p:sp>
      <p:sp>
        <p:nvSpPr>
          <p:cNvPr id="104991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创新与变革：探讨电子商务行业如何通过创新和变革来应对市场变化和用户需求的变化。</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46" name="文本占位符 3"/>
          <p:cNvSpPr>
            <a:spLocks noGrp="1"/>
          </p:cNvSpPr>
          <p:nvPr>
            <p:ph type="body" idx="2"/>
            <p:custDataLst>
              <p:tags r:id="rId1"/>
            </p:custDataLst>
          </p:nvPr>
        </p:nvSpPr>
        <p:spPr/>
        <p:txBody>
          <a:bodyPr/>
          <a:p>
            <a:r>
              <a:rPr altLang="en-US" lang="zh-CN"/>
              <a:t>PART SIX</a:t>
            </a:r>
            <a:endParaRPr altLang="en-US" lang="zh-CN"/>
          </a:p>
        </p:txBody>
      </p:sp>
      <p:sp>
        <p:nvSpPr>
          <p:cNvPr id="1049948" name="标题 4"/>
          <p:cNvSpPr>
            <a:spLocks noGrp="1"/>
          </p:cNvSpPr>
          <p:nvPr>
            <p:ph type="title" idx="1"/>
            <p:custDataLst>
              <p:tags r:id="rId2"/>
            </p:custDataLst>
          </p:nvPr>
        </p:nvSpPr>
        <p:spPr/>
        <p:txBody>
          <a:bodyPr/>
          <a:p>
            <a:r>
              <a:rPr altLang="en-US" lang="zh-CN"/>
              <a:t>未来展望与建议</a:t>
            </a:r>
            <a:endParaRPr altLang="en-US" lang="zh-CN"/>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82" name="标题 2"/>
          <p:cNvSpPr>
            <a:spLocks noGrp="1"/>
          </p:cNvSpPr>
          <p:nvPr>
            <p:ph type="title" idx="1"/>
          </p:nvPr>
        </p:nvSpPr>
        <p:spPr/>
        <p:txBody>
          <a:bodyPr>
            <a:normAutofit fontScale="94444"/>
          </a:bodyPr>
          <a:p>
            <a:r>
              <a:rPr altLang="en-US" lang="zh-CN"/>
              <a:t>电子商务行业未来的发展趋势</a:t>
            </a:r>
            <a:endParaRPr altLang="en-US" lang="zh-CN"/>
          </a:p>
        </p:txBody>
      </p:sp>
      <p:sp>
        <p:nvSpPr>
          <p:cNvPr id="1049984" name="任意多边形 35"/>
          <p:cNvSpPr/>
          <p:nvPr>
            <p:custDataLst>
              <p:tags r:id="rId1"/>
            </p:custDataLst>
          </p:nvPr>
        </p:nvSpPr>
        <p:spPr>
          <a:xfrm>
            <a:off x="608400" y="1491688"/>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986" name="任意多边形 39"/>
          <p:cNvSpPr/>
          <p:nvPr>
            <p:custDataLst>
              <p:tags r:id="rId2"/>
            </p:custDataLst>
          </p:nvPr>
        </p:nvSpPr>
        <p:spPr>
          <a:xfrm>
            <a:off x="691615" y="1581891"/>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03" name="直接连接符 40"/>
          <p:cNvCxnSpPr>
            <a:cxnSpLocks/>
          </p:cNvCxnSpPr>
          <p:nvPr>
            <p:custDataLst>
              <p:tags r:id="rId3"/>
            </p:custDataLst>
          </p:nvPr>
        </p:nvCxnSpPr>
        <p:spPr>
          <a:xfrm>
            <a:off x="1997019" y="1805493"/>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988" name="正文"/>
          <p:cNvSpPr txBox="1"/>
          <p:nvPr>
            <p:custDataLst>
              <p:tags r:id="rId4"/>
            </p:custDataLst>
          </p:nvPr>
        </p:nvSpPr>
        <p:spPr>
          <a:xfrm>
            <a:off x="2260641" y="1567281"/>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社交电商的崛起：随着社交媒体平台的普及，越来越多的消费者将社交媒体作为购物平台，社交电商将逐渐成为主流。</a:t>
            </a:r>
            <a:endParaRPr altLang="en-US" dirty="0" lang="zh-CN">
              <a:solidFill>
                <a:schemeClr val="tx1">
                  <a:lumMod val="65000"/>
                  <a:lumOff val="35000"/>
                </a:schemeClr>
              </a:solidFill>
              <a:latin typeface="+中文正文" charset="0"/>
            </a:endParaRPr>
          </a:p>
        </p:txBody>
      </p:sp>
      <p:sp>
        <p:nvSpPr>
          <p:cNvPr id="1049990" name="矩形 42"/>
          <p:cNvSpPr>
            <a:spLocks noChangeAspect="1"/>
          </p:cNvSpPr>
          <p:nvPr>
            <p:custDataLst>
              <p:tags r:id="rId5"/>
            </p:custDataLst>
          </p:nvPr>
        </p:nvSpPr>
        <p:spPr>
          <a:xfrm flipH="1">
            <a:off x="920935" y="15634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992" name="任意多边形 45"/>
          <p:cNvSpPr/>
          <p:nvPr>
            <p:custDataLst>
              <p:tags r:id="rId6"/>
            </p:custDataLst>
          </p:nvPr>
        </p:nvSpPr>
        <p:spPr>
          <a:xfrm>
            <a:off x="608400" y="2729122"/>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994" name="任意多边形 46"/>
          <p:cNvSpPr/>
          <p:nvPr>
            <p:custDataLst>
              <p:tags r:id="rId7"/>
            </p:custDataLst>
          </p:nvPr>
        </p:nvSpPr>
        <p:spPr>
          <a:xfrm>
            <a:off x="691615" y="2819325"/>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05" name="直接连接符 47"/>
          <p:cNvCxnSpPr>
            <a:cxnSpLocks/>
          </p:cNvCxnSpPr>
          <p:nvPr>
            <p:custDataLst>
              <p:tags r:id="rId8"/>
            </p:custDataLst>
          </p:nvPr>
        </p:nvCxnSpPr>
        <p:spPr>
          <a:xfrm>
            <a:off x="1997019" y="3042927"/>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996" name="正文"/>
          <p:cNvSpPr txBox="1"/>
          <p:nvPr>
            <p:custDataLst>
              <p:tags r:id="rId9"/>
            </p:custDataLst>
          </p:nvPr>
        </p:nvSpPr>
        <p:spPr>
          <a:xfrm>
            <a:off x="2260641" y="2804714"/>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移动电商的快速发展：随着智能手机的普及，移动电商将继续保持快速增长，成为电商行业的重要增长点。</a:t>
            </a:r>
            <a:endParaRPr altLang="en-US" dirty="0" lang="zh-CN">
              <a:solidFill>
                <a:schemeClr val="tx1">
                  <a:lumMod val="65000"/>
                  <a:lumOff val="35000"/>
                </a:schemeClr>
              </a:solidFill>
              <a:latin typeface="+中文正文" charset="0"/>
            </a:endParaRPr>
          </a:p>
        </p:txBody>
      </p:sp>
      <p:sp>
        <p:nvSpPr>
          <p:cNvPr id="1049998" name="矩形 49"/>
          <p:cNvSpPr>
            <a:spLocks noChangeAspect="1"/>
          </p:cNvSpPr>
          <p:nvPr>
            <p:custDataLst>
              <p:tags r:id="rId10"/>
            </p:custDataLst>
          </p:nvPr>
        </p:nvSpPr>
        <p:spPr>
          <a:xfrm flipH="1">
            <a:off x="920935" y="2800903"/>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000" name="任意多边形 51"/>
          <p:cNvSpPr/>
          <p:nvPr>
            <p:custDataLst>
              <p:tags r:id="rId11"/>
            </p:custDataLst>
          </p:nvPr>
        </p:nvSpPr>
        <p:spPr>
          <a:xfrm>
            <a:off x="608400" y="3966555"/>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002" name="任意多边形 52"/>
          <p:cNvSpPr/>
          <p:nvPr>
            <p:custDataLst>
              <p:tags r:id="rId12"/>
            </p:custDataLst>
          </p:nvPr>
        </p:nvSpPr>
        <p:spPr>
          <a:xfrm>
            <a:off x="691615" y="4056758"/>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07" name="直接连接符 53"/>
          <p:cNvCxnSpPr>
            <a:cxnSpLocks/>
          </p:cNvCxnSpPr>
          <p:nvPr>
            <p:custDataLst>
              <p:tags r:id="rId13"/>
            </p:custDataLst>
          </p:nvPr>
        </p:nvCxnSpPr>
        <p:spPr>
          <a:xfrm>
            <a:off x="1997019" y="4280360"/>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004" name="正文"/>
          <p:cNvSpPr txBox="1"/>
          <p:nvPr>
            <p:custDataLst>
              <p:tags r:id="rId14"/>
            </p:custDataLst>
          </p:nvPr>
        </p:nvSpPr>
        <p:spPr>
          <a:xfrm>
            <a:off x="2260641" y="4042148"/>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人工智能和大数据技术的应用：人工智能和大数据技术将进一步应用于电商行业，提升电商企业的智能化水平，提高用户体验和个性化服务水平。</a:t>
            </a:r>
            <a:endParaRPr altLang="en-US" dirty="0" lang="zh-CN">
              <a:solidFill>
                <a:schemeClr val="tx1">
                  <a:lumMod val="65000"/>
                  <a:lumOff val="35000"/>
                </a:schemeClr>
              </a:solidFill>
              <a:latin typeface="+中文正文" charset="0"/>
            </a:endParaRPr>
          </a:p>
        </p:txBody>
      </p:sp>
      <p:sp>
        <p:nvSpPr>
          <p:cNvPr id="1050006" name="矩形 55"/>
          <p:cNvSpPr>
            <a:spLocks noChangeAspect="1"/>
          </p:cNvSpPr>
          <p:nvPr>
            <p:custDataLst>
              <p:tags r:id="rId15"/>
            </p:custDataLst>
          </p:nvPr>
        </p:nvSpPr>
        <p:spPr>
          <a:xfrm flipH="1">
            <a:off x="920935" y="4038337"/>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008" name="任意多边形 57"/>
          <p:cNvSpPr/>
          <p:nvPr>
            <p:custDataLst>
              <p:tags r:id="rId16"/>
            </p:custDataLst>
          </p:nvPr>
        </p:nvSpPr>
        <p:spPr>
          <a:xfrm>
            <a:off x="608400" y="5203989"/>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010" name="任意多边形 58"/>
          <p:cNvSpPr/>
          <p:nvPr>
            <p:custDataLst>
              <p:tags r:id="rId17"/>
            </p:custDataLst>
          </p:nvPr>
        </p:nvSpPr>
        <p:spPr>
          <a:xfrm>
            <a:off x="691615" y="5294192"/>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09" name="直接连接符 59"/>
          <p:cNvCxnSpPr>
            <a:cxnSpLocks/>
          </p:cNvCxnSpPr>
          <p:nvPr>
            <p:custDataLst>
              <p:tags r:id="rId18"/>
            </p:custDataLst>
          </p:nvPr>
        </p:nvCxnSpPr>
        <p:spPr>
          <a:xfrm>
            <a:off x="1997019" y="5517794"/>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012" name="正文"/>
          <p:cNvSpPr txBox="1"/>
          <p:nvPr>
            <p:custDataLst>
              <p:tags r:id="rId19"/>
            </p:custDataLst>
          </p:nvPr>
        </p:nvSpPr>
        <p:spPr>
          <a:xfrm>
            <a:off x="2260641" y="5279582"/>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跨境电商的兴起：随着全球化的加速和跨境贸易的增加，跨境电商将逐渐兴起，为电商企业提供更广阔的市场和商机。</a:t>
            </a:r>
            <a:endParaRPr altLang="en-US" dirty="0" lang="zh-CN">
              <a:solidFill>
                <a:schemeClr val="tx1">
                  <a:lumMod val="65000"/>
                  <a:lumOff val="35000"/>
                </a:schemeClr>
              </a:solidFill>
              <a:latin typeface="+中文正文" charset="0"/>
            </a:endParaRPr>
          </a:p>
        </p:txBody>
      </p:sp>
      <p:sp>
        <p:nvSpPr>
          <p:cNvPr id="1050014" name="矩形 61"/>
          <p:cNvSpPr>
            <a:spLocks noChangeAspect="1"/>
          </p:cNvSpPr>
          <p:nvPr>
            <p:custDataLst>
              <p:tags r:id="rId20"/>
            </p:custDataLst>
          </p:nvPr>
        </p:nvSpPr>
        <p:spPr>
          <a:xfrm flipH="1">
            <a:off x="920935" y="52757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48" name="标题 2"/>
          <p:cNvSpPr>
            <a:spLocks noGrp="1"/>
          </p:cNvSpPr>
          <p:nvPr>
            <p:ph type="title" idx="1"/>
          </p:nvPr>
        </p:nvSpPr>
        <p:spPr/>
        <p:txBody>
          <a:bodyPr>
            <a:normAutofit fontScale="94444"/>
          </a:bodyPr>
          <a:p>
            <a:r>
              <a:rPr altLang="en-US" lang="zh-CN"/>
              <a:t>社交媒体营销的发展方向与机遇</a:t>
            </a:r>
            <a:endParaRPr altLang="en-US" lang="zh-CN"/>
          </a:p>
        </p:txBody>
      </p:sp>
      <p:sp>
        <p:nvSpPr>
          <p:cNvPr id="105005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个性化内容：利用大数据和AI技术，为消费者提供定制化的内容，提高品牌知名度和用户粘性。</a:t>
            </a:r>
            <a:endParaRPr altLang="en-US" dirty="0" sz="1200" lang="zh-CN" spc="150">
              <a:solidFill>
                <a:schemeClr val="tx1">
                  <a:lumMod val="65000"/>
                  <a:lumOff val="35000"/>
                </a:schemeClr>
              </a:solidFill>
              <a:latin typeface="+mn-ea"/>
              <a:sym typeface="+mn-ea"/>
            </a:endParaRPr>
          </a:p>
        </p:txBody>
      </p:sp>
      <p:sp>
        <p:nvSpPr>
          <p:cNvPr id="105005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社交电商：将社交媒体与电商结合，通过社交平台实现商品推广和销售，提高转化率和销售额。</a:t>
            </a:r>
            <a:endParaRPr altLang="en-US" dirty="0" sz="1200" lang="zh-CN" spc="150">
              <a:solidFill>
                <a:schemeClr val="tx1">
                  <a:lumMod val="65000"/>
                  <a:lumOff val="35000"/>
                </a:schemeClr>
              </a:solidFill>
              <a:latin typeface="+mn-ea"/>
              <a:sym typeface="+mn-ea"/>
            </a:endParaRPr>
          </a:p>
        </p:txBody>
      </p:sp>
      <p:sp>
        <p:nvSpPr>
          <p:cNvPr id="105005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短视频营销：利用短视频平台进行品牌宣传和产品展示，吸引更多目标用户，提高品牌知名度和美誉度。</a:t>
            </a:r>
            <a:endParaRPr altLang="en-US" dirty="0" sz="1200" lang="zh-CN" spc="150">
              <a:solidFill>
                <a:schemeClr val="tx1">
                  <a:lumMod val="65000"/>
                  <a:lumOff val="35000"/>
                </a:schemeClr>
              </a:solidFill>
              <a:latin typeface="+mn-ea"/>
              <a:sym typeface="+mn-ea"/>
            </a:endParaRPr>
          </a:p>
        </p:txBody>
      </p:sp>
      <p:sp>
        <p:nvSpPr>
          <p:cNvPr id="105005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社交媒体广告：利用社交媒体平台进行广告投放，精准定位目标用户，提高广告效果和ROI。</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90" name="标题 2"/>
          <p:cNvSpPr>
            <a:spLocks noGrp="1"/>
          </p:cNvSpPr>
          <p:nvPr>
            <p:ph type="title" idx="1"/>
          </p:nvPr>
        </p:nvSpPr>
        <p:spPr/>
        <p:txBody>
          <a:bodyPr>
            <a:normAutofit fontScale="94444"/>
          </a:bodyPr>
          <a:p>
            <a:r>
              <a:rPr altLang="en-US" lang="zh-CN"/>
              <a:t>对电子商务行业在社交媒体营销上的建议</a:t>
            </a:r>
            <a:endParaRPr altLang="en-US" lang="zh-CN"/>
          </a:p>
        </p:txBody>
      </p:sp>
      <p:sp>
        <p:nvSpPr>
          <p:cNvPr id="105009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9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9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9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制定个性化的营销策略，针对不同用户群体进行精准推广</a:t>
            </a:r>
            <a:endParaRPr altLang="en-US" sz="1400" lang="zh-CN" spc="150">
              <a:solidFill>
                <a:schemeClr val="tx1"/>
              </a:solidFill>
              <a:effectLst/>
              <a:latin typeface="+mn-ea"/>
              <a:sym typeface="+mn-ea"/>
            </a:endParaRPr>
          </a:p>
        </p:txBody>
      </p:sp>
      <p:sp>
        <p:nvSpPr>
          <p:cNvPr id="105010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强化社交媒体平台的建设，提高用户体验和互动性</a:t>
            </a:r>
            <a:endParaRPr altLang="en-US" dirty="0" sz="1400" lang="zh-CN" spc="150">
              <a:solidFill>
                <a:schemeClr val="tx1"/>
              </a:solidFill>
              <a:effectLst/>
              <a:latin typeface="+mn-ea"/>
              <a:sym typeface="+mn-ea"/>
            </a:endParaRPr>
          </a:p>
        </p:txBody>
      </p:sp>
      <p:sp>
        <p:nvSpPr>
          <p:cNvPr id="105010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注重内容营销，提高品牌知名度和用户忠诚度</a:t>
            </a:r>
            <a:endParaRPr altLang="en-US" sz="1400" lang="zh-CN" spc="150">
              <a:solidFill>
                <a:schemeClr val="tx1"/>
              </a:solidFill>
              <a:effectLst/>
              <a:latin typeface="+mn-ea"/>
              <a:sym typeface="+mn-ea"/>
            </a:endParaRPr>
          </a:p>
        </p:txBody>
      </p:sp>
      <p:sp>
        <p:nvSpPr>
          <p:cNvPr id="105010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运用数据分析技术，实时监测和优化营销效果</a:t>
            </a:r>
            <a:endParaRPr altLang="en-US" sz="1400" lang="zh-CN" spc="150">
              <a:solidFill>
                <a:schemeClr val="tx1"/>
              </a:solidFill>
              <a:effectLst/>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40" name="标题 2"/>
          <p:cNvSpPr>
            <a:spLocks noGrp="1"/>
          </p:cNvSpPr>
          <p:nvPr>
            <p:ph type="title" idx="3"/>
            <p:custDataLst>
              <p:tags r:id="rId1"/>
            </p:custDataLst>
          </p:nvPr>
        </p:nvSpPr>
        <p:spPr/>
        <p:txBody>
          <a:bodyPr/>
          <a:p>
            <a:r>
              <a:rPr altLang="en-US" lang="zh-CN"/>
              <a:t>THANKS!</a:t>
            </a:r>
            <a:endParaRPr altLang="en-US" lang="zh-CN"/>
          </a:p>
        </p:txBody>
      </p:sp>
      <p:sp>
        <p:nvSpPr>
          <p:cNvPr id="1050142" name="文本占位符 3"/>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3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78.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2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17.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5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2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87.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2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22.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2024-01-03T12:44:12Z</dcterms:created>
  <dcterms:modified xsi:type="dcterms:W3CDTF">2024-01-03T12:44:12Z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cbf7927152744ed3a01aca6e5e5bf439_21</vt:lpwstr>
  </property>
</Properties>
</file>