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642" r:id="rId1"/>
    <p:sldMasterId id="2147499679" r:id="rId2"/>
  </p:sldMasterIdLst>
  <p:notesMasterIdLst>
    <p:notesMasterId r:id="rId3"/>
  </p:notesMasterIdLst>
  <p:sldIdLst>
    <p:sldId id="7668" r:id="rId4"/>
    <p:sldId id="7671" r:id="rId5"/>
    <p:sldId id="7674" r:id="rId6"/>
    <p:sldId id="7677" r:id="rId7"/>
    <p:sldId id="7683" r:id="rId9"/>
    <p:sldId id="7686" r:id="rId10"/>
    <p:sldId id="7689" r:id="rId11"/>
    <p:sldId id="7692" r:id="rId12"/>
    <p:sldId id="7695" r:id="rId13"/>
    <p:sldId id="7701" r:id="rId15"/>
    <p:sldId id="7704" r:id="rId16"/>
    <p:sldId id="7707" r:id="rId17"/>
    <p:sldId id="7710" r:id="rId18"/>
    <p:sldId id="7713" r:id="rId19"/>
    <p:sldId id="7719" r:id="rId21"/>
    <p:sldId id="7722" r:id="rId22"/>
    <p:sldId id="7725" r:id="rId23"/>
    <p:sldId id="7728" r:id="rId24"/>
    <p:sldId id="7731" r:id="rId25"/>
    <p:sldId id="7737" r:id="rId27"/>
    <p:sldId id="7740" r:id="rId28"/>
    <p:sldId id="7743" r:id="rId29"/>
    <p:sldId id="7746" r:id="rId30"/>
    <p:sldId id="7749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643" r:id="rId1"/>
    <p:sldLayoutId id="2147499644" r:id="rId2"/>
    <p:sldLayoutId id="2147499645" r:id="rId3"/>
    <p:sldLayoutId id="2147499646" r:id="rId4"/>
    <p:sldLayoutId id="2147499647" r:id="rId5"/>
    <p:sldLayoutId id="2147499648" r:id="rId6"/>
    <p:sldLayoutId id="2147499649" r:id="rId7"/>
    <p:sldLayoutId id="2147499650" r:id="rId8"/>
    <p:sldLayoutId id="2147499651" r:id="rId9"/>
    <p:sldLayoutId id="2147499652" r:id="rId10"/>
    <p:sldLayoutId id="214749965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9680" r:id="rId1"/>
    <p:sldLayoutId id="2147499681" r:id="rId2"/>
    <p:sldLayoutId id="2147499682" r:id="rId3"/>
    <p:sldLayoutId id="2147499683" r:id="rId4"/>
    <p:sldLayoutId id="2147499684" r:id="rId5"/>
    <p:sldLayoutId id="2147499685" r:id="rId6"/>
    <p:sldLayoutId id="2147499686" r:id="rId7"/>
    <p:sldLayoutId id="2147499687" r:id="rId8"/>
    <p:sldLayoutId id="2147499688" r:id="rId9"/>
    <p:sldLayoutId id="2147499689" r:id="rId10"/>
    <p:sldLayoutId id="214749969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tags" Target="../tags/tag156.xml"/><Relationship Id="rId18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tags" Target="../tags/tag232.xml"/><Relationship Id="rId18" Type="http://schemas.openxmlformats.org/officeDocument/2006/relationships/tags" Target="../tags/tag233.xml"/><Relationship Id="rId19" Type="http://schemas.openxmlformats.org/officeDocument/2006/relationships/tags" Target="../tags/tag234.xml"/><Relationship Id="rId20" Type="http://schemas.openxmlformats.org/officeDocument/2006/relationships/tags" Target="../tags/tag235.xml"/><Relationship Id="rId21" Type="http://schemas.openxmlformats.org/officeDocument/2006/relationships/tags" Target="../tags/tag236.xml"/><Relationship Id="rId22" Type="http://schemas.openxmlformats.org/officeDocument/2006/relationships/tags" Target="../tags/tag237.xml"/><Relationship Id="rId23" Type="http://schemas.openxmlformats.org/officeDocument/2006/relationships/tags" Target="../tags/tag238.xml"/><Relationship Id="rId24" Type="http://schemas.openxmlformats.org/officeDocument/2006/relationships/tags" Target="../tags/tag239.xml"/><Relationship Id="rId25" Type="http://schemas.openxmlformats.org/officeDocument/2006/relationships/tags" Target="../tags/tag240.xml"/><Relationship Id="rId26" Type="http://schemas.openxmlformats.org/officeDocument/2006/relationships/tags" Target="../tags/tag241.xml"/><Relationship Id="rId27" Type="http://schemas.openxmlformats.org/officeDocument/2006/relationships/tags" Target="../tags/tag242.xml"/><Relationship Id="rId28" Type="http://schemas.openxmlformats.org/officeDocument/2006/relationships/tags" Target="../tags/tag243.xml"/><Relationship Id="rId29" Type="http://schemas.openxmlformats.org/officeDocument/2006/relationships/tags" Target="../tags/tag244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2024年旅游业工作总结及展望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2024年旅游业工作总结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旅游业发展面临的挑战与机遇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302260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302260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未来旅游业发展趋势与展望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672465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672465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旅游业发展策略与建议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2024年旅游业工作总结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旅游行业整体发展情况</a:t>
            </a:r>
            <a:endParaRPr altLang="en-US" lang="zh-CN"/>
          </a:p>
        </p:txBody>
      </p:sp>
      <p:sp>
        <p:nvSpPr>
          <p:cNvPr id="104897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旅游行业规模：2024年旅游行业规模持续扩大，旅游总收入增长迅速。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旅游行业结构：旅游行业结构不断优化，旅游产品和服务更加多样化。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旅游行业发展趋势：旅游行业向数字化、智能化、个性化方向发展，旅游体验更加便捷和舒适。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旅游行业政策环境：政府加大对旅游行业的支持力度，推动旅游行业高质量发展。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旅游市场主要特点</a:t>
            </a:r>
            <a:endParaRPr altLang="en-US" lang="zh-CN"/>
          </a:p>
        </p:txBody>
      </p:sp>
      <p:sp>
        <p:nvSpPr>
          <p:cNvPr id="10490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旅游市场品质化提升，旅游产品和服务质量不断提高，游客满意度不断提升。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旅游市场复苏强劲，旅游人次和旅游收入均实现快速增长。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旅游市场多元化发展，在线旅游、智慧旅游等新兴业态不断涌现。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旅游市场国际化拓展，国际旅游市场不断扩大，入境旅游人数和旅游外汇收入均实现快速增长。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旅游产品创新与升级</a:t>
            </a:r>
            <a:endParaRPr altLang="en-US" lang="zh-CN"/>
          </a:p>
        </p:txBody>
      </p:sp>
      <p:sp>
        <p:nvSpPr>
          <p:cNvPr id="104908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旅游产品多元化：丰富旅游产品种类，满足不同消费者需求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旅游产品营销策略：加强营销推广，提高旅游产品知名度和美誉度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旅游产品创新：结合市场需求，推出更具吸引力的旅游产品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旅游产品升级：提升旅游产品质量，满足消费者更高需求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旅游服务质量提升举措</a:t>
            </a:r>
            <a:endParaRPr altLang="en-US" lang="zh-CN"/>
          </a:p>
        </p:txBody>
      </p:sp>
      <p:sp>
        <p:nvSpPr>
          <p:cNvPr id="104914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提升旅游服务人员素质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完善旅游服务设施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加强旅游安全管理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创新旅游产品和服务模式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旅游业发展面临的挑战与机遇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市场竞争激烈与消费者需求多样化</a:t>
            </a:r>
            <a:endParaRPr altLang="en-US" lang="zh-CN"/>
          </a:p>
        </p:txBody>
      </p:sp>
      <p:cxnSp>
        <p:nvCxnSpPr>
          <p:cNvPr id="3145729" name="直接连接符 29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2504767" y="2102645"/>
            <a:ext cx="7177921" cy="8441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246" name="标题"/>
          <p:cNvSpPr txBox="1"/>
          <p:nvPr>
            <p:custDataLst>
              <p:tags r:id="rId2"/>
            </p:custDataLst>
          </p:nvPr>
        </p:nvSpPr>
        <p:spPr>
          <a:xfrm>
            <a:off x="2737214" y="1364400"/>
            <a:ext cx="6950669" cy="37139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旅游企业数量不断增加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3"/>
            </p:custDataLst>
          </p:nvPr>
        </p:nvSpPr>
        <p:spPr>
          <a:xfrm>
            <a:off x="2737863" y="1742937"/>
            <a:ext cx="6945474" cy="3674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1" name="直接连接符 19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2504767" y="2906468"/>
            <a:ext cx="7177921" cy="8441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250" name="标题"/>
          <p:cNvSpPr txBox="1"/>
          <p:nvPr>
            <p:custDataLst>
              <p:tags r:id="rId5"/>
            </p:custDataLst>
          </p:nvPr>
        </p:nvSpPr>
        <p:spPr>
          <a:xfrm>
            <a:off x="2737214" y="2168223"/>
            <a:ext cx="6950669" cy="37139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旅游产品同质化严重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252" name="正文"/>
          <p:cNvSpPr txBox="1"/>
          <p:nvPr>
            <p:custDataLst>
              <p:tags r:id="rId6"/>
            </p:custDataLst>
          </p:nvPr>
        </p:nvSpPr>
        <p:spPr>
          <a:xfrm>
            <a:off x="2737863" y="2546760"/>
            <a:ext cx="6945474" cy="3674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3" name="直接连接符 23"/>
          <p:cNvCxnSpPr>
            <a:cxnSpLocks/>
          </p:cNvCxnSpPr>
          <p:nvPr>
            <p:custDataLst>
              <p:tags r:id="rId7"/>
            </p:custDataLst>
          </p:nvPr>
        </p:nvCxnSpPr>
        <p:spPr>
          <a:xfrm flipV="1">
            <a:off x="2504767" y="3734315"/>
            <a:ext cx="7177921" cy="8441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254" name="标题"/>
          <p:cNvSpPr txBox="1"/>
          <p:nvPr>
            <p:custDataLst>
              <p:tags r:id="rId8"/>
            </p:custDataLst>
          </p:nvPr>
        </p:nvSpPr>
        <p:spPr>
          <a:xfrm>
            <a:off x="2737214" y="2996070"/>
            <a:ext cx="6950669" cy="37139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价格战成为主要竞争手段  消费者需求多样化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256" name="正文"/>
          <p:cNvSpPr txBox="1"/>
          <p:nvPr>
            <p:custDataLst>
              <p:tags r:id="rId9"/>
            </p:custDataLst>
          </p:nvPr>
        </p:nvSpPr>
        <p:spPr>
          <a:xfrm>
            <a:off x="2737863" y="3374607"/>
            <a:ext cx="6945474" cy="3674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消费者需求多样化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5" name="直接连接符 26"/>
          <p:cNvCxnSpPr>
            <a:cxnSpLocks/>
          </p:cNvCxnSpPr>
          <p:nvPr>
            <p:custDataLst>
              <p:tags r:id="rId10"/>
            </p:custDataLst>
          </p:nvPr>
        </p:nvCxnSpPr>
        <p:spPr>
          <a:xfrm flipV="1">
            <a:off x="2504767" y="4562162"/>
            <a:ext cx="7177921" cy="8441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258" name="标题"/>
          <p:cNvSpPr txBox="1"/>
          <p:nvPr>
            <p:custDataLst>
              <p:tags r:id="rId11"/>
            </p:custDataLst>
          </p:nvPr>
        </p:nvSpPr>
        <p:spPr>
          <a:xfrm>
            <a:off x="2737214" y="3823917"/>
            <a:ext cx="6950669" cy="37139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消费者对旅游体验的需求不断提高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260" name="正文"/>
          <p:cNvSpPr txBox="1"/>
          <p:nvPr>
            <p:custDataLst>
              <p:tags r:id="rId12"/>
            </p:custDataLst>
          </p:nvPr>
        </p:nvSpPr>
        <p:spPr>
          <a:xfrm>
            <a:off x="2737863" y="4202454"/>
            <a:ext cx="6945474" cy="3674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7" name="直接连接符 37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2504767" y="5365985"/>
            <a:ext cx="7177921" cy="8441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262" name="标题"/>
          <p:cNvSpPr txBox="1"/>
          <p:nvPr>
            <p:custDataLst>
              <p:tags r:id="rId14"/>
            </p:custDataLst>
          </p:nvPr>
        </p:nvSpPr>
        <p:spPr>
          <a:xfrm>
            <a:off x="2737214" y="4627740"/>
            <a:ext cx="6950669" cy="37139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消费者对旅游目的地的选择更加多元化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264" name="正文"/>
          <p:cNvSpPr txBox="1"/>
          <p:nvPr>
            <p:custDataLst>
              <p:tags r:id="rId15"/>
            </p:custDataLst>
          </p:nvPr>
        </p:nvSpPr>
        <p:spPr>
          <a:xfrm>
            <a:off x="2737863" y="5006278"/>
            <a:ext cx="6945474" cy="3674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标题"/>
          <p:cNvSpPr txBox="1"/>
          <p:nvPr>
            <p:custDataLst>
              <p:tags r:id="rId16"/>
            </p:custDataLst>
          </p:nvPr>
        </p:nvSpPr>
        <p:spPr>
          <a:xfrm>
            <a:off x="2737214" y="5431564"/>
            <a:ext cx="6950669" cy="37139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消费者对旅游产品的品质和服务的要求更加严格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268" name="正文"/>
          <p:cNvSpPr txBox="1"/>
          <p:nvPr>
            <p:custDataLst>
              <p:tags r:id="rId17"/>
            </p:custDataLst>
          </p:nvPr>
        </p:nvSpPr>
        <p:spPr>
          <a:xfrm>
            <a:off x="2737863" y="5810101"/>
            <a:ext cx="6945474" cy="3674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旅游资源开发与环境保护的平衡</a:t>
            </a:r>
            <a:endParaRPr altLang="en-US" lang="zh-CN"/>
          </a:p>
        </p:txBody>
      </p:sp>
      <p:sp>
        <p:nvSpPr>
          <p:cNvPr id="10493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旅游资源开发与环境保护的矛盾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旅游业发展面临的机遇：可持续发展、绿色旅游等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平衡旅游资源开发与环境保护的措施：制定合理规划、加强监管等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旅游业发展面临的挑战：过度开发、环境污染等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旅游产业融合发展与跨界合作</a:t>
            </a:r>
            <a:endParaRPr altLang="en-US" lang="zh-CN"/>
          </a:p>
        </p:txBody>
      </p:sp>
      <p:sp>
        <p:nvSpPr>
          <p:cNvPr id="10493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旅游产业融合发展的背景与意义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跨界合作在旅游产业融合发展中的作用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跨界合作在旅游产业融合发展中的案例分析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旅游产业融合发展的现状与趋势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新技术应用对旅游业的影响</a:t>
            </a:r>
            <a:endParaRPr altLang="en-US" lang="zh-CN"/>
          </a:p>
        </p:txBody>
      </p:sp>
      <p:sp>
        <p:nvSpPr>
          <p:cNvPr id="10494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新技术应用为旅游业提供了更多的发展机遇，如智慧旅游、虚拟现实等，可以拓展旅游业务范围，提升旅游产业价值。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人工智能、大数据等技术在旅游业的广泛应用，为游客提供了更加便捷、个性化的服务体验。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新技术应用也带来了新的挑战，如数据安全、隐私保护等问题，需要旅游业加强技术管理和风险控制。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旅游业需要积极应对新技术应用带来的挑战和机遇，加强技术创新和管理创新，推动旅游业高质量发展。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未来旅游业发展趋势与展望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智慧旅游与数字化转型</a:t>
            </a:r>
            <a:endParaRPr altLang="en-US" lang="zh-CN"/>
          </a:p>
        </p:txBody>
      </p:sp>
      <p:sp>
        <p:nvSpPr>
          <p:cNvPr id="104958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0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0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智慧旅游的发展趋势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未来旅游业的发展前景与展望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智慧旅游与数字化转型的结合点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数字化转型在旅游业的应用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绿色旅游与可持续发展</a:t>
            </a:r>
            <a:endParaRPr altLang="en-US" lang="zh-CN"/>
          </a:p>
        </p:txBody>
      </p:sp>
      <p:sp>
        <p:nvSpPr>
          <p:cNvPr id="104966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可持续发展理念在旅游业中的应用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未来旅游业绿色发展的挑战与机遇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绿色旅游的定义与意义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绿色旅游的发展现状与趋势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文化旅游与特色小镇建设</a:t>
            </a:r>
            <a:endParaRPr altLang="en-US" lang="zh-CN"/>
          </a:p>
        </p:txBody>
      </p:sp>
      <p:sp>
        <p:nvSpPr>
          <p:cNvPr id="10497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文化旅游的发展趋势：结合当地文化特色，打造具有吸引力的旅游产品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特色小镇建设的意义：推动旅游业与相关产业融合发展，提升旅游品质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文化旅游与特色小镇建设的结合点：挖掘文化资源，打造特色小镇，促进旅游业发展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未来展望：加强政策支持，推动文化旅游与特色小镇建设的深度融合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9091"/>
          </a:bodyPr>
          <a:p>
            <a:r>
              <a:rPr altLang="en-US" lang="zh-CN"/>
              <a:t>国际化发展与“一带一路”倡议下的合作机遇</a:t>
            </a:r>
            <a:endParaRPr altLang="en-US" lang="zh-CN"/>
          </a:p>
        </p:txBody>
      </p:sp>
      <p:sp>
        <p:nvSpPr>
          <p:cNvPr id="104977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国际化发展：旅游业与全球市场的融合趋势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8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“一带一路”倡议：推动沿线国家旅游合作与发展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8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合作机遇：加强旅游产业交流与合作，实现互利共赢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9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挑战与对策：应对全球化趋势，提升旅游产业竞争力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旅游业发展策略与建议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加强政策引导与支持力度</a:t>
            </a:r>
            <a:endParaRPr altLang="en-US" lang="zh-CN"/>
          </a:p>
        </p:txBody>
      </p:sp>
      <p:sp>
        <p:nvSpPr>
          <p:cNvPr id="10498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完善政策体系：建立健全旅游产业政策体系，提高政策执行效率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加大政策扶持力度：提高旅游业发展水平，促进旅游产业升级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加强政策引导：制定科学合理的旅游产业发展规划，引导企业规范发展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加强政策宣传：加强政策宣传和解读，提高政策知晓率和执行力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推动旅游产业融合与创新发展</a:t>
            </a:r>
            <a:endParaRPr altLang="en-US" lang="zh-CN"/>
          </a:p>
        </p:txBody>
      </p:sp>
      <p:sp>
        <p:nvSpPr>
          <p:cNvPr id="10499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促进旅游与文化、体育、农业等产业的融合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加强旅游产品创新，提高旅游体验质量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推动旅游产业数字化转型，提升智能化水平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加强旅游人才培养，提高从业人员素质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提高旅游服务质量与游客满意度</a:t>
            </a:r>
            <a:endParaRPr altLang="en-US" lang="zh-CN"/>
          </a:p>
        </p:txBody>
      </p:sp>
      <p:sp>
        <p:nvSpPr>
          <p:cNvPr id="1050022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提升旅游服务人员的专业素养和沟通能力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优化旅游产品设计和线路规划，满足不同游客的需求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加强旅游设施建设和维护，提高旅游景区的可进入性、可停留性和可体验性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完善旅游服务标准和评价体系，及时收集和处理游客的反馈和建议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加强旅游行业监管和执法力度，打击不法经营行为，维护旅游市场秩序和游客权益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加强国际交流与合作，提升国际竞争力</a:t>
            </a:r>
            <a:endParaRPr altLang="en-US" lang="zh-CN"/>
          </a:p>
        </p:txBody>
      </p:sp>
      <p:sp>
        <p:nvSpPr>
          <p:cNvPr id="105006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7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旅游业发展需要国际交流与合作：旅游业是一个全球性的产业，加强国际交流与合作是提升旅游业国际竞争力的必要手段。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建立国际旅游合作机制：通过建立国际旅游合作机制，加强各国之间的旅游合作，共同推动旅游业的发展。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推广中国旅游品牌：通过推广中国旅游品牌，提高中国旅游业的知名度和美誉度，吸引更多的国际游客。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加强人才培养和引进：通过加强人才培养和引进，提高旅游从业人员的素质和服务水平，为旅游业的发展提供强有力的人才保障。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2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12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12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5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5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5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5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5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5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5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5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5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5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5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SLIDE_ID" val="custom20230982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40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5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5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5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5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5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5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5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5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100_5*l_h_a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100_5*l_h_f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100_5*l_h_a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100_5*l_h_f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33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2023-12-17T13:20:13Z</dcterms:created>
  <dcterms:modified xsi:type="dcterms:W3CDTF">2023-12-17T13:20:13Z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1547508546f646e1b13409950838c0cd_21</vt:lpwstr>
  </property>
</Properties>
</file>