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30.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diagrams/layout1.xml" ContentType="application/vnd.openxmlformats-officedocument.drawingml.diagram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Layouts/slideLayout99.xml" ContentType="application/vnd.openxmlformats-officedocument.presentationml.slideLayout+xml"/>
  <Override PartName="/ppt/tags/tag13.xml" ContentType="application/vnd.openxmlformats-officedocument.presentationml.tags+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tags/tag10.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olors1.xml" ContentType="application/vnd.ms-office.chartcolorstyle+xml"/>
  <Override PartName="/ppt/notesSlides/notesSlide11.xml" ContentType="application/vnd.openxmlformats-officedocument.presentationml.notesSlide+xml"/>
  <Override PartName="/ppt/tags/tag15.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diagrams/data1.xml" ContentType="application/vnd.openxmlformats-officedocument.drawingml.diagramData+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theme/theme14.xml" ContentType="application/vnd.openxmlformats-officedocument.theme+xml"/>
  <Override PartName="/ppt/notesSlides/notesSlide12.xml" ContentType="application/vnd.openxmlformats-officedocument.presentationml.notesSlide+xml"/>
  <Override PartName="/ppt/tags/tag12.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ags/tag9.xml" ContentType="application/vnd.openxmlformats-officedocument.presentationml.tags+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charts/style1.xml" ContentType="application/vnd.ms-office.chartstyle+xml"/>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 id="2147483674" r:id="rId3"/>
    <p:sldMasterId id="2147483687" r:id="rId4"/>
    <p:sldMasterId id="2147483699" r:id="rId5"/>
    <p:sldMasterId id="2147483711" r:id="rId6"/>
    <p:sldMasterId id="2147483723" r:id="rId7"/>
    <p:sldMasterId id="2147483735" r:id="rId8"/>
    <p:sldMasterId id="2147483747" r:id="rId9"/>
    <p:sldMasterId id="2147483760" r:id="rId10"/>
    <p:sldMasterId id="2147483772" r:id="rId11"/>
    <p:sldMasterId id="2147483784" r:id="rId12"/>
  </p:sldMasterIdLst>
  <p:notesMasterIdLst>
    <p:notesMasterId r:id="rId47"/>
  </p:notesMasterIdLst>
  <p:handoutMasterIdLst>
    <p:handoutMasterId r:id="rId48"/>
  </p:handoutMasterIdLst>
  <p:sldIdLst>
    <p:sldId id="341" r:id="rId13"/>
    <p:sldId id="832" r:id="rId14"/>
    <p:sldId id="888" r:id="rId15"/>
    <p:sldId id="774" r:id="rId16"/>
    <p:sldId id="1025" r:id="rId17"/>
    <p:sldId id="830" r:id="rId18"/>
    <p:sldId id="806" r:id="rId19"/>
    <p:sldId id="889" r:id="rId20"/>
    <p:sldId id="895" r:id="rId21"/>
    <p:sldId id="947" r:id="rId22"/>
    <p:sldId id="897" r:id="rId23"/>
    <p:sldId id="949" r:id="rId24"/>
    <p:sldId id="950" r:id="rId25"/>
    <p:sldId id="1029" r:id="rId26"/>
    <p:sldId id="890" r:id="rId27"/>
    <p:sldId id="894" r:id="rId28"/>
    <p:sldId id="1026" r:id="rId29"/>
    <p:sldId id="891" r:id="rId30"/>
    <p:sldId id="1027" r:id="rId31"/>
    <p:sldId id="1028" r:id="rId32"/>
    <p:sldId id="1030" r:id="rId33"/>
    <p:sldId id="1031" r:id="rId34"/>
    <p:sldId id="892" r:id="rId35"/>
    <p:sldId id="893" r:id="rId36"/>
    <p:sldId id="995" r:id="rId37"/>
    <p:sldId id="823" r:id="rId38"/>
    <p:sldId id="880" r:id="rId39"/>
    <p:sldId id="1022" r:id="rId40"/>
    <p:sldId id="1023" r:id="rId41"/>
    <p:sldId id="1024" r:id="rId42"/>
    <p:sldId id="884" r:id="rId43"/>
    <p:sldId id="885" r:id="rId44"/>
    <p:sldId id="907" r:id="rId45"/>
    <p:sldId id="808" r:id="rId4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93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3FB1F1"/>
    <a:srgbClr val="0000CC"/>
    <a:srgbClr val="595959"/>
    <a:srgbClr val="78B2E6"/>
    <a:srgbClr val="78C2E6"/>
    <a:srgbClr val="EAF4FB"/>
    <a:srgbClr val="D9D9D9"/>
    <a:srgbClr val="252E3D"/>
    <a:srgbClr val="FEF73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9937" autoAdjust="0"/>
    <p:restoredTop sz="84169" autoAdjust="0"/>
  </p:normalViewPr>
  <p:slideViewPr>
    <p:cSldViewPr showGuides="1">
      <p:cViewPr varScale="1">
        <p:scale>
          <a:sx n="95" d="100"/>
          <a:sy n="95" d="100"/>
        </p:scale>
        <p:origin x="-948" y="-102"/>
      </p:cViewPr>
      <p:guideLst>
        <p:guide orient="horz" pos="2160"/>
        <p:guide pos="393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9" d="100"/>
          <a:sy n="59" d="100"/>
        </p:scale>
        <p:origin x="-216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Office_Excel____1.xlsx"/><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1.3020833113628151E-2"/>
          <c:y val="9.6992045383698405E-2"/>
          <c:w val="0.97612847222222232"/>
          <c:h val="0.8684645076305616"/>
        </c:manualLayout>
      </c:layout>
      <c:barChart>
        <c:barDir val="col"/>
        <c:grouping val="clustered"/>
        <c:ser>
          <c:idx val="1"/>
          <c:order val="1"/>
          <c:tx>
            <c:strRef>
              <c:f>Sheet1!$B$6</c:f>
              <c:strCache>
                <c:ptCount val="1"/>
                <c:pt idx="0">
                  <c:v>华为历年销售（亿，RMB）与重大管理变革启动时间</c:v>
                </c:pt>
              </c:strCache>
            </c:strRef>
          </c:tx>
          <c:spPr>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scene3d>
              <a:camera prst="orthographicFront"/>
              <a:lightRig rig="threePt" dir="t"/>
            </a:scene3d>
            <a:sp3d>
              <a:bevelT w="190500" h="38100"/>
            </a:sp3d>
          </c:spPr>
          <c:dLbls>
            <c:dLbl>
              <c:idx val="19"/>
              <c:layout>
                <c:manualLayout>
                  <c:x val="-5.4389583063535378E-3"/>
                  <c:y val="1.9944253455970082E-3"/>
                </c:manualLayout>
              </c:layout>
              <c:showVal val="1"/>
              <c:extLst xmlns:c16r2="http://schemas.microsoft.com/office/drawing/2015/06/chart">
                <c:ext xmlns:c16="http://schemas.microsoft.com/office/drawing/2014/chart" uri="{C3380CC4-5D6E-409C-BE32-E72D297353CC}">
                  <c16:uniqueId val="{00000005-7BB4-481F-AB66-94C6FC0DFBF1}"/>
                </c:ext>
                <c:ext xmlns:c15="http://schemas.microsoft.com/office/drawing/2012/chart" uri="{CE6537A1-D6FC-4f65-9D91-7224C49458BB}">
                  <c15:layout/>
                </c:ext>
              </c:extLst>
            </c:dLbl>
            <c:dLbl>
              <c:idx val="20"/>
              <c:layout>
                <c:manualLayout>
                  <c:x val="-1.6303291865649262E-2"/>
                  <c:y val="1.196655207358205E-2"/>
                </c:manualLayout>
              </c:layout>
              <c:showVal val="1"/>
              <c:extLst xmlns:c16r2="http://schemas.microsoft.com/office/drawing/2015/06/chart">
                <c:ext xmlns:c16="http://schemas.microsoft.com/office/drawing/2014/chart" uri="{C3380CC4-5D6E-409C-BE32-E72D297353CC}">
                  <c16:uniqueId val="{00000004-7BB4-481F-AB66-94C6FC0DFBF1}"/>
                </c:ext>
                <c:ext xmlns:c15="http://schemas.microsoft.com/office/drawing/2012/chart" uri="{CE6537A1-D6FC-4f65-9D91-7224C49458BB}">
                  <c15:layout/>
                </c:ext>
              </c:extLst>
            </c:dLbl>
            <c:dLbl>
              <c:idx val="21"/>
              <c:layout>
                <c:manualLayout>
                  <c:x val="-9.7247913081958421E-3"/>
                  <c:y val="3.9888506911940156E-3"/>
                </c:manualLayout>
              </c:layout>
              <c:showVal val="1"/>
              <c:extLst xmlns:c16r2="http://schemas.microsoft.com/office/drawing/2015/06/chart">
                <c:ext xmlns:c16="http://schemas.microsoft.com/office/drawing/2014/chart" uri="{C3380CC4-5D6E-409C-BE32-E72D297353CC}">
                  <c16:uniqueId val="{00000002-7BB4-481F-AB66-94C6FC0DFBF1}"/>
                </c:ext>
                <c:ext xmlns:c15="http://schemas.microsoft.com/office/drawing/2012/chart" uri="{CE6537A1-D6FC-4f65-9D91-7224C49458BB}">
                  <c15:layout/>
                </c:ext>
              </c:extLst>
            </c:dLbl>
            <c:dLbl>
              <c:idx val="22"/>
              <c:layout>
                <c:manualLayout>
                  <c:x val="-1.3034416167039497E-2"/>
                  <c:y val="7.9777013823879965E-3"/>
                </c:manualLayout>
              </c:layout>
              <c:showVal val="1"/>
              <c:extLst xmlns:c16r2="http://schemas.microsoft.com/office/drawing/2015/06/chart">
                <c:ext xmlns:c16="http://schemas.microsoft.com/office/drawing/2014/chart" uri="{C3380CC4-5D6E-409C-BE32-E72D297353CC}">
                  <c16:uniqueId val="{00000003-7BB4-481F-AB66-94C6FC0DFBF1}"/>
                </c:ext>
                <c:ext xmlns:c15="http://schemas.microsoft.com/office/drawing/2012/chart" uri="{CE6537A1-D6FC-4f65-9D91-7224C49458BB}">
                  <c15:layout/>
                </c:ext>
              </c:extLst>
            </c:dLbl>
            <c:dLbl>
              <c:idx val="23"/>
              <c:layout/>
              <c:tx>
                <c:rich>
                  <a:bodyPr/>
                  <a:lstStyle/>
                  <a:p>
                    <a:r>
                      <a:rPr lang="en-US" altLang="zh-CN"/>
                      <a:t>7212</a:t>
                    </a:r>
                    <a:endParaRPr lang="en-US" altLang="zh-CN" dirty="0"/>
                  </a:p>
                </c:rich>
              </c:tx>
              <c:showVal val="1"/>
              <c:extLst xmlns:c16r2="http://schemas.microsoft.com/office/drawing/2015/06/chart">
                <c:ext xmlns:c16="http://schemas.microsoft.com/office/drawing/2014/chart" uri="{C3380CC4-5D6E-409C-BE32-E72D297353CC}">
                  <c16:uniqueId val="{00000000-6F0A-471C-89AE-9512AEA4667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zh-CN"/>
              </a:p>
            </c:txPr>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Sheet1!$C$4:$Z$4</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Sheet1!$C$6:$Z$6</c:f>
              <c:numCache>
                <c:formatCode>General</c:formatCode>
                <c:ptCount val="24"/>
                <c:pt idx="0">
                  <c:v>14</c:v>
                </c:pt>
                <c:pt idx="1">
                  <c:v>26</c:v>
                </c:pt>
                <c:pt idx="2">
                  <c:v>41</c:v>
                </c:pt>
                <c:pt idx="3">
                  <c:v>89</c:v>
                </c:pt>
                <c:pt idx="4">
                  <c:v>120</c:v>
                </c:pt>
                <c:pt idx="5">
                  <c:v>220</c:v>
                </c:pt>
                <c:pt idx="6">
                  <c:v>255</c:v>
                </c:pt>
                <c:pt idx="7">
                  <c:v>221</c:v>
                </c:pt>
                <c:pt idx="8">
                  <c:v>317</c:v>
                </c:pt>
                <c:pt idx="9">
                  <c:v>462</c:v>
                </c:pt>
                <c:pt idx="10">
                  <c:v>680</c:v>
                </c:pt>
                <c:pt idx="11">
                  <c:v>880</c:v>
                </c:pt>
                <c:pt idx="12">
                  <c:v>938</c:v>
                </c:pt>
                <c:pt idx="13">
                  <c:v>1252</c:v>
                </c:pt>
                <c:pt idx="14">
                  <c:v>1466</c:v>
                </c:pt>
                <c:pt idx="15">
                  <c:v>1825</c:v>
                </c:pt>
                <c:pt idx="16">
                  <c:v>2039</c:v>
                </c:pt>
                <c:pt idx="17">
                  <c:v>2202</c:v>
                </c:pt>
                <c:pt idx="18">
                  <c:v>2390</c:v>
                </c:pt>
                <c:pt idx="19">
                  <c:v>2870</c:v>
                </c:pt>
                <c:pt idx="20">
                  <c:v>3900</c:v>
                </c:pt>
                <c:pt idx="21">
                  <c:v>5200</c:v>
                </c:pt>
                <c:pt idx="22">
                  <c:v>6036</c:v>
                </c:pt>
                <c:pt idx="23">
                  <c:v>7365</c:v>
                </c:pt>
              </c:numCache>
            </c:numRef>
          </c:val>
          <c:extLst xmlns:c16r2="http://schemas.microsoft.com/office/drawing/2015/06/chart">
            <c:ext xmlns:c16="http://schemas.microsoft.com/office/drawing/2014/chart" uri="{C3380CC4-5D6E-409C-BE32-E72D297353CC}">
              <c16:uniqueId val="{00000000-7BB4-481F-AB66-94C6FC0DFBF1}"/>
            </c:ext>
          </c:extLst>
        </c:ser>
        <c:dLbls>
          <c:showVal val="1"/>
        </c:dLbls>
        <c:gapWidth val="219"/>
        <c:overlap val="-19"/>
        <c:axId val="109554688"/>
        <c:axId val="109572864"/>
      </c:barChart>
      <c:lineChart>
        <c:grouping val="standard"/>
        <c:ser>
          <c:idx val="0"/>
          <c:order val="0"/>
          <c:tx>
            <c:strRef>
              <c:f>Sheet1!$B$5</c:f>
              <c:strCache>
                <c:ptCount val="1"/>
              </c:strCache>
            </c:strRef>
          </c:tx>
          <c:spPr>
            <a:ln w="28575" cap="rnd">
              <a:solidFill>
                <a:schemeClr val="accent2"/>
              </a:solidFill>
              <a:round/>
            </a:ln>
            <a:effectLst/>
          </c:spPr>
          <c:marker>
            <c:symbol val="none"/>
          </c:marker>
          <c:dLbls>
            <c:delete val="1"/>
          </c:dLbls>
          <c:cat>
            <c:numRef>
              <c:f>Sheet1!$C$4:$Z$4</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Sheet1!$C$5:$Z$5</c:f>
              <c:numCache>
                <c:formatCode>General</c:formatCode>
                <c:ptCount val="24"/>
                <c:pt idx="0">
                  <c:v>14</c:v>
                </c:pt>
                <c:pt idx="1">
                  <c:v>26</c:v>
                </c:pt>
                <c:pt idx="2">
                  <c:v>41</c:v>
                </c:pt>
                <c:pt idx="3">
                  <c:v>89</c:v>
                </c:pt>
                <c:pt idx="4">
                  <c:v>120</c:v>
                </c:pt>
                <c:pt idx="5">
                  <c:v>220</c:v>
                </c:pt>
                <c:pt idx="6">
                  <c:v>255</c:v>
                </c:pt>
                <c:pt idx="7">
                  <c:v>221</c:v>
                </c:pt>
                <c:pt idx="8">
                  <c:v>317</c:v>
                </c:pt>
                <c:pt idx="9">
                  <c:v>462</c:v>
                </c:pt>
                <c:pt idx="10">
                  <c:v>680</c:v>
                </c:pt>
                <c:pt idx="11">
                  <c:v>880</c:v>
                </c:pt>
                <c:pt idx="12">
                  <c:v>938</c:v>
                </c:pt>
                <c:pt idx="13">
                  <c:v>1252</c:v>
                </c:pt>
                <c:pt idx="14">
                  <c:v>1466</c:v>
                </c:pt>
                <c:pt idx="15">
                  <c:v>1825</c:v>
                </c:pt>
                <c:pt idx="16">
                  <c:v>2039</c:v>
                </c:pt>
                <c:pt idx="17">
                  <c:v>2202</c:v>
                </c:pt>
                <c:pt idx="18">
                  <c:v>2390</c:v>
                </c:pt>
                <c:pt idx="19">
                  <c:v>2870</c:v>
                </c:pt>
                <c:pt idx="20">
                  <c:v>3900</c:v>
                </c:pt>
                <c:pt idx="21">
                  <c:v>5200</c:v>
                </c:pt>
                <c:pt idx="22">
                  <c:v>6036</c:v>
                </c:pt>
                <c:pt idx="23">
                  <c:v>7365</c:v>
                </c:pt>
              </c:numCache>
            </c:numRef>
          </c:val>
          <c:extLst xmlns:c16r2="http://schemas.microsoft.com/office/drawing/2015/06/chart">
            <c:ext xmlns:c16="http://schemas.microsoft.com/office/drawing/2014/chart" uri="{C3380CC4-5D6E-409C-BE32-E72D297353CC}">
              <c16:uniqueId val="{00000001-7BB4-481F-AB66-94C6FC0DFBF1}"/>
            </c:ext>
          </c:extLst>
        </c:ser>
        <c:dLbls>
          <c:showVal val="1"/>
        </c:dLbls>
        <c:marker val="1"/>
        <c:axId val="109554688"/>
        <c:axId val="109572864"/>
      </c:lineChart>
      <c:catAx>
        <c:axId val="10955468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zh-CN"/>
          </a:p>
        </c:txPr>
        <c:crossAx val="109572864"/>
        <c:crosses val="autoZero"/>
        <c:auto val="1"/>
        <c:lblAlgn val="ctr"/>
        <c:lblOffset val="100"/>
      </c:catAx>
      <c:valAx>
        <c:axId val="109572864"/>
        <c:scaling>
          <c:orientation val="minMax"/>
        </c:scaling>
        <c:delete val="1"/>
        <c:axPos val="l"/>
        <c:numFmt formatCode="General" sourceLinked="1"/>
        <c:majorTickMark val="none"/>
        <c:tickLblPos val="nextTo"/>
        <c:crossAx val="109554688"/>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cap="none" spc="0" baseline="0">
                <a:ln w="0">
                  <a:solidFill>
                    <a:sysClr val="windowText" lastClr="000000"/>
                  </a:solidFill>
                </a:ln>
                <a:solidFill>
                  <a:schemeClr val="tx1"/>
                </a:solidFill>
                <a:effectLst>
                  <a:outerShdw blurRad="38100" dist="19050" dir="2700000" algn="tl" rotWithShape="0">
                    <a:schemeClr val="dk1">
                      <a:alpha val="40000"/>
                    </a:schemeClr>
                  </a:outerShdw>
                </a:effectLst>
                <a:latin typeface="+mn-lt"/>
                <a:ea typeface="+mn-ea"/>
                <a:cs typeface="+mn-cs"/>
              </a:defRPr>
            </a:pPr>
            <a:endParaRPr lang="zh-CN"/>
          </a:p>
        </c:txPr>
      </c:legendEntry>
      <c:legendEntry>
        <c:idx val="1"/>
        <c:delete val="1"/>
      </c:legendEntry>
      <c:layout>
        <c:manualLayout>
          <c:xMode val="edge"/>
          <c:yMode val="edge"/>
          <c:x val="0"/>
          <c:y val="0"/>
          <c:w val="0.58478407972440949"/>
          <c:h val="0.24126871086506688"/>
        </c:manualLayout>
      </c:layout>
      <c:spPr>
        <a:noFill/>
        <a:ln>
          <a:noFill/>
        </a:ln>
        <a:effectLst/>
      </c:spPr>
      <c:txPr>
        <a:bodyPr rot="0" spcFirstLastPara="1" vertOverflow="ellipsis" vert="horz" wrap="square" anchor="ctr" anchorCtr="1"/>
        <a:lstStyle/>
        <a:p>
          <a:pPr>
            <a:defRPr sz="1400" b="0" i="0" u="none" strike="noStrike" kern="1200" cap="none" spc="0" baseline="0">
              <a:ln w="0">
                <a:solidFill>
                  <a:sysClr val="windowText" lastClr="000000"/>
                </a:solidFill>
              </a:ln>
              <a:solidFill>
                <a:schemeClr val="tx1"/>
              </a:solidFill>
              <a:effectLst>
                <a:outerShdw blurRad="38100" dist="19050" dir="2700000" algn="tl" rotWithShape="0">
                  <a:schemeClr val="dk1">
                    <a:alpha val="40000"/>
                  </a:schemeClr>
                </a:outerShdw>
              </a:effectLst>
              <a:latin typeface="+mn-lt"/>
              <a:ea typeface="+mn-ea"/>
              <a:cs typeface="+mn-cs"/>
            </a:defRPr>
          </a:pPr>
          <a:endParaRPr lang="zh-CN"/>
        </a:p>
      </c:txPr>
    </c:legend>
    <c:plotVisOnly val="1"/>
    <c:dispBlanksAs val="gap"/>
  </c:chart>
  <c:spPr>
    <a:noFill/>
    <a:ln>
      <a:noFill/>
    </a:ln>
    <a:effectLst/>
  </c:spPr>
  <c:txPr>
    <a:bodyPr/>
    <a:lstStyle/>
    <a:p>
      <a:pPr>
        <a:defRPr/>
      </a:pPr>
      <a:endParaRPr lang="zh-CN"/>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91A485-2E6B-BD4E-ACA3-C009B4C3496C}" type="doc">
      <dgm:prSet loTypeId="urn:microsoft.com/office/officeart/2005/8/layout/venn1" loCatId="" qsTypeId="urn:microsoft.com/office/officeart/2005/8/quickstyle/simple4" qsCatId="simple" csTypeId="urn:microsoft.com/office/officeart/2005/8/colors/accent1_2" csCatId="accent1" phldr="1"/>
      <dgm:spPr/>
      <dgm:t>
        <a:bodyPr/>
        <a:lstStyle/>
        <a:p>
          <a:endParaRPr lang="zh-CN" altLang="en-US"/>
        </a:p>
      </dgm:t>
    </dgm:pt>
    <dgm:pt modelId="{76460AA7-074F-7F46-8559-E87A39068822}">
      <dgm:prSet phldrT="[文本]"/>
      <dgm:spPr>
        <a:xfrm>
          <a:off x="1662702" y="37819"/>
          <a:ext cx="1815339" cy="1815339"/>
        </a:xfr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gm:spPr>
      <dgm:t>
        <a:bodyPr/>
        <a:lstStyle/>
        <a:p>
          <a:r>
            <a:rPr lang="en-US" altLang="zh-CN" dirty="0" smtClean="0">
              <a:solidFill>
                <a:sysClr val="windowText" lastClr="000000">
                  <a:hueOff val="0"/>
                  <a:satOff val="0"/>
                  <a:lumOff val="0"/>
                  <a:alphaOff val="0"/>
                </a:sysClr>
              </a:solidFill>
              <a:latin typeface="DengXian"/>
              <a:ea typeface="DengXian" panose="02010600030101010101" pitchFamily="2" charset="-122"/>
              <a:cs typeface="+mn-cs"/>
            </a:rPr>
            <a:t>AR</a:t>
          </a:r>
          <a:endParaRPr lang="zh-CN" altLang="en-US" dirty="0">
            <a:solidFill>
              <a:sysClr val="windowText" lastClr="000000">
                <a:hueOff val="0"/>
                <a:satOff val="0"/>
                <a:lumOff val="0"/>
                <a:alphaOff val="0"/>
              </a:sysClr>
            </a:solidFill>
            <a:latin typeface="DengXian"/>
            <a:ea typeface="DengXian" panose="02010600030101010101" pitchFamily="2" charset="-122"/>
            <a:cs typeface="+mn-cs"/>
          </a:endParaRPr>
        </a:p>
      </dgm:t>
    </dgm:pt>
    <dgm:pt modelId="{26D4C6C0-3AD2-8A46-AB87-010E525BAB71}" type="parTrans" cxnId="{025F31D9-3117-2049-8DBC-E05BC356227B}">
      <dgm:prSet/>
      <dgm:spPr/>
      <dgm:t>
        <a:bodyPr/>
        <a:lstStyle/>
        <a:p>
          <a:endParaRPr lang="zh-CN" altLang="en-US"/>
        </a:p>
      </dgm:t>
    </dgm:pt>
    <dgm:pt modelId="{610D5136-1D5C-254E-86C1-3F28541BE8B8}" type="sibTrans" cxnId="{025F31D9-3117-2049-8DBC-E05BC356227B}">
      <dgm:prSet/>
      <dgm:spPr/>
      <dgm:t>
        <a:bodyPr/>
        <a:lstStyle/>
        <a:p>
          <a:endParaRPr lang="zh-CN" altLang="en-US"/>
        </a:p>
      </dgm:t>
    </dgm:pt>
    <dgm:pt modelId="{F5EA6FC0-A085-2148-AF5B-4E1691905932}">
      <dgm:prSet phldrT="[文本]"/>
      <dgm:spPr>
        <a:xfrm>
          <a:off x="2317737" y="1172406"/>
          <a:ext cx="1815339" cy="1815339"/>
        </a:xfr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gm:spPr>
      <dgm:t>
        <a:bodyPr/>
        <a:lstStyle/>
        <a:p>
          <a:r>
            <a:rPr lang="en-US" altLang="zh-CN" dirty="0" smtClean="0">
              <a:solidFill>
                <a:sysClr val="windowText" lastClr="000000">
                  <a:hueOff val="0"/>
                  <a:satOff val="0"/>
                  <a:lumOff val="0"/>
                  <a:alphaOff val="0"/>
                </a:sysClr>
              </a:solidFill>
              <a:latin typeface="DengXian"/>
              <a:ea typeface="DengXian" panose="02010600030101010101" pitchFamily="2" charset="-122"/>
              <a:cs typeface="+mn-cs"/>
            </a:rPr>
            <a:t>FR</a:t>
          </a:r>
          <a:endParaRPr lang="zh-CN" altLang="en-US" dirty="0">
            <a:solidFill>
              <a:sysClr val="windowText" lastClr="000000">
                <a:hueOff val="0"/>
                <a:satOff val="0"/>
                <a:lumOff val="0"/>
                <a:alphaOff val="0"/>
              </a:sysClr>
            </a:solidFill>
            <a:latin typeface="DengXian"/>
            <a:ea typeface="DengXian" panose="02010600030101010101" pitchFamily="2" charset="-122"/>
            <a:cs typeface="+mn-cs"/>
          </a:endParaRPr>
        </a:p>
      </dgm:t>
    </dgm:pt>
    <dgm:pt modelId="{BBD8536B-6E70-B24F-9858-C22F19C5D7A0}" type="parTrans" cxnId="{C710E0E1-3EAC-914B-8326-D2F1D8F61095}">
      <dgm:prSet/>
      <dgm:spPr/>
      <dgm:t>
        <a:bodyPr/>
        <a:lstStyle/>
        <a:p>
          <a:endParaRPr lang="zh-CN" altLang="en-US"/>
        </a:p>
      </dgm:t>
    </dgm:pt>
    <dgm:pt modelId="{B42ABECB-F6B7-234F-8F45-198ADF24E8AA}" type="sibTrans" cxnId="{C710E0E1-3EAC-914B-8326-D2F1D8F61095}">
      <dgm:prSet/>
      <dgm:spPr/>
      <dgm:t>
        <a:bodyPr/>
        <a:lstStyle/>
        <a:p>
          <a:endParaRPr lang="zh-CN" altLang="en-US"/>
        </a:p>
      </dgm:t>
    </dgm:pt>
    <dgm:pt modelId="{041A6D0B-96CB-2E48-9F37-7E8F78E04C16}">
      <dgm:prSet phldrT="[文本]"/>
      <dgm:spPr>
        <a:xfrm>
          <a:off x="1007667" y="1172406"/>
          <a:ext cx="1815339" cy="1815339"/>
        </a:xfr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gm:spPr>
      <dgm:t>
        <a:bodyPr/>
        <a:lstStyle/>
        <a:p>
          <a:r>
            <a:rPr lang="en-US" altLang="zh-CN" dirty="0" smtClean="0">
              <a:solidFill>
                <a:sysClr val="windowText" lastClr="000000">
                  <a:hueOff val="0"/>
                  <a:satOff val="0"/>
                  <a:lumOff val="0"/>
                  <a:alphaOff val="0"/>
                </a:sysClr>
              </a:solidFill>
              <a:latin typeface="DengXian"/>
              <a:ea typeface="DengXian" panose="02010600030101010101" pitchFamily="2" charset="-122"/>
              <a:cs typeface="+mn-cs"/>
            </a:rPr>
            <a:t>SR</a:t>
          </a:r>
          <a:endParaRPr lang="zh-CN" altLang="en-US" dirty="0">
            <a:solidFill>
              <a:sysClr val="windowText" lastClr="000000">
                <a:hueOff val="0"/>
                <a:satOff val="0"/>
                <a:lumOff val="0"/>
                <a:alphaOff val="0"/>
              </a:sysClr>
            </a:solidFill>
            <a:latin typeface="DengXian"/>
            <a:ea typeface="DengXian" panose="02010600030101010101" pitchFamily="2" charset="-122"/>
            <a:cs typeface="+mn-cs"/>
          </a:endParaRPr>
        </a:p>
      </dgm:t>
    </dgm:pt>
    <dgm:pt modelId="{E3172E1B-6483-9146-9E3D-785680B61D4B}" type="parTrans" cxnId="{28AE987D-BEA5-0E4B-834D-A1842A3E6FFD}">
      <dgm:prSet/>
      <dgm:spPr/>
      <dgm:t>
        <a:bodyPr/>
        <a:lstStyle/>
        <a:p>
          <a:endParaRPr lang="zh-CN" altLang="en-US"/>
        </a:p>
      </dgm:t>
    </dgm:pt>
    <dgm:pt modelId="{C1012183-E7DE-4B4E-950A-38947652C27D}" type="sibTrans" cxnId="{28AE987D-BEA5-0E4B-834D-A1842A3E6FFD}">
      <dgm:prSet/>
      <dgm:spPr/>
      <dgm:t>
        <a:bodyPr/>
        <a:lstStyle/>
        <a:p>
          <a:endParaRPr lang="zh-CN" altLang="en-US"/>
        </a:p>
      </dgm:t>
    </dgm:pt>
    <dgm:pt modelId="{51954237-FCCE-BA44-9DCB-E7439EC6C7B8}" type="pres">
      <dgm:prSet presAssocID="{4591A485-2E6B-BD4E-ACA3-C009B4C3496C}" presName="compositeShape" presStyleCnt="0">
        <dgm:presLayoutVars>
          <dgm:chMax val="7"/>
          <dgm:dir/>
          <dgm:resizeHandles val="exact"/>
        </dgm:presLayoutVars>
      </dgm:prSet>
      <dgm:spPr/>
      <dgm:t>
        <a:bodyPr/>
        <a:lstStyle/>
        <a:p>
          <a:endParaRPr lang="zh-CN" altLang="en-US"/>
        </a:p>
      </dgm:t>
    </dgm:pt>
    <dgm:pt modelId="{EB69C590-A105-BF47-80BE-23823BDE62DD}" type="pres">
      <dgm:prSet presAssocID="{76460AA7-074F-7F46-8559-E87A39068822}" presName="circ1" presStyleLbl="vennNode1" presStyleIdx="0" presStyleCnt="3"/>
      <dgm:spPr>
        <a:prstGeom prst="ellipse">
          <a:avLst/>
        </a:prstGeom>
      </dgm:spPr>
      <dgm:t>
        <a:bodyPr/>
        <a:lstStyle/>
        <a:p>
          <a:endParaRPr lang="zh-CN" altLang="en-US"/>
        </a:p>
      </dgm:t>
    </dgm:pt>
    <dgm:pt modelId="{54AA83BF-FFA0-AF48-B448-C0091D732A71}" type="pres">
      <dgm:prSet presAssocID="{76460AA7-074F-7F46-8559-E87A39068822}" presName="circ1Tx" presStyleLbl="revTx" presStyleIdx="0" presStyleCnt="0">
        <dgm:presLayoutVars>
          <dgm:chMax val="0"/>
          <dgm:chPref val="0"/>
          <dgm:bulletEnabled val="1"/>
        </dgm:presLayoutVars>
      </dgm:prSet>
      <dgm:spPr/>
      <dgm:t>
        <a:bodyPr/>
        <a:lstStyle/>
        <a:p>
          <a:endParaRPr lang="zh-CN" altLang="en-US"/>
        </a:p>
      </dgm:t>
    </dgm:pt>
    <dgm:pt modelId="{5157E90C-6586-7A4E-AEE7-BF43D3385480}" type="pres">
      <dgm:prSet presAssocID="{F5EA6FC0-A085-2148-AF5B-4E1691905932}" presName="circ2" presStyleLbl="vennNode1" presStyleIdx="1" presStyleCnt="3"/>
      <dgm:spPr>
        <a:prstGeom prst="ellipse">
          <a:avLst/>
        </a:prstGeom>
      </dgm:spPr>
      <dgm:t>
        <a:bodyPr/>
        <a:lstStyle/>
        <a:p>
          <a:endParaRPr lang="zh-CN" altLang="en-US"/>
        </a:p>
      </dgm:t>
    </dgm:pt>
    <dgm:pt modelId="{B37272CC-BD09-614F-897B-FA2E85F5F094}" type="pres">
      <dgm:prSet presAssocID="{F5EA6FC0-A085-2148-AF5B-4E1691905932}" presName="circ2Tx" presStyleLbl="revTx" presStyleIdx="0" presStyleCnt="0">
        <dgm:presLayoutVars>
          <dgm:chMax val="0"/>
          <dgm:chPref val="0"/>
          <dgm:bulletEnabled val="1"/>
        </dgm:presLayoutVars>
      </dgm:prSet>
      <dgm:spPr/>
      <dgm:t>
        <a:bodyPr/>
        <a:lstStyle/>
        <a:p>
          <a:endParaRPr lang="zh-CN" altLang="en-US"/>
        </a:p>
      </dgm:t>
    </dgm:pt>
    <dgm:pt modelId="{B46956ED-0350-3442-B48D-46EB2510345D}" type="pres">
      <dgm:prSet presAssocID="{041A6D0B-96CB-2E48-9F37-7E8F78E04C16}" presName="circ3" presStyleLbl="vennNode1" presStyleIdx="2" presStyleCnt="3"/>
      <dgm:spPr>
        <a:prstGeom prst="ellipse">
          <a:avLst/>
        </a:prstGeom>
      </dgm:spPr>
      <dgm:t>
        <a:bodyPr/>
        <a:lstStyle/>
        <a:p>
          <a:endParaRPr lang="zh-CN" altLang="en-US"/>
        </a:p>
      </dgm:t>
    </dgm:pt>
    <dgm:pt modelId="{84B5A19D-C2E4-2B42-8C06-EAA04CFF1DED}" type="pres">
      <dgm:prSet presAssocID="{041A6D0B-96CB-2E48-9F37-7E8F78E04C16}" presName="circ3Tx" presStyleLbl="revTx" presStyleIdx="0" presStyleCnt="0">
        <dgm:presLayoutVars>
          <dgm:chMax val="0"/>
          <dgm:chPref val="0"/>
          <dgm:bulletEnabled val="1"/>
        </dgm:presLayoutVars>
      </dgm:prSet>
      <dgm:spPr/>
      <dgm:t>
        <a:bodyPr/>
        <a:lstStyle/>
        <a:p>
          <a:endParaRPr lang="zh-CN" altLang="en-US"/>
        </a:p>
      </dgm:t>
    </dgm:pt>
  </dgm:ptLst>
  <dgm:cxnLst>
    <dgm:cxn modelId="{28AE987D-BEA5-0E4B-834D-A1842A3E6FFD}" srcId="{4591A485-2E6B-BD4E-ACA3-C009B4C3496C}" destId="{041A6D0B-96CB-2E48-9F37-7E8F78E04C16}" srcOrd="2" destOrd="0" parTransId="{E3172E1B-6483-9146-9E3D-785680B61D4B}" sibTransId="{C1012183-E7DE-4B4E-950A-38947652C27D}"/>
    <dgm:cxn modelId="{E11350ED-6581-41C1-901C-FDC881EBA9BC}" type="presOf" srcId="{4591A485-2E6B-BD4E-ACA3-C009B4C3496C}" destId="{51954237-FCCE-BA44-9DCB-E7439EC6C7B8}" srcOrd="0" destOrd="0" presId="urn:microsoft.com/office/officeart/2005/8/layout/venn1"/>
    <dgm:cxn modelId="{025F31D9-3117-2049-8DBC-E05BC356227B}" srcId="{4591A485-2E6B-BD4E-ACA3-C009B4C3496C}" destId="{76460AA7-074F-7F46-8559-E87A39068822}" srcOrd="0" destOrd="0" parTransId="{26D4C6C0-3AD2-8A46-AB87-010E525BAB71}" sibTransId="{610D5136-1D5C-254E-86C1-3F28541BE8B8}"/>
    <dgm:cxn modelId="{8CEDC359-002C-4ABE-9459-FA5032C6DD7C}" type="presOf" srcId="{76460AA7-074F-7F46-8559-E87A39068822}" destId="{54AA83BF-FFA0-AF48-B448-C0091D732A71}" srcOrd="1" destOrd="0" presId="urn:microsoft.com/office/officeart/2005/8/layout/venn1"/>
    <dgm:cxn modelId="{2E1EAC52-331B-4315-82D6-FF56F549A8DF}" type="presOf" srcId="{F5EA6FC0-A085-2148-AF5B-4E1691905932}" destId="{B37272CC-BD09-614F-897B-FA2E85F5F094}" srcOrd="1" destOrd="0" presId="urn:microsoft.com/office/officeart/2005/8/layout/venn1"/>
    <dgm:cxn modelId="{C710E0E1-3EAC-914B-8326-D2F1D8F61095}" srcId="{4591A485-2E6B-BD4E-ACA3-C009B4C3496C}" destId="{F5EA6FC0-A085-2148-AF5B-4E1691905932}" srcOrd="1" destOrd="0" parTransId="{BBD8536B-6E70-B24F-9858-C22F19C5D7A0}" sibTransId="{B42ABECB-F6B7-234F-8F45-198ADF24E8AA}"/>
    <dgm:cxn modelId="{A1F8971A-EC50-496A-9464-E05BACBA563E}" type="presOf" srcId="{041A6D0B-96CB-2E48-9F37-7E8F78E04C16}" destId="{84B5A19D-C2E4-2B42-8C06-EAA04CFF1DED}" srcOrd="1" destOrd="0" presId="urn:microsoft.com/office/officeart/2005/8/layout/venn1"/>
    <dgm:cxn modelId="{7181DEF9-B581-42E3-BAC8-D4901B01F371}" type="presOf" srcId="{041A6D0B-96CB-2E48-9F37-7E8F78E04C16}" destId="{B46956ED-0350-3442-B48D-46EB2510345D}" srcOrd="0" destOrd="0" presId="urn:microsoft.com/office/officeart/2005/8/layout/venn1"/>
    <dgm:cxn modelId="{AB96E063-B7B1-4E86-BF3E-C0221F19CF9F}" type="presOf" srcId="{F5EA6FC0-A085-2148-AF5B-4E1691905932}" destId="{5157E90C-6586-7A4E-AEE7-BF43D3385480}" srcOrd="0" destOrd="0" presId="urn:microsoft.com/office/officeart/2005/8/layout/venn1"/>
    <dgm:cxn modelId="{BA1E9DAA-8795-4DB5-A640-F0C1DBA9C80D}" type="presOf" srcId="{76460AA7-074F-7F46-8559-E87A39068822}" destId="{EB69C590-A105-BF47-80BE-23823BDE62DD}" srcOrd="0" destOrd="0" presId="urn:microsoft.com/office/officeart/2005/8/layout/venn1"/>
    <dgm:cxn modelId="{ED95D201-F8B9-45F8-877D-B1541187758B}" type="presParOf" srcId="{51954237-FCCE-BA44-9DCB-E7439EC6C7B8}" destId="{EB69C590-A105-BF47-80BE-23823BDE62DD}" srcOrd="0" destOrd="0" presId="urn:microsoft.com/office/officeart/2005/8/layout/venn1"/>
    <dgm:cxn modelId="{2D551327-D764-4505-86DF-F9ED6007B773}" type="presParOf" srcId="{51954237-FCCE-BA44-9DCB-E7439EC6C7B8}" destId="{54AA83BF-FFA0-AF48-B448-C0091D732A71}" srcOrd="1" destOrd="0" presId="urn:microsoft.com/office/officeart/2005/8/layout/venn1"/>
    <dgm:cxn modelId="{74906843-E194-46DB-9EDA-1C05EB56F9EC}" type="presParOf" srcId="{51954237-FCCE-BA44-9DCB-E7439EC6C7B8}" destId="{5157E90C-6586-7A4E-AEE7-BF43D3385480}" srcOrd="2" destOrd="0" presId="urn:microsoft.com/office/officeart/2005/8/layout/venn1"/>
    <dgm:cxn modelId="{5FC7E422-C388-4F0F-B755-4E98B653BA68}" type="presParOf" srcId="{51954237-FCCE-BA44-9DCB-E7439EC6C7B8}" destId="{B37272CC-BD09-614F-897B-FA2E85F5F094}" srcOrd="3" destOrd="0" presId="urn:microsoft.com/office/officeart/2005/8/layout/venn1"/>
    <dgm:cxn modelId="{2339792F-5F2E-4C98-BB38-4B20425EA807}" type="presParOf" srcId="{51954237-FCCE-BA44-9DCB-E7439EC6C7B8}" destId="{B46956ED-0350-3442-B48D-46EB2510345D}" srcOrd="4" destOrd="0" presId="urn:microsoft.com/office/officeart/2005/8/layout/venn1"/>
    <dgm:cxn modelId="{9A31BCC3-E171-49DF-AC79-68ED7FD6270F}" type="presParOf" srcId="{51954237-FCCE-BA44-9DCB-E7439EC6C7B8}" destId="{84B5A19D-C2E4-2B42-8C06-EAA04CFF1DED}"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9C590-A105-BF47-80BE-23823BDE62DD}">
      <dsp:nvSpPr>
        <dsp:cNvPr id="0" name=""/>
        <dsp:cNvSpPr/>
      </dsp:nvSpPr>
      <dsp:spPr>
        <a:xfrm>
          <a:off x="1662702" y="37819"/>
          <a:ext cx="1815339" cy="1815339"/>
        </a:xfrm>
        <a:prstGeom prst="ellipse">
          <a:avLst/>
        </a:prstGeo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US" altLang="zh-CN" sz="5100" kern="1200" dirty="0" smtClean="0">
              <a:solidFill>
                <a:sysClr val="windowText" lastClr="000000">
                  <a:hueOff val="0"/>
                  <a:satOff val="0"/>
                  <a:lumOff val="0"/>
                  <a:alphaOff val="0"/>
                </a:sysClr>
              </a:solidFill>
              <a:latin typeface="DengXian"/>
              <a:ea typeface="DengXian" panose="02010600030101010101" pitchFamily="2" charset="-122"/>
              <a:cs typeface="+mn-cs"/>
            </a:rPr>
            <a:t>AR</a:t>
          </a:r>
          <a:endParaRPr lang="zh-CN" altLang="en-US" sz="5100" kern="1200" dirty="0">
            <a:solidFill>
              <a:sysClr val="windowText" lastClr="000000">
                <a:hueOff val="0"/>
                <a:satOff val="0"/>
                <a:lumOff val="0"/>
                <a:alphaOff val="0"/>
              </a:sysClr>
            </a:solidFill>
            <a:latin typeface="DengXian"/>
            <a:ea typeface="DengXian" panose="02010600030101010101" pitchFamily="2" charset="-122"/>
            <a:cs typeface="+mn-cs"/>
          </a:endParaRPr>
        </a:p>
      </dsp:txBody>
      <dsp:txXfrm>
        <a:off x="1904747" y="355504"/>
        <a:ext cx="1331249" cy="816902"/>
      </dsp:txXfrm>
    </dsp:sp>
    <dsp:sp modelId="{5157E90C-6586-7A4E-AEE7-BF43D3385480}">
      <dsp:nvSpPr>
        <dsp:cNvPr id="0" name=""/>
        <dsp:cNvSpPr/>
      </dsp:nvSpPr>
      <dsp:spPr>
        <a:xfrm>
          <a:off x="2317737" y="1172406"/>
          <a:ext cx="1815339" cy="1815339"/>
        </a:xfrm>
        <a:prstGeom prst="ellipse">
          <a:avLst/>
        </a:prstGeo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US" altLang="zh-CN" sz="5100" kern="1200" dirty="0" smtClean="0">
              <a:solidFill>
                <a:sysClr val="windowText" lastClr="000000">
                  <a:hueOff val="0"/>
                  <a:satOff val="0"/>
                  <a:lumOff val="0"/>
                  <a:alphaOff val="0"/>
                </a:sysClr>
              </a:solidFill>
              <a:latin typeface="DengXian"/>
              <a:ea typeface="DengXian" panose="02010600030101010101" pitchFamily="2" charset="-122"/>
              <a:cs typeface="+mn-cs"/>
            </a:rPr>
            <a:t>FR</a:t>
          </a:r>
          <a:endParaRPr lang="zh-CN" altLang="en-US" sz="5100" kern="1200" dirty="0">
            <a:solidFill>
              <a:sysClr val="windowText" lastClr="000000">
                <a:hueOff val="0"/>
                <a:satOff val="0"/>
                <a:lumOff val="0"/>
                <a:alphaOff val="0"/>
              </a:sysClr>
            </a:solidFill>
            <a:latin typeface="DengXian"/>
            <a:ea typeface="DengXian" panose="02010600030101010101" pitchFamily="2" charset="-122"/>
            <a:cs typeface="+mn-cs"/>
          </a:endParaRPr>
        </a:p>
      </dsp:txBody>
      <dsp:txXfrm>
        <a:off x="2872929" y="1641369"/>
        <a:ext cx="1089203" cy="998436"/>
      </dsp:txXfrm>
    </dsp:sp>
    <dsp:sp modelId="{B46956ED-0350-3442-B48D-46EB2510345D}">
      <dsp:nvSpPr>
        <dsp:cNvPr id="0" name=""/>
        <dsp:cNvSpPr/>
      </dsp:nvSpPr>
      <dsp:spPr>
        <a:xfrm>
          <a:off x="1007667" y="1172406"/>
          <a:ext cx="1815339" cy="1815339"/>
        </a:xfrm>
        <a:prstGeom prst="ellipse">
          <a:avLst/>
        </a:prstGeom>
        <a:gradFill rotWithShape="0">
          <a:gsLst>
            <a:gs pos="0">
              <a:srgbClr val="5B9BD5">
                <a:alpha val="50000"/>
                <a:hueOff val="0"/>
                <a:satOff val="0"/>
                <a:lumOff val="0"/>
                <a:alphaOff val="0"/>
                <a:satMod val="103000"/>
                <a:lumMod val="102000"/>
                <a:tint val="94000"/>
              </a:srgbClr>
            </a:gs>
            <a:gs pos="50000">
              <a:srgbClr val="5B9BD5">
                <a:alpha val="50000"/>
                <a:hueOff val="0"/>
                <a:satOff val="0"/>
                <a:lumOff val="0"/>
                <a:alphaOff val="0"/>
                <a:satMod val="110000"/>
                <a:lumMod val="100000"/>
                <a:shade val="100000"/>
              </a:srgbClr>
            </a:gs>
            <a:gs pos="100000">
              <a:srgbClr val="5B9BD5">
                <a:alpha val="50000"/>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US" altLang="zh-CN" sz="5100" kern="1200" dirty="0" smtClean="0">
              <a:solidFill>
                <a:sysClr val="windowText" lastClr="000000">
                  <a:hueOff val="0"/>
                  <a:satOff val="0"/>
                  <a:lumOff val="0"/>
                  <a:alphaOff val="0"/>
                </a:sysClr>
              </a:solidFill>
              <a:latin typeface="DengXian"/>
              <a:ea typeface="DengXian" panose="02010600030101010101" pitchFamily="2" charset="-122"/>
              <a:cs typeface="+mn-cs"/>
            </a:rPr>
            <a:t>SR</a:t>
          </a:r>
          <a:endParaRPr lang="zh-CN" altLang="en-US" sz="5100" kern="1200" dirty="0">
            <a:solidFill>
              <a:sysClr val="windowText" lastClr="000000">
                <a:hueOff val="0"/>
                <a:satOff val="0"/>
                <a:lumOff val="0"/>
                <a:alphaOff val="0"/>
              </a:sysClr>
            </a:solidFill>
            <a:latin typeface="DengXian"/>
            <a:ea typeface="DengXian" panose="02010600030101010101" pitchFamily="2" charset="-122"/>
            <a:cs typeface="+mn-cs"/>
          </a:endParaRPr>
        </a:p>
      </dsp:txBody>
      <dsp:txXfrm>
        <a:off x="1178612" y="1641369"/>
        <a:ext cx="1089203" cy="99843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0.80643</cdr:y>
    </cdr:from>
    <cdr:to>
      <cdr:x>0.12992</cdr:x>
      <cdr:y>0.90724</cdr:y>
    </cdr:to>
    <cdr:sp macro="" textlink="">
      <cdr:nvSpPr>
        <cdr:cNvPr id="8" name="文本框 7">
          <a:extLst xmlns:a="http://schemas.openxmlformats.org/drawingml/2006/main">
            <a:ext uri="{FF2B5EF4-FFF2-40B4-BE49-F238E27FC236}">
              <a16:creationId xmlns:a16="http://schemas.microsoft.com/office/drawing/2014/main" xmlns="" id="{5BA7F23E-4876-4186-8255-0F3FEB346F7D}"/>
            </a:ext>
          </a:extLst>
        </cdr:cNvPr>
        <cdr:cNvSpPr txBox="1"/>
      </cdr:nvSpPr>
      <cdr:spPr>
        <a:xfrm xmlns:a="http://schemas.openxmlformats.org/drawingml/2006/main">
          <a:off x="-425132" y="5135157"/>
          <a:ext cx="1520626" cy="6419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400" b="1" dirty="0">
              <a:solidFill>
                <a:srgbClr val="C00000"/>
              </a:solidFill>
            </a:rPr>
            <a:t>《</a:t>
          </a:r>
          <a:r>
            <a:rPr lang="zh-CN" altLang="en-US" sz="1400" b="1" dirty="0">
              <a:solidFill>
                <a:srgbClr val="C00000"/>
              </a:solidFill>
            </a:rPr>
            <a:t>华为基本法</a:t>
          </a:r>
          <a:r>
            <a:rPr lang="en-US" altLang="zh-CN" sz="1400" b="1" dirty="0">
              <a:solidFill>
                <a:srgbClr val="C00000"/>
              </a:solidFill>
            </a:rPr>
            <a:t>》</a:t>
          </a:r>
        </a:p>
        <a:p xmlns:a="http://schemas.openxmlformats.org/drawingml/2006/main">
          <a:pPr algn="ctr"/>
          <a:r>
            <a:rPr lang="zh-CN" altLang="en-US" sz="1400" dirty="0"/>
            <a:t>（</a:t>
          </a:r>
          <a:r>
            <a:rPr lang="en-US" altLang="zh-CN" sz="1400" dirty="0"/>
            <a:t>1996</a:t>
          </a:r>
          <a:r>
            <a:rPr lang="zh-CN" altLang="en-US" sz="1400" dirty="0"/>
            <a:t>）</a:t>
          </a:r>
        </a:p>
      </cdr:txBody>
    </cdr:sp>
  </cdr:relSizeAnchor>
  <cdr:relSizeAnchor xmlns:cdr="http://schemas.openxmlformats.org/drawingml/2006/chartDrawing">
    <cdr:from>
      <cdr:x>0.02253</cdr:x>
      <cdr:y>0.88631</cdr:y>
    </cdr:from>
    <cdr:to>
      <cdr:x>0.07905</cdr:x>
      <cdr:y>0.88631</cdr:y>
    </cdr:to>
    <cdr:cxnSp macro="">
      <cdr:nvCxnSpPr>
        <cdr:cNvPr id="10" name="直接连接符 9">
          <a:extLst xmlns:a="http://schemas.openxmlformats.org/drawingml/2006/main">
            <a:ext uri="{FF2B5EF4-FFF2-40B4-BE49-F238E27FC236}">
              <a16:creationId xmlns:a16="http://schemas.microsoft.com/office/drawing/2014/main" xmlns="" id="{DF9E303A-26B9-47D5-B51D-1339C982A38B}"/>
            </a:ext>
          </a:extLst>
        </cdr:cNvPr>
        <cdr:cNvCxnSpPr/>
      </cdr:nvCxnSpPr>
      <cdr:spPr>
        <a:xfrm xmlns:a="http://schemas.openxmlformats.org/drawingml/2006/main">
          <a:off x="263687" y="5643810"/>
          <a:ext cx="661516"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0.07723</cdr:x>
      <cdr:y>0.8877</cdr:y>
    </cdr:from>
    <cdr:to>
      <cdr:x>0.07723</cdr:x>
      <cdr:y>0.91609</cdr:y>
    </cdr:to>
    <cdr:cxnSp macro="">
      <cdr:nvCxnSpPr>
        <cdr:cNvPr id="13" name="直接连接符 12">
          <a:extLst xmlns:a="http://schemas.openxmlformats.org/drawingml/2006/main">
            <a:ext uri="{FF2B5EF4-FFF2-40B4-BE49-F238E27FC236}">
              <a16:creationId xmlns:a16="http://schemas.microsoft.com/office/drawing/2014/main" xmlns="" id="{1B79662A-4A41-4399-88D0-DF6934F88BDF}"/>
            </a:ext>
          </a:extLst>
        </cdr:cNvPr>
        <cdr:cNvCxnSpPr/>
      </cdr:nvCxnSpPr>
      <cdr:spPr>
        <a:xfrm xmlns:a="http://schemas.openxmlformats.org/drawingml/2006/main">
          <a:off x="903939" y="5652649"/>
          <a:ext cx="0" cy="180754"/>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0.10358</cdr:x>
      <cdr:y>0.73408</cdr:y>
    </cdr:from>
    <cdr:to>
      <cdr:x>0.3325</cdr:x>
      <cdr:y>0.7775</cdr:y>
    </cdr:to>
    <cdr:sp macro="" textlink="">
      <cdr:nvSpPr>
        <cdr:cNvPr id="19" name="文本框 18">
          <a:extLst xmlns:a="http://schemas.openxmlformats.org/drawingml/2006/main">
            <a:ext uri="{FF2B5EF4-FFF2-40B4-BE49-F238E27FC236}">
              <a16:creationId xmlns:a16="http://schemas.microsoft.com/office/drawing/2014/main" xmlns="" id="{3556725B-5AC0-4277-8157-9BD6B40C95EB}"/>
            </a:ext>
          </a:extLst>
        </cdr:cNvPr>
        <cdr:cNvSpPr txBox="1"/>
      </cdr:nvSpPr>
      <cdr:spPr>
        <a:xfrm xmlns:a="http://schemas.openxmlformats.org/drawingml/2006/main">
          <a:off x="1212282" y="4674455"/>
          <a:ext cx="2679405" cy="2764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0.11357</cdr:x>
      <cdr:y>0.74076</cdr:y>
    </cdr:from>
    <cdr:to>
      <cdr:x>0.25347</cdr:x>
      <cdr:y>0.79252</cdr:y>
    </cdr:to>
    <cdr:sp macro="" textlink="">
      <cdr:nvSpPr>
        <cdr:cNvPr id="21" name="文本框 20">
          <a:extLst xmlns:a="http://schemas.openxmlformats.org/drawingml/2006/main">
            <a:ext uri="{FF2B5EF4-FFF2-40B4-BE49-F238E27FC236}">
              <a16:creationId xmlns:a16="http://schemas.microsoft.com/office/drawing/2014/main" xmlns="" id="{3EBC4015-74AC-46FF-ADDB-2C52F153F4B0}"/>
            </a:ext>
          </a:extLst>
        </cdr:cNvPr>
        <cdr:cNvSpPr txBox="1"/>
      </cdr:nvSpPr>
      <cdr:spPr>
        <a:xfrm xmlns:a="http://schemas.openxmlformats.org/drawingml/2006/main">
          <a:off x="1329240" y="4716985"/>
          <a:ext cx="1637414" cy="3296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0.12356</cdr:x>
      <cdr:y>0.77082</cdr:y>
    </cdr:from>
    <cdr:to>
      <cdr:x>0.24892</cdr:x>
      <cdr:y>0.82592</cdr:y>
    </cdr:to>
    <cdr:sp macro="" textlink="">
      <cdr:nvSpPr>
        <cdr:cNvPr id="22" name="文本框 21">
          <a:extLst xmlns:a="http://schemas.openxmlformats.org/drawingml/2006/main">
            <a:ext uri="{FF2B5EF4-FFF2-40B4-BE49-F238E27FC236}">
              <a16:creationId xmlns:a16="http://schemas.microsoft.com/office/drawing/2014/main" xmlns="" id="{32685E7F-B6E3-442D-A2F9-78327C111A2C}"/>
            </a:ext>
          </a:extLst>
        </cdr:cNvPr>
        <cdr:cNvSpPr txBox="1"/>
      </cdr:nvSpPr>
      <cdr:spPr>
        <a:xfrm xmlns:a="http://schemas.openxmlformats.org/drawingml/2006/main">
          <a:off x="1446198" y="4908371"/>
          <a:ext cx="1467293" cy="3508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cdr:x>
      <cdr:y>0.73575</cdr:y>
    </cdr:from>
    <cdr:to>
      <cdr:x>0.25799</cdr:x>
      <cdr:y>0.81924</cdr:y>
    </cdr:to>
    <cdr:sp macro="" textlink="">
      <cdr:nvSpPr>
        <cdr:cNvPr id="23" name="文本框 22">
          <a:extLst xmlns:a="http://schemas.openxmlformats.org/drawingml/2006/main">
            <a:ext uri="{FF2B5EF4-FFF2-40B4-BE49-F238E27FC236}">
              <a16:creationId xmlns:a16="http://schemas.microsoft.com/office/drawing/2014/main" xmlns="" id="{B28230BA-432B-466E-B915-50B1CEA0A115}"/>
            </a:ext>
          </a:extLst>
        </cdr:cNvPr>
        <cdr:cNvSpPr txBox="1"/>
      </cdr:nvSpPr>
      <cdr:spPr>
        <a:xfrm xmlns:a="http://schemas.openxmlformats.org/drawingml/2006/main">
          <a:off x="-425132" y="4685086"/>
          <a:ext cx="3019648" cy="5316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集成产品开发流程再造与组织变革</a:t>
          </a:r>
          <a:endParaRPr lang="en-US" altLang="zh-CN" sz="1400" b="1" dirty="0">
            <a:solidFill>
              <a:srgbClr val="C00000"/>
            </a:solidFill>
          </a:endParaRPr>
        </a:p>
        <a:p xmlns:a="http://schemas.openxmlformats.org/drawingml/2006/main">
          <a:pPr algn="ctr"/>
          <a:r>
            <a:rPr lang="zh-CN" altLang="en-US" sz="1400" dirty="0"/>
            <a:t>（</a:t>
          </a:r>
          <a:r>
            <a:rPr lang="en-US" altLang="zh-CN" sz="1400" dirty="0"/>
            <a:t>IPD</a:t>
          </a:r>
          <a:r>
            <a:rPr lang="zh-CN" altLang="en-US" sz="1400" dirty="0"/>
            <a:t>，</a:t>
          </a:r>
          <a:r>
            <a:rPr lang="en-US" altLang="zh-CN" sz="1400" dirty="0"/>
            <a:t>1998)</a:t>
          </a:r>
          <a:endParaRPr lang="zh-CN" altLang="en-US" sz="1400" dirty="0"/>
        </a:p>
      </cdr:txBody>
    </cdr:sp>
  </cdr:relSizeAnchor>
  <cdr:relSizeAnchor xmlns:cdr="http://schemas.openxmlformats.org/drawingml/2006/chartDrawing">
    <cdr:from>
      <cdr:x>0.08734</cdr:x>
      <cdr:y>0.63974</cdr:y>
    </cdr:from>
    <cdr:to>
      <cdr:x>0.33619</cdr:x>
      <cdr:y>0.72657</cdr:y>
    </cdr:to>
    <cdr:sp macro="" textlink="">
      <cdr:nvSpPr>
        <cdr:cNvPr id="24" name="文本框 23">
          <a:extLst xmlns:a="http://schemas.openxmlformats.org/drawingml/2006/main">
            <a:ext uri="{FF2B5EF4-FFF2-40B4-BE49-F238E27FC236}">
              <a16:creationId xmlns:a16="http://schemas.microsoft.com/office/drawing/2014/main" xmlns="" id="{F752F18B-0ACC-4609-8B3E-73C1D91C6E8B}"/>
            </a:ext>
          </a:extLst>
        </cdr:cNvPr>
        <cdr:cNvSpPr txBox="1"/>
      </cdr:nvSpPr>
      <cdr:spPr>
        <a:xfrm xmlns:a="http://schemas.openxmlformats.org/drawingml/2006/main">
          <a:off x="972784" y="3210696"/>
          <a:ext cx="2771632" cy="4357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集成供应链流程再造与组织变革</a:t>
          </a:r>
          <a:endParaRPr lang="en-US" altLang="zh-CN" sz="1400" b="1" dirty="0">
            <a:solidFill>
              <a:srgbClr val="C00000"/>
            </a:solidFill>
          </a:endParaRPr>
        </a:p>
        <a:p xmlns:a="http://schemas.openxmlformats.org/drawingml/2006/main">
          <a:pPr algn="ctr"/>
          <a:r>
            <a:rPr lang="zh-CN" altLang="en-US" sz="1400" dirty="0"/>
            <a:t>（</a:t>
          </a:r>
          <a:r>
            <a:rPr lang="en-US" altLang="zh-CN" sz="1400" dirty="0"/>
            <a:t>ISC</a:t>
          </a:r>
          <a:r>
            <a:rPr lang="zh-CN" altLang="en-US" sz="1400" dirty="0"/>
            <a:t>，</a:t>
          </a:r>
          <a:r>
            <a:rPr lang="en-US" altLang="zh-CN" sz="1400" dirty="0"/>
            <a:t>2001</a:t>
          </a:r>
          <a:r>
            <a:rPr lang="zh-CN" altLang="en-US" sz="1400" dirty="0"/>
            <a:t>）</a:t>
          </a:r>
        </a:p>
      </cdr:txBody>
    </cdr:sp>
  </cdr:relSizeAnchor>
  <cdr:relSizeAnchor xmlns:cdr="http://schemas.openxmlformats.org/drawingml/2006/chartDrawing">
    <cdr:from>
      <cdr:x>0.20773</cdr:x>
      <cdr:y>0.52202</cdr:y>
    </cdr:from>
    <cdr:to>
      <cdr:x>0.32326</cdr:x>
      <cdr:y>0.61303</cdr:y>
    </cdr:to>
    <cdr:sp macro="" textlink="">
      <cdr:nvSpPr>
        <cdr:cNvPr id="25" name="文本框 24">
          <a:extLst xmlns:a="http://schemas.openxmlformats.org/drawingml/2006/main">
            <a:ext uri="{FF2B5EF4-FFF2-40B4-BE49-F238E27FC236}">
              <a16:creationId xmlns:a16="http://schemas.microsoft.com/office/drawing/2014/main" xmlns="" id="{BAFE03FD-85E0-4787-9D37-A3A1DC1E71D2}"/>
            </a:ext>
          </a:extLst>
        </cdr:cNvPr>
        <cdr:cNvSpPr txBox="1"/>
      </cdr:nvSpPr>
      <cdr:spPr>
        <a:xfrm xmlns:a="http://schemas.openxmlformats.org/drawingml/2006/main">
          <a:off x="2313676" y="2619889"/>
          <a:ext cx="1286724" cy="4567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zh-CN" altLang="en-US" sz="1400" b="1" dirty="0">
              <a:solidFill>
                <a:srgbClr val="C00000"/>
              </a:solidFill>
            </a:rPr>
            <a:t>战略规划</a:t>
          </a:r>
          <a:endParaRPr lang="en-US" altLang="zh-CN" sz="1400" b="1" dirty="0">
            <a:solidFill>
              <a:srgbClr val="C00000"/>
            </a:solidFill>
          </a:endParaRPr>
        </a:p>
        <a:p xmlns:a="http://schemas.openxmlformats.org/drawingml/2006/main">
          <a:r>
            <a:rPr lang="zh-CN" altLang="en-US" sz="1400" dirty="0"/>
            <a:t>（</a:t>
          </a:r>
          <a:r>
            <a:rPr lang="en-US" altLang="zh-CN" sz="1400" dirty="0"/>
            <a:t>VDBD</a:t>
          </a:r>
          <a:r>
            <a:rPr lang="zh-CN" altLang="en-US" sz="1400" dirty="0"/>
            <a:t>，</a:t>
          </a:r>
          <a:r>
            <a:rPr lang="en-US" altLang="zh-CN" sz="1400" dirty="0"/>
            <a:t>2002</a:t>
          </a:r>
          <a:r>
            <a:rPr lang="zh-CN" altLang="en-US" sz="1400" dirty="0"/>
            <a:t>）</a:t>
          </a:r>
        </a:p>
      </cdr:txBody>
    </cdr:sp>
  </cdr:relSizeAnchor>
  <cdr:relSizeAnchor xmlns:cdr="http://schemas.openxmlformats.org/drawingml/2006/chartDrawing">
    <cdr:from>
      <cdr:x>0.31887</cdr:x>
      <cdr:y>0.43655</cdr:y>
    </cdr:from>
    <cdr:to>
      <cdr:x>0.49135</cdr:x>
      <cdr:y>0.51837</cdr:y>
    </cdr:to>
    <cdr:sp macro="" textlink="">
      <cdr:nvSpPr>
        <cdr:cNvPr id="26" name="文本框 25">
          <a:extLst xmlns:a="http://schemas.openxmlformats.org/drawingml/2006/main">
            <a:ext uri="{FF2B5EF4-FFF2-40B4-BE49-F238E27FC236}">
              <a16:creationId xmlns:a16="http://schemas.microsoft.com/office/drawing/2014/main" xmlns="" id="{A76B542E-26D9-4040-81C9-CF9599A97FC9}"/>
            </a:ext>
          </a:extLst>
        </cdr:cNvPr>
        <cdr:cNvSpPr txBox="1"/>
      </cdr:nvSpPr>
      <cdr:spPr>
        <a:xfrm xmlns:a="http://schemas.openxmlformats.org/drawingml/2006/main">
          <a:off x="3551542" y="2190936"/>
          <a:ext cx="1921066" cy="4106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战略性人力资源管理</a:t>
          </a:r>
          <a:endParaRPr lang="en-US" altLang="zh-CN" sz="1400" b="1" dirty="0">
            <a:solidFill>
              <a:srgbClr val="C00000"/>
            </a:solidFill>
          </a:endParaRPr>
        </a:p>
        <a:p xmlns:a="http://schemas.openxmlformats.org/drawingml/2006/main">
          <a:pPr algn="ctr"/>
          <a:r>
            <a:rPr lang="zh-CN" altLang="en-US" sz="1400" dirty="0"/>
            <a:t>（</a:t>
          </a:r>
          <a:r>
            <a:rPr lang="en-US" altLang="zh-CN" sz="1400" dirty="0"/>
            <a:t>2004</a:t>
          </a:r>
          <a:r>
            <a:rPr lang="zh-CN" altLang="en-US" sz="1400" dirty="0"/>
            <a:t>）</a:t>
          </a:r>
        </a:p>
      </cdr:txBody>
    </cdr:sp>
  </cdr:relSizeAnchor>
  <cdr:relSizeAnchor xmlns:cdr="http://schemas.openxmlformats.org/drawingml/2006/chartDrawing">
    <cdr:from>
      <cdr:x>0.32985</cdr:x>
      <cdr:y>0.35004</cdr:y>
    </cdr:from>
    <cdr:to>
      <cdr:x>0.54307</cdr:x>
      <cdr:y>0.43353</cdr:y>
    </cdr:to>
    <cdr:sp macro="" textlink="">
      <cdr:nvSpPr>
        <cdr:cNvPr id="27" name="文本框 26">
          <a:extLst xmlns:a="http://schemas.openxmlformats.org/drawingml/2006/main">
            <a:ext uri="{FF2B5EF4-FFF2-40B4-BE49-F238E27FC236}">
              <a16:creationId xmlns:a16="http://schemas.microsoft.com/office/drawing/2014/main" xmlns="" id="{1D88CB27-2AE6-471B-A2C4-75818CEEDA8B}"/>
            </a:ext>
          </a:extLst>
        </cdr:cNvPr>
        <cdr:cNvSpPr txBox="1"/>
      </cdr:nvSpPr>
      <cdr:spPr>
        <a:xfrm xmlns:a="http://schemas.openxmlformats.org/drawingml/2006/main">
          <a:off x="3673836" y="1756764"/>
          <a:ext cx="2374836" cy="4190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业务领先的战略制定与解码</a:t>
          </a:r>
          <a:endParaRPr lang="en-US" altLang="zh-CN" sz="1400" b="1" dirty="0">
            <a:solidFill>
              <a:srgbClr val="C00000"/>
            </a:solidFill>
          </a:endParaRPr>
        </a:p>
        <a:p xmlns:a="http://schemas.openxmlformats.org/drawingml/2006/main">
          <a:pPr algn="ctr"/>
          <a:r>
            <a:rPr lang="zh-CN" altLang="en-US" sz="1400" dirty="0"/>
            <a:t>（</a:t>
          </a:r>
          <a:r>
            <a:rPr lang="en-US" altLang="zh-CN" sz="1400" dirty="0"/>
            <a:t>BLM</a:t>
          </a:r>
          <a:r>
            <a:rPr lang="zh-CN" altLang="en-US" sz="1400" dirty="0"/>
            <a:t>，</a:t>
          </a:r>
          <a:r>
            <a:rPr lang="en-US" altLang="zh-CN" sz="1400" dirty="0"/>
            <a:t>2006</a:t>
          </a:r>
          <a:r>
            <a:rPr lang="zh-CN" altLang="en-US" sz="1400" dirty="0"/>
            <a:t>）</a:t>
          </a:r>
        </a:p>
      </cdr:txBody>
    </cdr:sp>
  </cdr:relSizeAnchor>
  <cdr:relSizeAnchor xmlns:cdr="http://schemas.openxmlformats.org/drawingml/2006/chartDrawing">
    <cdr:from>
      <cdr:x>0.43461</cdr:x>
      <cdr:y>0.27323</cdr:y>
    </cdr:from>
    <cdr:to>
      <cdr:x>0.556</cdr:x>
      <cdr:y>0.36173</cdr:y>
    </cdr:to>
    <cdr:sp macro="" textlink="">
      <cdr:nvSpPr>
        <cdr:cNvPr id="28" name="文本框 27">
          <a:extLst xmlns:a="http://schemas.openxmlformats.org/drawingml/2006/main">
            <a:ext uri="{FF2B5EF4-FFF2-40B4-BE49-F238E27FC236}">
              <a16:creationId xmlns:a16="http://schemas.microsoft.com/office/drawing/2014/main" xmlns="" id="{934C0A33-4F64-4FB5-A894-77BF1A6A0811}"/>
            </a:ext>
          </a:extLst>
        </cdr:cNvPr>
        <cdr:cNvSpPr txBox="1"/>
      </cdr:nvSpPr>
      <cdr:spPr>
        <a:xfrm xmlns:a="http://schemas.openxmlformats.org/drawingml/2006/main">
          <a:off x="4840643" y="1371274"/>
          <a:ext cx="1352045" cy="4441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集成财务转型</a:t>
          </a:r>
          <a:endParaRPr lang="en-US" altLang="zh-CN" sz="1400" b="1" dirty="0">
            <a:solidFill>
              <a:srgbClr val="C00000"/>
            </a:solidFill>
          </a:endParaRPr>
        </a:p>
        <a:p xmlns:a="http://schemas.openxmlformats.org/drawingml/2006/main">
          <a:r>
            <a:rPr lang="zh-CN" altLang="en-US" sz="1400" dirty="0"/>
            <a:t>（</a:t>
          </a:r>
          <a:r>
            <a:rPr lang="en-US" altLang="zh-CN" sz="1400" dirty="0"/>
            <a:t>IFS</a:t>
          </a:r>
          <a:r>
            <a:rPr lang="zh-CN" altLang="en-US" sz="1400" dirty="0"/>
            <a:t>，</a:t>
          </a:r>
          <a:r>
            <a:rPr lang="en-US" altLang="zh-CN" sz="1400" dirty="0"/>
            <a:t>2007</a:t>
          </a:r>
          <a:r>
            <a:rPr lang="zh-CN" altLang="en-US" sz="1400" dirty="0"/>
            <a:t>）</a:t>
          </a:r>
        </a:p>
      </cdr:txBody>
    </cdr:sp>
  </cdr:relSizeAnchor>
  <cdr:relSizeAnchor xmlns:cdr="http://schemas.openxmlformats.org/drawingml/2006/chartDrawing">
    <cdr:from>
      <cdr:x>0.61866</cdr:x>
      <cdr:y>0.15915</cdr:y>
    </cdr:from>
    <cdr:to>
      <cdr:x>0.86484</cdr:x>
      <cdr:y>0.26321</cdr:y>
    </cdr:to>
    <cdr:sp macro="" textlink="">
      <cdr:nvSpPr>
        <cdr:cNvPr id="29" name="文本框 28">
          <a:extLst xmlns:a="http://schemas.openxmlformats.org/drawingml/2006/main">
            <a:ext uri="{FF2B5EF4-FFF2-40B4-BE49-F238E27FC236}">
              <a16:creationId xmlns:a16="http://schemas.microsoft.com/office/drawing/2014/main" xmlns="" id="{D9D9B788-F4C1-4565-BEB4-8A79A996E91E}"/>
            </a:ext>
          </a:extLst>
        </cdr:cNvPr>
        <cdr:cNvSpPr txBox="1"/>
      </cdr:nvSpPr>
      <cdr:spPr>
        <a:xfrm xmlns:a="http://schemas.openxmlformats.org/drawingml/2006/main">
          <a:off x="7240943" y="1013429"/>
          <a:ext cx="2881424" cy="6626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a:p>
      </cdr:txBody>
    </cdr:sp>
  </cdr:relSizeAnchor>
  <cdr:relSizeAnchor xmlns:cdr="http://schemas.openxmlformats.org/drawingml/2006/chartDrawing">
    <cdr:from>
      <cdr:x>0.47274</cdr:x>
      <cdr:y>0.2177</cdr:y>
    </cdr:from>
    <cdr:to>
      <cdr:x>0.74996</cdr:x>
      <cdr:y>0.30496</cdr:y>
    </cdr:to>
    <cdr:sp macro="" textlink="">
      <cdr:nvSpPr>
        <cdr:cNvPr id="30" name="文本框 29">
          <a:extLst xmlns:a="http://schemas.openxmlformats.org/drawingml/2006/main">
            <a:ext uri="{FF2B5EF4-FFF2-40B4-BE49-F238E27FC236}">
              <a16:creationId xmlns:a16="http://schemas.microsoft.com/office/drawing/2014/main" xmlns="" id="{90F0BC1A-C9EB-47EF-91EB-639ECA013853}"/>
            </a:ext>
          </a:extLst>
        </cdr:cNvPr>
        <cdr:cNvSpPr txBox="1"/>
      </cdr:nvSpPr>
      <cdr:spPr>
        <a:xfrm xmlns:a="http://schemas.openxmlformats.org/drawingml/2006/main">
          <a:off x="5265331" y="1092582"/>
          <a:ext cx="3087597" cy="4379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一线呼唤炮火的流程再造与组织变革</a:t>
          </a:r>
          <a:endParaRPr lang="en-US" altLang="zh-CN" sz="1400" b="1" dirty="0">
            <a:solidFill>
              <a:srgbClr val="C00000"/>
            </a:solidFill>
          </a:endParaRPr>
        </a:p>
        <a:p xmlns:a="http://schemas.openxmlformats.org/drawingml/2006/main">
          <a:pPr algn="ctr"/>
          <a:r>
            <a:rPr lang="zh-CN" altLang="en-US" sz="1400" dirty="0"/>
            <a:t>（</a:t>
          </a:r>
          <a:r>
            <a:rPr lang="en-US" altLang="zh-CN" sz="1400" dirty="0"/>
            <a:t>LTC</a:t>
          </a:r>
          <a:r>
            <a:rPr lang="zh-CN" altLang="en-US" sz="1400" dirty="0"/>
            <a:t>，</a:t>
          </a:r>
          <a:r>
            <a:rPr lang="en-US" altLang="zh-CN" sz="1400" dirty="0"/>
            <a:t>2009</a:t>
          </a:r>
          <a:r>
            <a:rPr lang="zh-CN" altLang="en-US" sz="1400" dirty="0"/>
            <a:t>）</a:t>
          </a:r>
        </a:p>
      </cdr:txBody>
    </cdr:sp>
  </cdr:relSizeAnchor>
  <cdr:relSizeAnchor xmlns:cdr="http://schemas.openxmlformats.org/drawingml/2006/chartDrawing">
    <cdr:from>
      <cdr:x>0.81033</cdr:x>
      <cdr:y>0.09791</cdr:y>
    </cdr:from>
    <cdr:to>
      <cdr:x>0.92843</cdr:x>
      <cdr:y>0.15915</cdr:y>
    </cdr:to>
    <cdr:sp macro="" textlink="">
      <cdr:nvSpPr>
        <cdr:cNvPr id="31" name="文本框 30">
          <a:extLst xmlns:a="http://schemas.openxmlformats.org/drawingml/2006/main">
            <a:ext uri="{FF2B5EF4-FFF2-40B4-BE49-F238E27FC236}">
              <a16:creationId xmlns:a16="http://schemas.microsoft.com/office/drawing/2014/main" xmlns="" id="{85ED4DA1-179C-4840-B8ED-567E5895957E}"/>
            </a:ext>
          </a:extLst>
        </cdr:cNvPr>
        <cdr:cNvSpPr txBox="1"/>
      </cdr:nvSpPr>
      <cdr:spPr>
        <a:xfrm xmlns:a="http://schemas.openxmlformats.org/drawingml/2006/main">
          <a:off x="9484412" y="623450"/>
          <a:ext cx="1382233" cy="3899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0.72032</cdr:x>
      <cdr:y>0.13369</cdr:y>
    </cdr:from>
    <cdr:to>
      <cdr:x>0.81361</cdr:x>
      <cdr:y>0.22157</cdr:y>
    </cdr:to>
    <cdr:sp macro="" textlink="">
      <cdr:nvSpPr>
        <cdr:cNvPr id="32" name="文本框 31">
          <a:extLst xmlns:a="http://schemas.openxmlformats.org/drawingml/2006/main">
            <a:ext uri="{FF2B5EF4-FFF2-40B4-BE49-F238E27FC236}">
              <a16:creationId xmlns:a16="http://schemas.microsoft.com/office/drawing/2014/main" xmlns="" id="{0A34C683-5F84-4B6F-9438-AE3844B4FCF4}"/>
            </a:ext>
          </a:extLst>
        </cdr:cNvPr>
        <cdr:cNvSpPr txBox="1"/>
      </cdr:nvSpPr>
      <cdr:spPr>
        <a:xfrm xmlns:a="http://schemas.openxmlformats.org/drawingml/2006/main">
          <a:off x="8537911" y="851310"/>
          <a:ext cx="1105819" cy="5595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400" b="1" dirty="0">
              <a:solidFill>
                <a:srgbClr val="C00000"/>
              </a:solidFill>
            </a:rPr>
            <a:t>战略解码</a:t>
          </a:r>
          <a:endParaRPr lang="en-US" altLang="zh-CN" sz="1400" b="1" dirty="0">
            <a:solidFill>
              <a:srgbClr val="C00000"/>
            </a:solidFill>
          </a:endParaRPr>
        </a:p>
        <a:p xmlns:a="http://schemas.openxmlformats.org/drawingml/2006/main">
          <a:r>
            <a:rPr lang="zh-CN" altLang="en-US" sz="1400" dirty="0"/>
            <a:t>（</a:t>
          </a:r>
          <a:r>
            <a:rPr lang="en-US" altLang="zh-CN" sz="1400" dirty="0"/>
            <a:t>2012</a:t>
          </a:r>
          <a:r>
            <a:rPr lang="zh-CN" altLang="en-US" sz="1400" dirty="0"/>
            <a:t>）</a:t>
          </a:r>
        </a:p>
      </cdr:txBody>
    </cdr:sp>
  </cdr:relSizeAnchor>
  <cdr:relSizeAnchor xmlns:cdr="http://schemas.openxmlformats.org/drawingml/2006/chartDrawing">
    <cdr:from>
      <cdr:x>0.09055</cdr:x>
      <cdr:y>0.80588</cdr:y>
    </cdr:from>
    <cdr:to>
      <cdr:x>0.18389</cdr:x>
      <cdr:y>0.80588</cdr:y>
    </cdr:to>
    <cdr:cxnSp macro="">
      <cdr:nvCxnSpPr>
        <cdr:cNvPr id="34" name="直接连接符 33">
          <a:extLst xmlns:a="http://schemas.openxmlformats.org/drawingml/2006/main">
            <a:ext uri="{FF2B5EF4-FFF2-40B4-BE49-F238E27FC236}">
              <a16:creationId xmlns:a16="http://schemas.microsoft.com/office/drawing/2014/main" xmlns="" id="{BA6DD6B2-11E4-4DD7-B0AE-F2261FCDAAC2}"/>
            </a:ext>
          </a:extLst>
        </cdr:cNvPr>
        <cdr:cNvCxnSpPr/>
      </cdr:nvCxnSpPr>
      <cdr:spPr>
        <a:xfrm xmlns:a="http://schemas.openxmlformats.org/drawingml/2006/main">
          <a:off x="1073289" y="5131654"/>
          <a:ext cx="1106400"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0.1554</cdr:x>
      <cdr:y>0.80922</cdr:y>
    </cdr:from>
    <cdr:to>
      <cdr:x>0.1554</cdr:x>
      <cdr:y>0.91275</cdr:y>
    </cdr:to>
    <cdr:cxnSp macro="">
      <cdr:nvCxnSpPr>
        <cdr:cNvPr id="40" name="直接连接符 39">
          <a:extLst xmlns:a="http://schemas.openxmlformats.org/drawingml/2006/main">
            <a:ext uri="{FF2B5EF4-FFF2-40B4-BE49-F238E27FC236}">
              <a16:creationId xmlns:a16="http://schemas.microsoft.com/office/drawing/2014/main" xmlns="" id="{B004ED6C-4B2F-4023-A837-3A5E53A6FD74}"/>
            </a:ext>
          </a:extLst>
        </cdr:cNvPr>
        <cdr:cNvCxnSpPr/>
      </cdr:nvCxnSpPr>
      <cdr:spPr>
        <a:xfrm xmlns:a="http://schemas.openxmlformats.org/drawingml/2006/main">
          <a:off x="1841976" y="5152921"/>
          <a:ext cx="0" cy="659218"/>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0.14207</cdr:x>
      <cdr:y>0.71572</cdr:y>
    </cdr:from>
    <cdr:to>
      <cdr:x>0.27266</cdr:x>
      <cdr:y>0.71572</cdr:y>
    </cdr:to>
    <cdr:cxnSp macro="">
      <cdr:nvCxnSpPr>
        <cdr:cNvPr id="43" name="直接连接符 42">
          <a:extLst xmlns:a="http://schemas.openxmlformats.org/drawingml/2006/main">
            <a:ext uri="{FF2B5EF4-FFF2-40B4-BE49-F238E27FC236}">
              <a16:creationId xmlns:a16="http://schemas.microsoft.com/office/drawing/2014/main" xmlns="" id="{C7B44B3B-0607-40FD-AECD-DE92A88A7D37}"/>
            </a:ext>
          </a:extLst>
        </cdr:cNvPr>
        <cdr:cNvCxnSpPr/>
      </cdr:nvCxnSpPr>
      <cdr:spPr>
        <a:xfrm xmlns:a="http://schemas.openxmlformats.org/drawingml/2006/main">
          <a:off x="1683991" y="4557497"/>
          <a:ext cx="1547820"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0.27358</cdr:x>
      <cdr:y>0.71572</cdr:y>
    </cdr:from>
    <cdr:to>
      <cdr:x>0.27358</cdr:x>
      <cdr:y>0.89438</cdr:y>
    </cdr:to>
    <cdr:cxnSp macro="">
      <cdr:nvCxnSpPr>
        <cdr:cNvPr id="45" name="直接连接符 44">
          <a:extLst xmlns:a="http://schemas.openxmlformats.org/drawingml/2006/main">
            <a:ext uri="{FF2B5EF4-FFF2-40B4-BE49-F238E27FC236}">
              <a16:creationId xmlns:a16="http://schemas.microsoft.com/office/drawing/2014/main" xmlns="" id="{7174207E-2A2A-4BCA-8EED-AF8626AFECE3}"/>
            </a:ext>
          </a:extLst>
        </cdr:cNvPr>
        <cdr:cNvCxnSpPr/>
      </cdr:nvCxnSpPr>
      <cdr:spPr>
        <a:xfrm xmlns:a="http://schemas.openxmlformats.org/drawingml/2006/main">
          <a:off x="3242715" y="4557498"/>
          <a:ext cx="0" cy="1137683"/>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0.23208</cdr:x>
      <cdr:y>0.59633</cdr:y>
    </cdr:from>
    <cdr:to>
      <cdr:x>0.31656</cdr:x>
      <cdr:y>0.59633</cdr:y>
    </cdr:to>
    <cdr:cxnSp macro="">
      <cdr:nvCxnSpPr>
        <cdr:cNvPr id="49" name="直接连接符 48">
          <a:extLst xmlns:a="http://schemas.openxmlformats.org/drawingml/2006/main">
            <a:ext uri="{FF2B5EF4-FFF2-40B4-BE49-F238E27FC236}">
              <a16:creationId xmlns:a16="http://schemas.microsoft.com/office/drawing/2014/main" xmlns="" id="{D0B5560C-1498-4839-B052-94D682356E2C}"/>
            </a:ext>
          </a:extLst>
        </cdr:cNvPr>
        <cdr:cNvCxnSpPr/>
      </cdr:nvCxnSpPr>
      <cdr:spPr>
        <a:xfrm xmlns:a="http://schemas.openxmlformats.org/drawingml/2006/main">
          <a:off x="2750862" y="3797280"/>
          <a:ext cx="1001342"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0.31716</cdr:x>
      <cdr:y>0.59633</cdr:y>
    </cdr:from>
    <cdr:to>
      <cdr:x>0.31716</cdr:x>
      <cdr:y>0.89104</cdr:y>
    </cdr:to>
    <cdr:cxnSp macro="">
      <cdr:nvCxnSpPr>
        <cdr:cNvPr id="51" name="直接连接符 50">
          <a:extLst xmlns:a="http://schemas.openxmlformats.org/drawingml/2006/main">
            <a:ext uri="{FF2B5EF4-FFF2-40B4-BE49-F238E27FC236}">
              <a16:creationId xmlns:a16="http://schemas.microsoft.com/office/drawing/2014/main" xmlns="" id="{2A50020E-ABF6-4C05-9874-12DEA8859334}"/>
            </a:ext>
          </a:extLst>
        </cdr:cNvPr>
        <cdr:cNvCxnSpPr/>
      </cdr:nvCxnSpPr>
      <cdr:spPr>
        <a:xfrm xmlns:a="http://schemas.openxmlformats.org/drawingml/2006/main">
          <a:off x="3759290" y="3797269"/>
          <a:ext cx="0" cy="1876646"/>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0.35612</cdr:x>
      <cdr:y>0.51503</cdr:y>
    </cdr:from>
    <cdr:to>
      <cdr:x>0.45121</cdr:x>
      <cdr:y>0.51503</cdr:y>
    </cdr:to>
    <cdr:cxnSp macro="">
      <cdr:nvCxnSpPr>
        <cdr:cNvPr id="55" name="直接连接符 54">
          <a:extLst xmlns:a="http://schemas.openxmlformats.org/drawingml/2006/main">
            <a:ext uri="{FF2B5EF4-FFF2-40B4-BE49-F238E27FC236}">
              <a16:creationId xmlns:a16="http://schemas.microsoft.com/office/drawing/2014/main" xmlns="" id="{C14DA8D9-0D43-4C37-9B05-CE06D7BE0073}"/>
            </a:ext>
          </a:extLst>
        </cdr:cNvPr>
        <cdr:cNvCxnSpPr/>
      </cdr:nvCxnSpPr>
      <cdr:spPr>
        <a:xfrm xmlns:a="http://schemas.openxmlformats.org/drawingml/2006/main">
          <a:off x="4221125" y="3279566"/>
          <a:ext cx="1127051"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0.40154</cdr:x>
      <cdr:y>0.51868</cdr:y>
    </cdr:from>
    <cdr:to>
      <cdr:x>0.40154</cdr:x>
      <cdr:y>0.86766</cdr:y>
    </cdr:to>
    <cdr:cxnSp macro="">
      <cdr:nvCxnSpPr>
        <cdr:cNvPr id="57" name="直接连接符 56">
          <a:extLst xmlns:a="http://schemas.openxmlformats.org/drawingml/2006/main">
            <a:ext uri="{FF2B5EF4-FFF2-40B4-BE49-F238E27FC236}">
              <a16:creationId xmlns:a16="http://schemas.microsoft.com/office/drawing/2014/main" xmlns="" id="{334680CE-D30A-4D06-B5B1-B9FE8D63015A}"/>
            </a:ext>
          </a:extLst>
        </cdr:cNvPr>
        <cdr:cNvCxnSpPr/>
      </cdr:nvCxnSpPr>
      <cdr:spPr>
        <a:xfrm xmlns:a="http://schemas.openxmlformats.org/drawingml/2006/main">
          <a:off x="4759463" y="3302855"/>
          <a:ext cx="0" cy="2222205"/>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0.38118</cdr:x>
      <cdr:y>0.43198</cdr:y>
    </cdr:from>
    <cdr:to>
      <cdr:x>0.48355</cdr:x>
      <cdr:y>0.43198</cdr:y>
    </cdr:to>
    <cdr:cxnSp macro="">
      <cdr:nvCxnSpPr>
        <cdr:cNvPr id="59" name="直接连接符 58">
          <a:extLst xmlns:a="http://schemas.openxmlformats.org/drawingml/2006/main">
            <a:ext uri="{FF2B5EF4-FFF2-40B4-BE49-F238E27FC236}">
              <a16:creationId xmlns:a16="http://schemas.microsoft.com/office/drawing/2014/main" xmlns="" id="{DC897ED4-8BF4-42AF-99F5-D3A632FE93EA}"/>
            </a:ext>
          </a:extLst>
        </cdr:cNvPr>
        <cdr:cNvCxnSpPr/>
      </cdr:nvCxnSpPr>
      <cdr:spPr>
        <a:xfrm xmlns:a="http://schemas.openxmlformats.org/drawingml/2006/main">
          <a:off x="4518077" y="2750772"/>
          <a:ext cx="1213392"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0.48269</cdr:x>
      <cdr:y>0.43019</cdr:y>
    </cdr:from>
    <cdr:to>
      <cdr:x>0.48269</cdr:x>
      <cdr:y>0.82258</cdr:y>
    </cdr:to>
    <cdr:cxnSp macro="">
      <cdr:nvCxnSpPr>
        <cdr:cNvPr id="61" name="直接连接符 60">
          <a:extLst xmlns:a="http://schemas.openxmlformats.org/drawingml/2006/main">
            <a:ext uri="{FF2B5EF4-FFF2-40B4-BE49-F238E27FC236}">
              <a16:creationId xmlns:a16="http://schemas.microsoft.com/office/drawing/2014/main" xmlns="" id="{28028F31-9388-4DCB-B370-E3B14780C178}"/>
            </a:ext>
          </a:extLst>
        </cdr:cNvPr>
        <cdr:cNvCxnSpPr/>
      </cdr:nvCxnSpPr>
      <cdr:spPr>
        <a:xfrm xmlns:a="http://schemas.openxmlformats.org/drawingml/2006/main">
          <a:off x="5649604" y="2739329"/>
          <a:ext cx="0" cy="2498652"/>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0.44345</cdr:x>
      <cdr:y>0.35004</cdr:y>
    </cdr:from>
    <cdr:to>
      <cdr:x>0.52268</cdr:x>
      <cdr:y>0.35004</cdr:y>
    </cdr:to>
    <cdr:cxnSp macro="">
      <cdr:nvCxnSpPr>
        <cdr:cNvPr id="76" name="直接连接符 75">
          <a:extLst xmlns:a="http://schemas.openxmlformats.org/drawingml/2006/main">
            <a:ext uri="{FF2B5EF4-FFF2-40B4-BE49-F238E27FC236}">
              <a16:creationId xmlns:a16="http://schemas.microsoft.com/office/drawing/2014/main" xmlns="" id="{962C217F-B272-4BDA-8641-4EC49DFF4BBE}"/>
            </a:ext>
          </a:extLst>
        </cdr:cNvPr>
        <cdr:cNvCxnSpPr/>
      </cdr:nvCxnSpPr>
      <cdr:spPr>
        <a:xfrm xmlns:a="http://schemas.openxmlformats.org/drawingml/2006/main">
          <a:off x="5256163" y="2228966"/>
          <a:ext cx="939143"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0.52249</cdr:x>
      <cdr:y>0.34952</cdr:y>
    </cdr:from>
    <cdr:to>
      <cdr:x>0.52249</cdr:x>
      <cdr:y>0.8159</cdr:y>
    </cdr:to>
    <cdr:cxnSp macro="">
      <cdr:nvCxnSpPr>
        <cdr:cNvPr id="78" name="直接连接符 77">
          <a:extLst xmlns:a="http://schemas.openxmlformats.org/drawingml/2006/main">
            <a:ext uri="{FF2B5EF4-FFF2-40B4-BE49-F238E27FC236}">
              <a16:creationId xmlns:a16="http://schemas.microsoft.com/office/drawing/2014/main" xmlns="" id="{A1FCC315-3428-43F7-958D-8D95C34D9502}"/>
            </a:ext>
          </a:extLst>
        </cdr:cNvPr>
        <cdr:cNvCxnSpPr/>
      </cdr:nvCxnSpPr>
      <cdr:spPr>
        <a:xfrm xmlns:a="http://schemas.openxmlformats.org/drawingml/2006/main">
          <a:off x="6193045" y="2225673"/>
          <a:ext cx="0" cy="2969777"/>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0.55347</cdr:x>
      <cdr:y>0.2916</cdr:y>
    </cdr:from>
    <cdr:to>
      <cdr:x>0.65394</cdr:x>
      <cdr:y>0.2916</cdr:y>
    </cdr:to>
    <cdr:cxnSp macro="">
      <cdr:nvCxnSpPr>
        <cdr:cNvPr id="92" name="直接连接符 91">
          <a:extLst xmlns:a="http://schemas.openxmlformats.org/drawingml/2006/main">
            <a:ext uri="{FF2B5EF4-FFF2-40B4-BE49-F238E27FC236}">
              <a16:creationId xmlns:a16="http://schemas.microsoft.com/office/drawing/2014/main" xmlns="" id="{A0F0D6B9-7A8C-4BB0-A15B-624EE097D349}"/>
            </a:ext>
          </a:extLst>
        </cdr:cNvPr>
        <cdr:cNvCxnSpPr/>
      </cdr:nvCxnSpPr>
      <cdr:spPr>
        <a:xfrm xmlns:a="http://schemas.openxmlformats.org/drawingml/2006/main">
          <a:off x="6560288" y="1856827"/>
          <a:ext cx="1190846"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0.60191</cdr:x>
      <cdr:y>0.29327</cdr:y>
    </cdr:from>
    <cdr:to>
      <cdr:x>0.60191</cdr:x>
      <cdr:y>0.74911</cdr:y>
    </cdr:to>
    <cdr:cxnSp macro="">
      <cdr:nvCxnSpPr>
        <cdr:cNvPr id="94" name="直接连接符 93">
          <a:extLst xmlns:a="http://schemas.openxmlformats.org/drawingml/2006/main">
            <a:ext uri="{FF2B5EF4-FFF2-40B4-BE49-F238E27FC236}">
              <a16:creationId xmlns:a16="http://schemas.microsoft.com/office/drawing/2014/main" xmlns="" id="{FBD41A6B-92BC-4F02-A9EE-CC4254507ED9}"/>
            </a:ext>
          </a:extLst>
        </cdr:cNvPr>
        <cdr:cNvCxnSpPr/>
      </cdr:nvCxnSpPr>
      <cdr:spPr>
        <a:xfrm xmlns:a="http://schemas.openxmlformats.org/drawingml/2006/main">
          <a:off x="7134445" y="1867460"/>
          <a:ext cx="0" cy="2902688"/>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0.7257</cdr:x>
      <cdr:y>0.21312</cdr:y>
    </cdr:from>
    <cdr:to>
      <cdr:x>0.79298</cdr:x>
      <cdr:y>0.21312</cdr:y>
    </cdr:to>
    <cdr:cxnSp macro="">
      <cdr:nvCxnSpPr>
        <cdr:cNvPr id="96" name="直接连接符 95">
          <a:extLst xmlns:a="http://schemas.openxmlformats.org/drawingml/2006/main">
            <a:ext uri="{FF2B5EF4-FFF2-40B4-BE49-F238E27FC236}">
              <a16:creationId xmlns:a16="http://schemas.microsoft.com/office/drawing/2014/main" xmlns="" id="{8AF2ECBE-2620-45D8-8EBD-F964D232106D}"/>
            </a:ext>
          </a:extLst>
        </cdr:cNvPr>
        <cdr:cNvCxnSpPr/>
      </cdr:nvCxnSpPr>
      <cdr:spPr>
        <a:xfrm xmlns:a="http://schemas.openxmlformats.org/drawingml/2006/main">
          <a:off x="8601706" y="1357098"/>
          <a:ext cx="797475"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0.7257</cdr:x>
      <cdr:y>0.21312</cdr:y>
    </cdr:from>
    <cdr:to>
      <cdr:x>0.7257</cdr:x>
      <cdr:y>0.67063</cdr:y>
    </cdr:to>
    <cdr:cxnSp macro="">
      <cdr:nvCxnSpPr>
        <cdr:cNvPr id="100" name="直接连接符 99">
          <a:extLst xmlns:a="http://schemas.openxmlformats.org/drawingml/2006/main">
            <a:ext uri="{FF2B5EF4-FFF2-40B4-BE49-F238E27FC236}">
              <a16:creationId xmlns:a16="http://schemas.microsoft.com/office/drawing/2014/main" xmlns="" id="{3A21E20A-7F23-489E-953B-9CF28B950FBC}"/>
            </a:ext>
          </a:extLst>
        </cdr:cNvPr>
        <cdr:cNvCxnSpPr/>
      </cdr:nvCxnSpPr>
      <cdr:spPr>
        <a:xfrm xmlns:a="http://schemas.openxmlformats.org/drawingml/2006/main">
          <a:off x="8601739" y="1357097"/>
          <a:ext cx="0" cy="2913321"/>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anose="020B0604020202020204" pitchFamily="34" charset="0"/>
                <a:ea typeface="+mn-ea"/>
              </a:defRPr>
            </a:lvl1pPr>
          </a:lstStyle>
          <a:p>
            <a:pPr>
              <a:defRPr/>
            </a:pPr>
            <a:endParaRPr lang="zh-CN" altLang="en-US"/>
          </a:p>
        </p:txBody>
      </p:sp>
      <p:sp>
        <p:nvSpPr>
          <p:cNvPr id="75779"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anose="020B0604020202020204" pitchFamily="34" charset="0"/>
                <a:ea typeface="+mn-ea"/>
              </a:defRPr>
            </a:lvl1pPr>
          </a:lstStyle>
          <a:p>
            <a:pPr>
              <a:defRPr/>
            </a:pPr>
            <a:fld id="{C82DC73B-1077-2443-B4C6-EA9F4C2796F6}" type="datetimeFigureOut">
              <a:rPr lang="zh-CN" altLang="en-US"/>
              <a:pPr>
                <a:defRPr/>
              </a:pPr>
              <a:t>2021/7/20</a:t>
            </a:fld>
            <a:endParaRPr lang="en-US" altLang="zh-CN"/>
          </a:p>
        </p:txBody>
      </p:sp>
      <p:sp>
        <p:nvSpPr>
          <p:cNvPr id="75780"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ea typeface="+mn-ea"/>
              </a:defRPr>
            </a:lvl1pPr>
          </a:lstStyle>
          <a:p>
            <a:pPr>
              <a:defRPr/>
            </a:pPr>
            <a:endParaRPr lang="en-US" altLang="zh-CN"/>
          </a:p>
        </p:txBody>
      </p:sp>
      <p:sp>
        <p:nvSpPr>
          <p:cNvPr id="75781"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pPr>
              <a:defRPr/>
            </a:pPr>
            <a:fld id="{FFA2F182-C508-9B43-BFC5-6A46D3B30869}" type="slidenum">
              <a:rPr lang="zh-CN" altLang="en-US"/>
              <a:pPr>
                <a:defRPr/>
              </a:pPr>
              <a:t>‹#›</a:t>
            </a:fld>
            <a:endParaRPr lang="en-US" altLang="zh-CN"/>
          </a:p>
        </p:txBody>
      </p:sp>
    </p:spTree>
    <p:extLst>
      <p:ext uri="{BB962C8B-B14F-4D97-AF65-F5344CB8AC3E}">
        <p14:creationId xmlns:p14="http://schemas.microsoft.com/office/powerpoint/2010/main" xmlns="" val="32641634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宋体" panose="02010600030101010101"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宋体" panose="02010600030101010101" pitchFamily="2" charset="-122"/>
              </a:defRPr>
            </a:lvl1pPr>
          </a:lstStyle>
          <a:p>
            <a:pPr>
              <a:defRPr/>
            </a:pPr>
            <a:fld id="{A1186ACF-89EF-DC4D-A844-1FAA1FFC4E7D}" type="datetimeFigureOut">
              <a:rPr lang="zh-CN" altLang="en-US"/>
              <a:pPr>
                <a:defRPr/>
              </a:pPr>
              <a:t>2021/7/20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宋体" panose="02010600030101010101"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pPr>
              <a:defRPr/>
            </a:pPr>
            <a:fld id="{066056B2-FEAF-8542-B899-3F95A4D09AE2}" type="slidenum">
              <a:rPr lang="zh-CN" altLang="en-US"/>
              <a:pPr>
                <a:defRPr/>
              </a:pPr>
              <a:t>‹#›</a:t>
            </a:fld>
            <a:endParaRPr lang="en-US" altLang="zh-CN"/>
          </a:p>
        </p:txBody>
      </p:sp>
    </p:spTree>
    <p:extLst>
      <p:ext uri="{BB962C8B-B14F-4D97-AF65-F5344CB8AC3E}">
        <p14:creationId xmlns:p14="http://schemas.microsoft.com/office/powerpoint/2010/main" xmlns="" val="18182096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xmlns="" val="79894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sz="1800"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2</a:t>
            </a:fld>
            <a:endParaRPr lang="en-US" altLang="zh-CN"/>
          </a:p>
        </p:txBody>
      </p:sp>
    </p:spTree>
    <p:extLst>
      <p:ext uri="{BB962C8B-B14F-4D97-AF65-F5344CB8AC3E}">
        <p14:creationId xmlns:p14="http://schemas.microsoft.com/office/powerpoint/2010/main" xmlns="" val="144959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3</a:t>
            </a:fld>
            <a:endParaRPr lang="zh-CN" altLang="en-US">
              <a:solidFill>
                <a:prstClr val="black"/>
              </a:solidFill>
            </a:endParaRPr>
          </a:p>
        </p:txBody>
      </p:sp>
    </p:spTree>
    <p:extLst>
      <p:ext uri="{BB962C8B-B14F-4D97-AF65-F5344CB8AC3E}">
        <p14:creationId xmlns:p14="http://schemas.microsoft.com/office/powerpoint/2010/main" xmlns="" val="561407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smtClean="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4</a:t>
            </a:fld>
            <a:endParaRPr lang="en-US" altLang="zh-CN"/>
          </a:p>
        </p:txBody>
      </p:sp>
    </p:spTree>
    <p:extLst>
      <p:ext uri="{BB962C8B-B14F-4D97-AF65-F5344CB8AC3E}">
        <p14:creationId xmlns:p14="http://schemas.microsoft.com/office/powerpoint/2010/main" xmlns="" val="1126416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solidFill>
                  <a:prstClr val="black"/>
                </a:solidFill>
              </a:rPr>
              <a:pPr>
                <a:defRPr/>
              </a:pPr>
              <a:t>5</a:t>
            </a:fld>
            <a:endParaRPr lang="en-US" altLang="zh-CN">
              <a:solidFill>
                <a:prstClr val="black"/>
              </a:solidFill>
            </a:endParaRPr>
          </a:p>
        </p:txBody>
      </p:sp>
    </p:spTree>
    <p:extLst>
      <p:ext uri="{BB962C8B-B14F-4D97-AF65-F5344CB8AC3E}">
        <p14:creationId xmlns:p14="http://schemas.microsoft.com/office/powerpoint/2010/main" xmlns="" val="162959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smtClean="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6</a:t>
            </a:fld>
            <a:endParaRPr lang="en-US" altLang="zh-CN"/>
          </a:p>
        </p:txBody>
      </p:sp>
    </p:spTree>
    <p:extLst>
      <p:ext uri="{BB962C8B-B14F-4D97-AF65-F5344CB8AC3E}">
        <p14:creationId xmlns:p14="http://schemas.microsoft.com/office/powerpoint/2010/main" xmlns="" val="443558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b="1" dirty="0" smtClean="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7</a:t>
            </a:fld>
            <a:endParaRPr lang="en-US" altLang="zh-CN"/>
          </a:p>
        </p:txBody>
      </p:sp>
    </p:spTree>
    <p:extLst>
      <p:ext uri="{BB962C8B-B14F-4D97-AF65-F5344CB8AC3E}">
        <p14:creationId xmlns:p14="http://schemas.microsoft.com/office/powerpoint/2010/main" xmlns="" val="785498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8</a:t>
            </a:fld>
            <a:endParaRPr lang="zh-CN" altLang="en-US">
              <a:solidFill>
                <a:prstClr val="black"/>
              </a:solidFill>
            </a:endParaRPr>
          </a:p>
        </p:txBody>
      </p:sp>
    </p:spTree>
    <p:extLst>
      <p:ext uri="{BB962C8B-B14F-4D97-AF65-F5344CB8AC3E}">
        <p14:creationId xmlns:p14="http://schemas.microsoft.com/office/powerpoint/2010/main" xmlns="" val="3304872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9</a:t>
            </a:fld>
            <a:endParaRPr lang="en-US" altLang="zh-CN"/>
          </a:p>
        </p:txBody>
      </p:sp>
    </p:spTree>
    <p:extLst>
      <p:ext uri="{BB962C8B-B14F-4D97-AF65-F5344CB8AC3E}">
        <p14:creationId xmlns:p14="http://schemas.microsoft.com/office/powerpoint/2010/main" xmlns="" val="3347860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10</a:t>
            </a:fld>
            <a:endParaRPr lang="en-US" altLang="zh-CN"/>
          </a:p>
        </p:txBody>
      </p:sp>
    </p:spTree>
    <p:extLst>
      <p:ext uri="{BB962C8B-B14F-4D97-AF65-F5344CB8AC3E}">
        <p14:creationId xmlns:p14="http://schemas.microsoft.com/office/powerpoint/2010/main" xmlns="" val="513451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11</a:t>
            </a:fld>
            <a:endParaRPr lang="en-US" altLang="zh-CN"/>
          </a:p>
        </p:txBody>
      </p:sp>
    </p:spTree>
    <p:extLst>
      <p:ext uri="{BB962C8B-B14F-4D97-AF65-F5344CB8AC3E}">
        <p14:creationId xmlns:p14="http://schemas.microsoft.com/office/powerpoint/2010/main" xmlns="" val="2914065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12</a:t>
            </a:fld>
            <a:endParaRPr lang="en-US" altLang="zh-CN"/>
          </a:p>
        </p:txBody>
      </p:sp>
    </p:spTree>
    <p:extLst>
      <p:ext uri="{BB962C8B-B14F-4D97-AF65-F5344CB8AC3E}">
        <p14:creationId xmlns:p14="http://schemas.microsoft.com/office/powerpoint/2010/main" xmlns="" val="3793387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13</a:t>
            </a:fld>
            <a:endParaRPr lang="en-US" altLang="zh-CN"/>
          </a:p>
        </p:txBody>
      </p:sp>
    </p:spTree>
    <p:extLst>
      <p:ext uri="{BB962C8B-B14F-4D97-AF65-F5344CB8AC3E}">
        <p14:creationId xmlns:p14="http://schemas.microsoft.com/office/powerpoint/2010/main" xmlns="" val="3092283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14</a:t>
            </a:fld>
            <a:endParaRPr lang="en-US" altLang="zh-CN"/>
          </a:p>
        </p:txBody>
      </p:sp>
    </p:spTree>
    <p:extLst>
      <p:ext uri="{BB962C8B-B14F-4D97-AF65-F5344CB8AC3E}">
        <p14:creationId xmlns:p14="http://schemas.microsoft.com/office/powerpoint/2010/main" xmlns="" val="1845911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15</a:t>
            </a:fld>
            <a:endParaRPr lang="zh-CN" altLang="en-US">
              <a:solidFill>
                <a:prstClr val="black"/>
              </a:solidFill>
            </a:endParaRPr>
          </a:p>
        </p:txBody>
      </p:sp>
    </p:spTree>
    <p:extLst>
      <p:ext uri="{BB962C8B-B14F-4D97-AF65-F5344CB8AC3E}">
        <p14:creationId xmlns:p14="http://schemas.microsoft.com/office/powerpoint/2010/main" xmlns="" val="1684470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16</a:t>
            </a:fld>
            <a:endParaRPr lang="en-US" altLang="zh-CN"/>
          </a:p>
        </p:txBody>
      </p:sp>
    </p:spTree>
    <p:extLst>
      <p:ext uri="{BB962C8B-B14F-4D97-AF65-F5344CB8AC3E}">
        <p14:creationId xmlns:p14="http://schemas.microsoft.com/office/powerpoint/2010/main" xmlns="" val="414465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a:effectLst/>
              </a:rPr>
              <a:t/>
            </a:r>
            <a:br>
              <a:rPr lang="zh-CN" altLang="en-US" dirty="0">
                <a:effectLst/>
              </a:rPr>
            </a:br>
            <a:endParaRPr kumimoji="1" lang="zh-CN" altLang="en-US" dirty="0"/>
          </a:p>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solidFill>
                  <a:prstClr val="black"/>
                </a:solidFill>
              </a:rPr>
              <a:pPr>
                <a:defRPr/>
              </a:pPr>
              <a:t>17</a:t>
            </a:fld>
            <a:endParaRPr lang="en-US" altLang="zh-CN">
              <a:solidFill>
                <a:prstClr val="black"/>
              </a:solidFill>
            </a:endParaRPr>
          </a:p>
        </p:txBody>
      </p:sp>
    </p:spTree>
    <p:extLst>
      <p:ext uri="{BB962C8B-B14F-4D97-AF65-F5344CB8AC3E}">
        <p14:creationId xmlns:p14="http://schemas.microsoft.com/office/powerpoint/2010/main" xmlns="" val="2341758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smtClean="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18</a:t>
            </a:fld>
            <a:endParaRPr lang="en-US" altLang="zh-CN"/>
          </a:p>
        </p:txBody>
      </p:sp>
    </p:spTree>
    <p:extLst>
      <p:ext uri="{BB962C8B-B14F-4D97-AF65-F5344CB8AC3E}">
        <p14:creationId xmlns:p14="http://schemas.microsoft.com/office/powerpoint/2010/main" xmlns="" val="4176721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19</a:t>
            </a:fld>
            <a:endParaRPr lang="zh-CN" altLang="en-US">
              <a:solidFill>
                <a:prstClr val="black"/>
              </a:solidFill>
            </a:endParaRPr>
          </a:p>
        </p:txBody>
      </p:sp>
    </p:spTree>
    <p:extLst>
      <p:ext uri="{BB962C8B-B14F-4D97-AF65-F5344CB8AC3E}">
        <p14:creationId xmlns:p14="http://schemas.microsoft.com/office/powerpoint/2010/main" xmlns="" val="1227172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20</a:t>
            </a:fld>
            <a:endParaRPr lang="zh-CN" altLang="en-US">
              <a:solidFill>
                <a:prstClr val="black"/>
              </a:solidFill>
            </a:endParaRPr>
          </a:p>
        </p:txBody>
      </p:sp>
    </p:spTree>
    <p:extLst>
      <p:ext uri="{BB962C8B-B14F-4D97-AF65-F5344CB8AC3E}">
        <p14:creationId xmlns:p14="http://schemas.microsoft.com/office/powerpoint/2010/main" xmlns="" val="1616770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21</a:t>
            </a:fld>
            <a:endParaRPr lang="zh-CN" altLang="en-US">
              <a:solidFill>
                <a:prstClr val="black"/>
              </a:solidFill>
            </a:endParaRPr>
          </a:p>
        </p:txBody>
      </p:sp>
    </p:spTree>
    <p:extLst>
      <p:ext uri="{BB962C8B-B14F-4D97-AF65-F5344CB8AC3E}">
        <p14:creationId xmlns:p14="http://schemas.microsoft.com/office/powerpoint/2010/main" xmlns="" val="1341508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22</a:t>
            </a:fld>
            <a:endParaRPr lang="zh-CN" altLang="en-US">
              <a:solidFill>
                <a:prstClr val="black"/>
              </a:solidFill>
            </a:endParaRPr>
          </a:p>
        </p:txBody>
      </p:sp>
    </p:spTree>
    <p:extLst>
      <p:ext uri="{BB962C8B-B14F-4D97-AF65-F5344CB8AC3E}">
        <p14:creationId xmlns:p14="http://schemas.microsoft.com/office/powerpoint/2010/main" xmlns="" val="886153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23</a:t>
            </a:fld>
            <a:endParaRPr lang="en-US" altLang="zh-CN"/>
          </a:p>
        </p:txBody>
      </p:sp>
    </p:spTree>
    <p:extLst>
      <p:ext uri="{BB962C8B-B14F-4D97-AF65-F5344CB8AC3E}">
        <p14:creationId xmlns:p14="http://schemas.microsoft.com/office/powerpoint/2010/main" xmlns="" val="2966258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smtClean="0"/>
          </a:p>
        </p:txBody>
      </p:sp>
      <p:sp>
        <p:nvSpPr>
          <p:cNvPr id="4" name="幻灯片编号占位符 3"/>
          <p:cNvSpPr>
            <a:spLocks noGrp="1"/>
          </p:cNvSpPr>
          <p:nvPr>
            <p:ph type="sldNum" sz="quarter" idx="10"/>
          </p:nvPr>
        </p:nvSpPr>
        <p:spPr/>
        <p:txBody>
          <a:bodyPr/>
          <a:lstStyle/>
          <a:p>
            <a:pPr>
              <a:defRPr/>
            </a:pPr>
            <a:fld id="{066056B2-FEAF-8542-B899-3F95A4D09AE2}" type="slidenum">
              <a:rPr lang="zh-CN" altLang="en-US" smtClean="0"/>
              <a:pPr>
                <a:defRPr/>
              </a:pPr>
              <a:t>24</a:t>
            </a:fld>
            <a:endParaRPr lang="en-US" altLang="zh-CN"/>
          </a:p>
        </p:txBody>
      </p:sp>
    </p:spTree>
    <p:extLst>
      <p:ext uri="{BB962C8B-B14F-4D97-AF65-F5344CB8AC3E}">
        <p14:creationId xmlns:p14="http://schemas.microsoft.com/office/powerpoint/2010/main" xmlns="" val="995805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smtClean="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solidFill>
                  <a:prstClr val="black"/>
                </a:solidFill>
              </a:rPr>
              <a:pPr>
                <a:defRPr/>
              </a:pPr>
              <a:t>25</a:t>
            </a:fld>
            <a:endParaRPr lang="en-US" altLang="zh-CN">
              <a:solidFill>
                <a:prstClr val="black"/>
              </a:solidFill>
            </a:endParaRPr>
          </a:p>
        </p:txBody>
      </p:sp>
    </p:spTree>
    <p:extLst>
      <p:ext uri="{BB962C8B-B14F-4D97-AF65-F5344CB8AC3E}">
        <p14:creationId xmlns:p14="http://schemas.microsoft.com/office/powerpoint/2010/main" xmlns="" val="2351939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pPr>
                <a:defRPr/>
              </a:pPr>
              <a:t>26</a:t>
            </a:fld>
            <a:endParaRPr lang="zh-CN" altLang="en-US" sz="1200"/>
          </a:p>
        </p:txBody>
      </p:sp>
    </p:spTree>
    <p:extLst>
      <p:ext uri="{BB962C8B-B14F-4D97-AF65-F5344CB8AC3E}">
        <p14:creationId xmlns:p14="http://schemas.microsoft.com/office/powerpoint/2010/main" xmlns="" val="2781122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pPr>
                <a:defRPr/>
              </a:pPr>
              <a:t>27</a:t>
            </a:fld>
            <a:endParaRPr lang="zh-CN" altLang="en-US" sz="1200"/>
          </a:p>
        </p:txBody>
      </p:sp>
    </p:spTree>
    <p:extLst>
      <p:ext uri="{BB962C8B-B14F-4D97-AF65-F5344CB8AC3E}">
        <p14:creationId xmlns:p14="http://schemas.microsoft.com/office/powerpoint/2010/main" xmlns="" val="3674838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28</a:t>
            </a:fld>
            <a:endParaRPr lang="zh-CN" altLang="en-US">
              <a:solidFill>
                <a:prstClr val="black"/>
              </a:solidFill>
            </a:endParaRPr>
          </a:p>
        </p:txBody>
      </p:sp>
    </p:spTree>
    <p:extLst>
      <p:ext uri="{BB962C8B-B14F-4D97-AF65-F5344CB8AC3E}">
        <p14:creationId xmlns:p14="http://schemas.microsoft.com/office/powerpoint/2010/main" xmlns="" val="37226758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solidFill>
                  <a:prstClr val="black"/>
                </a:solidFill>
              </a:rPr>
              <a:pPr>
                <a:defRPr/>
              </a:pPr>
              <a:t>29</a:t>
            </a:fld>
            <a:endParaRPr lang="en-US" altLang="zh-CN">
              <a:solidFill>
                <a:prstClr val="black"/>
              </a:solidFill>
            </a:endParaRPr>
          </a:p>
        </p:txBody>
      </p:sp>
    </p:spTree>
    <p:extLst>
      <p:ext uri="{BB962C8B-B14F-4D97-AF65-F5344CB8AC3E}">
        <p14:creationId xmlns:p14="http://schemas.microsoft.com/office/powerpoint/2010/main" xmlns="" val="3456407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solidFill>
                  <a:prstClr val="black"/>
                </a:solidFill>
              </a:rPr>
              <a:pPr>
                <a:defRPr/>
              </a:pPr>
              <a:t>30</a:t>
            </a:fld>
            <a:endParaRPr lang="zh-CN" altLang="en-US">
              <a:solidFill>
                <a:prstClr val="black"/>
              </a:solidFill>
            </a:endParaRPr>
          </a:p>
        </p:txBody>
      </p:sp>
    </p:spTree>
    <p:extLst>
      <p:ext uri="{BB962C8B-B14F-4D97-AF65-F5344CB8AC3E}">
        <p14:creationId xmlns:p14="http://schemas.microsoft.com/office/powerpoint/2010/main" xmlns="" val="3808774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pPr>
                <a:defRPr/>
              </a:pPr>
              <a:t>31</a:t>
            </a:fld>
            <a:endParaRPr lang="zh-CN" altLang="en-US" sz="1200"/>
          </a:p>
        </p:txBody>
      </p:sp>
    </p:spTree>
    <p:extLst>
      <p:ext uri="{BB962C8B-B14F-4D97-AF65-F5344CB8AC3E}">
        <p14:creationId xmlns:p14="http://schemas.microsoft.com/office/powerpoint/2010/main" xmlns="" val="151055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dirty="0">
                <a:effectLst/>
              </a:rPr>
              <a:t/>
            </a:r>
            <a:br>
              <a:rPr lang="zh-CN" altLang="en-US" dirty="0">
                <a:effectLst/>
              </a:rPr>
            </a:br>
            <a:endParaRPr lang="zh-CN" altLang="en-US" dirty="0"/>
          </a:p>
        </p:txBody>
      </p:sp>
      <p:sp>
        <p:nvSpPr>
          <p:cNvPr id="4" name="灯片编号占位符 3"/>
          <p:cNvSpPr>
            <a:spLocks noGrp="1"/>
          </p:cNvSpPr>
          <p:nvPr>
            <p:ph type="sldNum" sz="quarter" idx="10"/>
          </p:nvPr>
        </p:nvSpPr>
        <p:spPr/>
        <p:txBody>
          <a:bodyPr/>
          <a:lstStyle/>
          <a:p>
            <a:pPr>
              <a:defRPr/>
            </a:pPr>
            <a:fld id="{A23AD273-8E92-479E-8AE5-B35A146912D6}" type="slidenum">
              <a:rPr lang="zh-CN" altLang="en-US" smtClean="0"/>
              <a:pPr>
                <a:defRPr/>
              </a:pPr>
              <a:t>32</a:t>
            </a:fld>
            <a:endParaRPr lang="zh-CN" altLang="en-US" sz="1200"/>
          </a:p>
        </p:txBody>
      </p:sp>
    </p:spTree>
    <p:extLst>
      <p:ext uri="{BB962C8B-B14F-4D97-AF65-F5344CB8AC3E}">
        <p14:creationId xmlns:p14="http://schemas.microsoft.com/office/powerpoint/2010/main" xmlns="" val="2722897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066056B2-FEAF-8542-B899-3F95A4D09AE2}" type="slidenum">
              <a:rPr lang="zh-CN" altLang="en-US" smtClean="0"/>
              <a:pPr>
                <a:defRPr/>
              </a:pPr>
              <a:t>33</a:t>
            </a:fld>
            <a:endParaRPr lang="en-US" altLang="zh-CN"/>
          </a:p>
        </p:txBody>
      </p:sp>
    </p:spTree>
    <p:extLst>
      <p:ext uri="{BB962C8B-B14F-4D97-AF65-F5344CB8AC3E}">
        <p14:creationId xmlns:p14="http://schemas.microsoft.com/office/powerpoint/2010/main" xmlns="" val="3516025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66056B2-FEAF-8542-B899-3F95A4D09AE2}" type="slidenum">
              <a:rPr lang="zh-CN" altLang="en-US" smtClean="0"/>
              <a:pPr>
                <a:defRPr/>
              </a:pPr>
              <a:t>34</a:t>
            </a:fld>
            <a:endParaRPr lang="en-US" altLang="zh-CN"/>
          </a:p>
        </p:txBody>
      </p:sp>
    </p:spTree>
    <p:extLst>
      <p:ext uri="{BB962C8B-B14F-4D97-AF65-F5344CB8AC3E}">
        <p14:creationId xmlns:p14="http://schemas.microsoft.com/office/powerpoint/2010/main" xmlns="" val="836694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pPr/>
              <a:t>‹#›</a:t>
            </a:fld>
            <a:endParaRPr kumimoji="1" lang="zh-CN" altLang="en-US"/>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pPr/>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422400" y="838200"/>
            <a:ext cx="10363200" cy="1143000"/>
          </a:xfrm>
          <a:prstGeom prst="rect">
            <a:avLst/>
          </a:prstGeom>
        </p:spPr>
        <p:txBody>
          <a:bodyPr/>
          <a:lstStyle/>
          <a:p>
            <a:r>
              <a:rPr lang="zh-CN" altLang="en-US"/>
              <a:t>单击此处编辑母版标题样式</a:t>
            </a:r>
          </a:p>
        </p:txBody>
      </p:sp>
      <p:sp>
        <p:nvSpPr>
          <p:cNvPr id="3" name="文本占位符 2"/>
          <p:cNvSpPr>
            <a:spLocks noGrp="1"/>
          </p:cNvSpPr>
          <p:nvPr>
            <p:ph type="body" sz="half" idx="1"/>
          </p:nvPr>
        </p:nvSpPr>
        <p:spPr>
          <a:xfrm>
            <a:off x="1422400" y="2101850"/>
            <a:ext cx="5080000" cy="41148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705600" y="2101850"/>
            <a:ext cx="5080000" cy="41148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日期占位符 3"/>
          <p:cNvSpPr>
            <a:spLocks noGrp="1"/>
          </p:cNvSpPr>
          <p:nvPr>
            <p:ph type="dt" sz="half" idx="10"/>
          </p:nvPr>
        </p:nvSpPr>
        <p:spPr>
          <a:xfrm>
            <a:off x="838200" y="6356351"/>
            <a:ext cx="2743200" cy="365125"/>
          </a:xfrm>
        </p:spPr>
        <p:txBody>
          <a:bodyPr/>
          <a:lstStyle/>
          <a:p>
            <a:endParaRPr kumimoji="1" lang="zh-CN" altLang="en-US">
              <a:solidFill>
                <a:prstClr val="black">
                  <a:tint val="75000"/>
                </a:prstClr>
              </a:solidFill>
            </a:endParaRPr>
          </a:p>
        </p:txBody>
      </p:sp>
      <p:sp>
        <p:nvSpPr>
          <p:cNvPr id="9"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1259416" y="188640"/>
            <a:ext cx="10932584" cy="579438"/>
          </a:xfrm>
        </p:spPr>
        <p:txBody>
          <a:bodyPr/>
          <a:lstStyle/>
          <a:p>
            <a:r>
              <a:rPr lang="zh-CN" altLang="en-US"/>
              <a:t>单击此处编辑母版标题样式</a:t>
            </a:r>
          </a:p>
        </p:txBody>
      </p:sp>
      <p:sp>
        <p:nvSpPr>
          <p:cNvPr id="3" name="SmartArt 占位符 2"/>
          <p:cNvSpPr>
            <a:spLocks noGrp="1"/>
          </p:cNvSpPr>
          <p:nvPr>
            <p:ph type="pic" idx="1"/>
          </p:nvPr>
        </p:nvSpPr>
        <p:spPr>
          <a:xfrm>
            <a:off x="1199456" y="980728"/>
            <a:ext cx="10566400" cy="4721696"/>
          </a:xfrm>
        </p:spPr>
        <p:txBody>
          <a:bodyPr>
            <a:normAutofit/>
          </a:bodyPr>
          <a:lstStyle/>
          <a:p>
            <a:pPr lvl="0"/>
            <a:endParaRPr lang="zh-CN" altLang="en-US" noProof="0"/>
          </a:p>
        </p:txBody>
      </p:sp>
      <p:sp>
        <p:nvSpPr>
          <p:cNvPr id="7" name="日期占位符 3"/>
          <p:cNvSpPr>
            <a:spLocks noGrp="1"/>
          </p:cNvSpPr>
          <p:nvPr>
            <p:ph type="dt" sz="half" idx="10"/>
          </p:nvPr>
        </p:nvSpPr>
        <p:spPr>
          <a:xfrm>
            <a:off x="838200" y="6356351"/>
            <a:ext cx="2743200" cy="365125"/>
          </a:xfrm>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章节转场页">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endParaRPr kumimoji="1" lang="zh-CN" altLang="en-US"/>
          </a:p>
        </p:txBody>
      </p:sp>
      <p:sp>
        <p:nvSpPr>
          <p:cNvPr id="6" name="页脚占位符 5"/>
          <p:cNvSpPr>
            <a:spLocks noGrp="1"/>
          </p:cNvSpPr>
          <p:nvPr>
            <p:ph type="ftr" sz="quarter" idx="11"/>
          </p:nvPr>
        </p:nvSpPr>
        <p:spPr/>
        <p:txBody>
          <a:bodyPr/>
          <a:lstStyle/>
          <a:p>
            <a:r>
              <a:rPr kumimoji="1" lang="zh-CN" altLang="en-US"/>
              <a:t>版权所有，未经授权，请勿传阅</a:t>
            </a:r>
          </a:p>
        </p:txBody>
      </p:sp>
      <p:sp>
        <p:nvSpPr>
          <p:cNvPr id="7" name="幻灯片编号占位符 6"/>
          <p:cNvSpPr>
            <a:spLocks noGrp="1"/>
          </p:cNvSpPr>
          <p:nvPr>
            <p:ph type="sldNum" sz="quarter" idx="12"/>
          </p:nvPr>
        </p:nvSpPr>
        <p:spPr/>
        <p:txBody>
          <a:bodyPr/>
          <a:lstStyle/>
          <a:p>
            <a:fld id="{0D59C3A4-147B-9947-B613-AFCCB9874B52}" type="slidenum">
              <a:rPr kumimoji="1" lang="zh-CN" altLang="en-US" smtClean="0"/>
              <a:pPr/>
              <a:t>‹#›</a:t>
            </a:fld>
            <a:endParaRPr kumimoji="1" lang="zh-CN" altLang="en-US"/>
          </a:p>
        </p:txBody>
      </p:sp>
      <p:sp>
        <p:nvSpPr>
          <p:cNvPr id="9" name="五边形 8"/>
          <p:cNvSpPr/>
          <p:nvPr userDrawn="1"/>
        </p:nvSpPr>
        <p:spPr>
          <a:xfrm>
            <a:off x="-1" y="1956390"/>
            <a:ext cx="8534401" cy="1148316"/>
          </a:xfrm>
          <a:prstGeom prst="homePlate">
            <a:avLst/>
          </a:prstGeom>
          <a:solidFill>
            <a:srgbClr val="3989C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 name="标题 9"/>
          <p:cNvSpPr>
            <a:spLocks noGrp="1"/>
          </p:cNvSpPr>
          <p:nvPr>
            <p:ph type="title"/>
          </p:nvPr>
        </p:nvSpPr>
        <p:spPr>
          <a:xfrm>
            <a:off x="500393" y="2242516"/>
            <a:ext cx="6967208" cy="576064"/>
          </a:xfrm>
        </p:spPr>
        <p:txBody>
          <a:bodyPr/>
          <a:lstStyle>
            <a:lvl1pPr>
              <a:defRPr>
                <a:solidFill>
                  <a:schemeClr val="bg1"/>
                </a:solidFill>
              </a:defRPr>
            </a:lvl1pPr>
          </a:lstStyle>
          <a:p>
            <a:r>
              <a:rPr kumimoji="1" lang="zh-CN" altLang="en-US"/>
              <a:t>单击此处编辑母版标题样式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solidFill>
                  <a:prstClr val="black">
                    <a:tint val="75000"/>
                  </a:prstClr>
                </a:solidFill>
              </a:rPr>
              <a:pPr/>
              <a:t>2021/7/20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7D9BB5D0-35E4-459D-AEF3-FE4D7C45CC19}"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封面">
    <p:spTree>
      <p:nvGrpSpPr>
        <p:cNvPr id="1" name=""/>
        <p:cNvGrpSpPr/>
        <p:nvPr/>
      </p:nvGrpSpPr>
      <p:grpSpPr>
        <a:xfrm>
          <a:off x="0" y="0"/>
          <a:ext cx="0" cy="0"/>
          <a:chOff x="0" y="0"/>
          <a:chExt cx="0" cy="0"/>
        </a:xfrm>
      </p:grpSpPr>
      <p:pic>
        <p:nvPicPr>
          <p:cNvPr id="10" name="图片 9" descr="母版.png"/>
          <p:cNvPicPr>
            <a:picLocks noChangeAspect="1"/>
          </p:cNvPicPr>
          <p:nvPr userDrawn="1"/>
        </p:nvPicPr>
        <p:blipFill>
          <a:blip r:embed="rId2"/>
          <a:stretch>
            <a:fillRect/>
          </a:stretch>
        </p:blipFill>
        <p:spPr>
          <a:xfrm>
            <a:off x="4222" y="0"/>
            <a:ext cx="12183557" cy="6858000"/>
          </a:xfrm>
          <a:prstGeom prst="rect">
            <a:avLst/>
          </a:prstGeom>
        </p:spPr>
      </p:pic>
      <p:sp>
        <p:nvSpPr>
          <p:cNvPr id="7" name="标题 6"/>
          <p:cNvSpPr>
            <a:spLocks noGrp="1"/>
          </p:cNvSpPr>
          <p:nvPr>
            <p:ph type="title"/>
          </p:nvPr>
        </p:nvSpPr>
        <p:spPr>
          <a:xfrm>
            <a:off x="431372" y="2315325"/>
            <a:ext cx="6624736" cy="1689739"/>
          </a:xfrm>
        </p:spPr>
        <p:txBody>
          <a:bodyPr/>
          <a:lstStyle>
            <a:lvl1pPr>
              <a:defRPr sz="3600" b="1" i="0">
                <a:solidFill>
                  <a:schemeClr val="tx1">
                    <a:lumMod val="75000"/>
                    <a:lumOff val="25000"/>
                  </a:schemeClr>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8" name="矩形 7"/>
          <p:cNvSpPr/>
          <p:nvPr/>
        </p:nvSpPr>
        <p:spPr>
          <a:xfrm>
            <a:off x="497756" y="367990"/>
            <a:ext cx="4471392"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kumimoji="1" lang="zh-CN" altLang="en-US">
              <a:solidFill>
                <a:srgbClr val="FFFFFF"/>
              </a:solidFill>
            </a:endParaRPr>
          </a:p>
        </p:txBody>
      </p:sp>
    </p:spTree>
    <p:extLst>
      <p:ext uri="{BB962C8B-B14F-4D97-AF65-F5344CB8AC3E}">
        <p14:creationId xmlns:p14="http://schemas.microsoft.com/office/powerpoint/2010/main" xmlns="" val="1117994699"/>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8439938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9021045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8533967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2471932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4921931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9596947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3884568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8669629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0642799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38739108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685868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4081669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38083428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9727978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882796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7922957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31312004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2257867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0164112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8544837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8528742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2885575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4810641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35161951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8969863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40147643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9185683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30194287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5901588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4613568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9223495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20374876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8555552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577800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19358023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9361232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895210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5368109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20414374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12789485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4168355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3552518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26650401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9572448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6859214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35586577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6078808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5923990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2425952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18162095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17910746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4053900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519004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37733585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0478470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1996737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32424733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8952691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1541994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5979311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13056693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7969794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6049644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8527128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25562183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7883311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7593905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16143923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2401052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7055974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2837191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1070817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25518013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5088927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2195450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30299869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1759479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x-none"/>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x-none"/>
              <a:t>单击此处编辑母版副标题样式</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69068504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a:prstGeom prst="rect">
            <a:avLst/>
          </a:prstGeo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xmlns="" val="7245074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x-none"/>
              <a:t>单击此处编辑母版文本样式</a:t>
            </a:r>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8045248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27050" y="260648"/>
            <a:ext cx="11137900" cy="648072"/>
          </a:xfrm>
        </p:spPr>
        <p:txBody>
          <a:bodyPr/>
          <a:lstStyle/>
          <a:p>
            <a:r>
              <a:rPr kumimoji="1" lang="zh-CN" altLang="x-none"/>
              <a:t>单击此处编辑母版标题样式</a:t>
            </a:r>
            <a:endParaRPr kumimoji="1" lang="zh-CN" altLang="en-US"/>
          </a:p>
        </p:txBody>
      </p:sp>
      <p:sp>
        <p:nvSpPr>
          <p:cNvPr id="3" name="内容占位符 2"/>
          <p:cNvSpPr>
            <a:spLocks noGrp="1"/>
          </p:cNvSpPr>
          <p:nvPr>
            <p:ph sz="half" idx="1"/>
          </p:nvPr>
        </p:nvSpPr>
        <p:spPr>
          <a:xfrm>
            <a:off x="8382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内容占位符 3"/>
          <p:cNvSpPr>
            <a:spLocks noGrp="1"/>
          </p:cNvSpPr>
          <p:nvPr>
            <p:ph sz="half" idx="2"/>
          </p:nvPr>
        </p:nvSpPr>
        <p:spPr>
          <a:xfrm>
            <a:off x="6197600" y="1825625"/>
            <a:ext cx="5156200" cy="435133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21598277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kumimoji="1" lang="zh-CN" altLang="x-none"/>
              <a:t>单击此处编辑母版标题样式</a:t>
            </a:r>
            <a:endParaRPr kumimoji="1" lang="zh-CN" altLang="en-US"/>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x-none"/>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7" name="日期占位符 6"/>
          <p:cNvSpPr>
            <a:spLocks noGrp="1"/>
          </p:cNvSpPr>
          <p:nvPr>
            <p:ph type="dt" sz="half" idx="10"/>
          </p:nvPr>
        </p:nvSpPr>
        <p:spPr/>
        <p:txBody>
          <a:bodyPr/>
          <a:lstStyle/>
          <a:p>
            <a:endParaRPr kumimoji="1" lang="zh-CN" altLang="en-US">
              <a:solidFill>
                <a:prstClr val="black">
                  <a:tint val="75000"/>
                </a:prstClr>
              </a:solidFill>
            </a:endParaRPr>
          </a:p>
        </p:txBody>
      </p:sp>
      <p:sp>
        <p:nvSpPr>
          <p:cNvPr id="10"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2126561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kumimoji="1" lang="zh-CN" altLang="en-US">
              <a:solidFill>
                <a:prstClr val="black">
                  <a:tint val="75000"/>
                </a:prstClr>
              </a:solidFill>
            </a:endParaRPr>
          </a:p>
        </p:txBody>
      </p:sp>
      <p:sp>
        <p:nvSpPr>
          <p:cNvPr id="6"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7" name="组合 6"/>
          <p:cNvGrpSpPr/>
          <p:nvPr userDrawn="1"/>
        </p:nvGrpSpPr>
        <p:grpSpPr>
          <a:xfrm>
            <a:off x="-10160" y="257175"/>
            <a:ext cx="10888980" cy="537210"/>
            <a:chOff x="-16" y="405"/>
            <a:chExt cx="17148" cy="846"/>
          </a:xfrm>
        </p:grpSpPr>
        <p:sp>
          <p:nvSpPr>
            <p:cNvPr id="8" name="矩形 7"/>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15421019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solidFill>
                <a:prstClr val="black">
                  <a:tint val="75000"/>
                </a:prstClr>
              </a:solidFill>
            </a:endParaRPr>
          </a:p>
        </p:txBody>
      </p:sp>
      <p:sp>
        <p:nvSpPr>
          <p:cNvPr id="5"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grpSp>
        <p:nvGrpSpPr>
          <p:cNvPr id="4" name="组合 6"/>
          <p:cNvGrpSpPr/>
          <p:nvPr userDrawn="1"/>
        </p:nvGrpSpPr>
        <p:grpSpPr>
          <a:xfrm>
            <a:off x="-10160" y="257175"/>
            <a:ext cx="10888980" cy="537210"/>
            <a:chOff x="-16" y="405"/>
            <a:chExt cx="17148" cy="846"/>
          </a:xfrm>
        </p:grpSpPr>
        <p:sp>
          <p:nvSpPr>
            <p:cNvPr id="6" name="矩形 5"/>
            <p:cNvSpPr/>
            <p:nvPr/>
          </p:nvSpPr>
          <p:spPr>
            <a:xfrm>
              <a:off x="-16" y="405"/>
              <a:ext cx="505" cy="8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flipV="1">
              <a:off x="4" y="1223"/>
              <a:ext cx="17128" cy="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标题 1"/>
          <p:cNvSpPr>
            <a:spLocks noGrp="1"/>
          </p:cNvSpPr>
          <p:nvPr>
            <p:ph type="title"/>
          </p:nvPr>
        </p:nvSpPr>
        <p:spPr>
          <a:xfrm>
            <a:off x="348105" y="202061"/>
            <a:ext cx="11137900" cy="648072"/>
          </a:xfrm>
        </p:spPr>
        <p:txBody>
          <a:bodyPr/>
          <a:lstStyle/>
          <a:p>
            <a:r>
              <a:rPr kumimoji="1" lang="zh-CN" altLang="x-none"/>
              <a:t>单击此处编辑母版标题样式</a:t>
            </a:r>
            <a:endParaRPr kumimoji="1" lang="zh-CN" altLang="en-US"/>
          </a:p>
        </p:txBody>
      </p:sp>
    </p:spTree>
    <p:extLst>
      <p:ext uri="{BB962C8B-B14F-4D97-AF65-F5344CB8AC3E}">
        <p14:creationId xmlns:p14="http://schemas.microsoft.com/office/powerpoint/2010/main" xmlns="" val="309728253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9035030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kumimoji="1" lang="zh-CN" altLang="x-none"/>
              <a:t>单击此处编辑母版标题样式</a:t>
            </a:r>
            <a:endParaRPr kumimoji="1" lang="zh-CN" altLang="en-US"/>
          </a:p>
        </p:txBody>
      </p:sp>
      <p:sp>
        <p:nvSpPr>
          <p:cNvPr id="3" name="图片占位符 2"/>
          <p:cNvSpPr>
            <a:spLocks noGrp="1"/>
          </p:cNvSpPr>
          <p:nvPr>
            <p:ph type="pic" idx="1" hasCustomPrompt="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x-none"/>
              <a:t>将图片拖动到占位符，或单击添加图标</a:t>
            </a:r>
            <a:endParaRPr kumimoji="1"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x-none"/>
              <a:t>单击此处编辑母版文本样式</a:t>
            </a:r>
          </a:p>
        </p:txBody>
      </p:sp>
      <p:sp>
        <p:nvSpPr>
          <p:cNvPr id="5" name="日期占位符 4"/>
          <p:cNvSpPr>
            <a:spLocks noGrp="1"/>
          </p:cNvSpPr>
          <p:nvPr>
            <p:ph type="dt" sz="half" idx="10"/>
          </p:nvPr>
        </p:nvSpPr>
        <p:spPr/>
        <p:txBody>
          <a:bodyPr/>
          <a:lstStyle/>
          <a:p>
            <a:endParaRPr kumimoji="1" lang="zh-CN" altLang="en-US">
              <a:solidFill>
                <a:prstClr val="black">
                  <a:tint val="75000"/>
                </a:prstClr>
              </a:solidFill>
            </a:endParaRPr>
          </a:p>
        </p:txBody>
      </p:sp>
      <p:sp>
        <p:nvSpPr>
          <p:cNvPr id="8"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9964478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530512" y="237133"/>
            <a:ext cx="11137900" cy="648072"/>
          </a:xfrm>
        </p:spPr>
        <p:txBody>
          <a:bodyPr/>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dirty="0">
              <a:solidFill>
                <a:prstClr val="black"/>
              </a:solidFill>
            </a:endParaRPr>
          </a:p>
        </p:txBody>
      </p:sp>
    </p:spTree>
    <p:extLst>
      <p:ext uri="{BB962C8B-B14F-4D97-AF65-F5344CB8AC3E}">
        <p14:creationId xmlns:p14="http://schemas.microsoft.com/office/powerpoint/2010/main" xmlns="" val="23704288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kumimoji="1" lang="zh-CN" altLang="x-none"/>
              <a:t>单击此处编辑母版标题样式</a:t>
            </a:r>
            <a:endParaRPr kumimoji="1" lang="zh-CN" altLang="en-US"/>
          </a:p>
        </p:txBody>
      </p:sp>
      <p:sp>
        <p:nvSpPr>
          <p:cNvPr id="3" name="竖排文本占位符 2"/>
          <p:cNvSpPr>
            <a:spLocks noGrp="1"/>
          </p:cNvSpPr>
          <p:nvPr>
            <p:ph type="body" orient="vert" idx="1"/>
          </p:nvPr>
        </p:nvSpPr>
        <p:spPr>
          <a:xfrm>
            <a:off x="838201" y="365125"/>
            <a:ext cx="7683500" cy="5811838"/>
          </a:xfrm>
        </p:spPr>
        <p:txBody>
          <a:bodyPr vert="eaVert"/>
          <a:lstStyle/>
          <a:p>
            <a:pPr lvl="0"/>
            <a:r>
              <a:rPr kumimoji="1" lang="zh-CN" altLang="x-none"/>
              <a:t>单击此处编辑母版文本样式</a:t>
            </a:r>
          </a:p>
          <a:p>
            <a:pPr lvl="1"/>
            <a:r>
              <a:rPr kumimoji="1" lang="zh-CN" altLang="x-none"/>
              <a:t>二级</a:t>
            </a:r>
          </a:p>
          <a:p>
            <a:pPr lvl="2"/>
            <a:r>
              <a:rPr kumimoji="1" lang="zh-CN" altLang="x-none"/>
              <a:t>三级</a:t>
            </a:r>
          </a:p>
          <a:p>
            <a:pPr lvl="3"/>
            <a:r>
              <a:rPr kumimoji="1" lang="zh-CN" altLang="x-none"/>
              <a:t>四级</a:t>
            </a:r>
          </a:p>
          <a:p>
            <a:pPr lvl="4"/>
            <a:r>
              <a:rPr kumimoji="1" lang="zh-CN" altLang="x-none"/>
              <a:t>五级</a:t>
            </a:r>
            <a:endParaRPr kumimoji="1" lang="zh-CN" altLang="en-US"/>
          </a:p>
        </p:txBody>
      </p:sp>
      <p:sp>
        <p:nvSpPr>
          <p:cNvPr id="4" name="日期占位符 3"/>
          <p:cNvSpPr>
            <a:spLocks noGrp="1"/>
          </p:cNvSpPr>
          <p:nvPr>
            <p:ph type="dt" sz="half" idx="10"/>
          </p:nvPr>
        </p:nvSpPr>
        <p:spPr/>
        <p:txBody>
          <a:bodyPr/>
          <a:lstStyle/>
          <a:p>
            <a:endParaRPr kumimoji="1" lang="zh-CN" altLang="en-US">
              <a:solidFill>
                <a:prstClr val="black">
                  <a:tint val="75000"/>
                </a:prstClr>
              </a:solidFill>
            </a:endParaRPr>
          </a:p>
        </p:txBody>
      </p:sp>
      <p:sp>
        <p:nvSpPr>
          <p:cNvPr id="7" name="幻灯片编号占位符 5"/>
          <p:cNvSpPr>
            <a:spLocks noGrp="1"/>
          </p:cNvSpPr>
          <p:nvPr>
            <p:ph type="sldNum" sz="quarter" idx="12"/>
          </p:nvPr>
        </p:nvSpPr>
        <p:spPr>
          <a:xfrm>
            <a:off x="4724400" y="6356350"/>
            <a:ext cx="2743200" cy="365125"/>
          </a:xfrm>
        </p:spPr>
        <p:txBody>
          <a:bodyPr/>
          <a:lstStyle>
            <a:lvl1pPr algn="ctr">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41343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116632"/>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pPr/>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116632"/>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31371" y="260648"/>
            <a:ext cx="11137900" cy="576064"/>
          </a:xfrm>
          <a:prstGeom prst="rect">
            <a:avLst/>
          </a:prstGeom>
          <a:ln>
            <a:noFill/>
          </a:ln>
        </p:spPr>
        <p:txBody>
          <a:bodyPr vert="horz" lIns="91440" tIns="45720" rIns="91440" bIns="45720" rtlCol="0" anchor="ctr">
            <a:noAutofit/>
          </a:bodyPr>
          <a:lstStyle/>
          <a:p>
            <a:r>
              <a:rPr kumimoji="1" lang="zh-CN" altLang="en-US" dirty="0"/>
              <a:t>单击此处编辑母版标题样式</a:t>
            </a:r>
          </a:p>
        </p:txBody>
      </p:sp>
      <p:sp>
        <p:nvSpPr>
          <p:cNvPr id="3" name="文本占位符 2"/>
          <p:cNvSpPr>
            <a:spLocks noGrp="1"/>
          </p:cNvSpPr>
          <p:nvPr>
            <p:ph type="body" idx="1"/>
          </p:nvPr>
        </p:nvSpPr>
        <p:spPr>
          <a:xfrm>
            <a:off x="527051" y="1052513"/>
            <a:ext cx="11137899" cy="5124450"/>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568491" y="637624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zh-CN" altLang="en-US"/>
          </a:p>
        </p:txBody>
      </p:sp>
      <p:sp>
        <p:nvSpPr>
          <p:cNvPr id="5" name="页脚占位符 4"/>
          <p:cNvSpPr>
            <a:spLocks noGrp="1"/>
          </p:cNvSpPr>
          <p:nvPr>
            <p:ph type="ftr" sz="quarter" idx="3"/>
          </p:nvPr>
        </p:nvSpPr>
        <p:spPr>
          <a:xfrm>
            <a:off x="527049" y="6376243"/>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zh-CN" altLang="en-US"/>
              <a:t>版权所有，未经授权，请勿传阅</a:t>
            </a:r>
            <a:endParaRPr kumimoji="1" lang="zh-CN" altLang="en-US" dirty="0"/>
          </a:p>
        </p:txBody>
      </p:sp>
      <p:sp>
        <p:nvSpPr>
          <p:cNvPr id="6" name="幻灯片编号占位符 5"/>
          <p:cNvSpPr>
            <a:spLocks noGrp="1"/>
          </p:cNvSpPr>
          <p:nvPr>
            <p:ph type="sldNum" sz="quarter" idx="4"/>
          </p:nvPr>
        </p:nvSpPr>
        <p:spPr>
          <a:xfrm>
            <a:off x="4724400" y="6376244"/>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D59C3A4-147B-9947-B613-AFCCB9874B52}" type="slidenum">
              <a:rPr kumimoji="1" lang="zh-CN" altLang="en-US" smtClean="0"/>
              <a:pPr/>
              <a:t>‹#›</a:t>
            </a:fld>
            <a:endParaRPr kumimoji="1" lang="zh-CN" altLang="en-US"/>
          </a:p>
        </p:txBody>
      </p:sp>
    </p:spTree>
  </p:cSld>
  <p:clrMap bg1="lt1" tx1="dk1" bg2="lt2" tx2="dk2" accent1="accent1" accent2="accent2" accent3="accent3" accent4="accent4" accent5="accent5" accent6="accent6" hlink="hlink" folHlink="folHlink"/>
  <p:sldLayoutIdLst>
    <p:sldLayoutId id="2147483675" r:id="rId1"/>
  </p:sldLayoutIdLst>
  <p:hf hdr="0" dt="0"/>
  <p:txStyles>
    <p:titleStyle>
      <a:lvl1pPr algn="l"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100000"/>
        </a:lnSpc>
        <a:spcBef>
          <a:spcPts val="10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10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10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10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10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82F288E0-7875-42C4-84C8-98DBBD3BF4D2}"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2021/7/20</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7D9BB5D0-35E4-459D-AEF3-FE4D7C45CC19}"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7270860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332468365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6101034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24759121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116632"/>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103648022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55054208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06456149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7050" y="206365"/>
            <a:ext cx="11137900" cy="648072"/>
          </a:xfrm>
          <a:prstGeom prst="rect">
            <a:avLst/>
          </a:prstGeom>
          <a:noFill/>
          <a:ln>
            <a:noFill/>
          </a:ln>
        </p:spPr>
        <p:txBody>
          <a:bodyPr vert="horz" wrap="square" lIns="91440" tIns="45720" rIns="91440" bIns="45720" numCol="1" anchor="ctr" anchorCtr="0" compatLnSpc="1"/>
          <a:lstStyle/>
          <a:p>
            <a:pPr lvl="0" fontAlgn="base">
              <a:spcAft>
                <a:spcPct val="0"/>
              </a:spcAft>
            </a:pPr>
            <a:r>
              <a:rPr kumimoji="1" lang="zh-CN" altLang="en-US" dirty="0"/>
              <a:t>单击此处编辑母版标题样式</a:t>
            </a:r>
          </a:p>
        </p:txBody>
      </p:sp>
      <p:sp>
        <p:nvSpPr>
          <p:cNvPr id="3" name="文本占位符 2"/>
          <p:cNvSpPr>
            <a:spLocks noGrp="1"/>
          </p:cNvSpPr>
          <p:nvPr>
            <p:ph type="body" idx="1"/>
          </p:nvPr>
        </p:nvSpPr>
        <p:spPr>
          <a:xfrm>
            <a:off x="527050" y="1124744"/>
            <a:ext cx="11137900" cy="475252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kumimoji="1" lang="zh-CN" altLang="en-US">
              <a:solidFill>
                <a:prstClr val="black">
                  <a:tint val="75000"/>
                </a:prstClr>
              </a:solidFill>
            </a:endParaRPr>
          </a:p>
        </p:txBody>
      </p:sp>
      <p:sp>
        <p:nvSpPr>
          <p:cNvPr id="8" name="幻灯片编号占位符 5"/>
          <p:cNvSpPr>
            <a:spLocks noGrp="1"/>
          </p:cNvSpPr>
          <p:nvPr>
            <p:ph type="sldNum" sz="quarter" idx="4"/>
          </p:nvPr>
        </p:nvSpPr>
        <p:spPr>
          <a:xfrm>
            <a:off x="4724400" y="6356350"/>
            <a:ext cx="2743200" cy="365125"/>
          </a:xfrm>
          <a:prstGeom prst="rect">
            <a:avLst/>
          </a:prstGeom>
        </p:spPr>
        <p:txBody>
          <a:bodyPr/>
          <a:lstStyle>
            <a:lvl1pPr algn="ctr">
              <a:defRPr sz="1400">
                <a:latin typeface="微软雅黑" panose="020B0503020204020204" charset="-122"/>
                <a:ea typeface="微软雅黑" panose="020B0503020204020204" charset="-122"/>
                <a:cs typeface="微软雅黑" panose="020B0503020204020204" charset="-122"/>
              </a:defRPr>
            </a:lvl1pPr>
          </a:lstStyle>
          <a:p>
            <a:fld id="{9769E0E6-7D82-7646-9198-8B947CE4E1B2}" type="slidenum">
              <a:rPr kumimoji="1" lang="zh-CN" altLang="en-US" smtClean="0">
                <a:solidFill>
                  <a:prstClr val="black"/>
                </a:solidFill>
              </a:rPr>
              <a:pPr/>
              <a:t>‹#›</a:t>
            </a:fld>
            <a:endParaRPr kumimoji="1" lang="zh-CN" altLang="en-US">
              <a:solidFill>
                <a:prstClr val="black"/>
              </a:solidFill>
            </a:endParaRPr>
          </a:p>
        </p:txBody>
      </p:sp>
    </p:spTree>
    <p:extLst>
      <p:ext uri="{BB962C8B-B14F-4D97-AF65-F5344CB8AC3E}">
        <p14:creationId xmlns:p14="http://schemas.microsoft.com/office/powerpoint/2010/main" xmlns="" val="216878418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hf hdr="0" dt="0"/>
  <p:txStyles>
    <p:title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a:buChar char="•"/>
        <a:defRPr sz="16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Layout" Target="../slideLayouts/slideLayout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notesSlide" Target="../notesSlides/notesSlide16.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2299" y="2438426"/>
            <a:ext cx="184731" cy="523220"/>
          </a:xfrm>
          <a:prstGeom prst="rect">
            <a:avLst/>
          </a:prstGeom>
          <a:noFill/>
        </p:spPr>
        <p:txBody>
          <a:bodyPr wrap="none" rtlCol="0">
            <a:spAutoFit/>
          </a:bodyPr>
          <a:lstStyle/>
          <a:p>
            <a:pPr eaLnBrk="0" fontAlgn="base" hangingPunct="0">
              <a:spcBef>
                <a:spcPct val="0"/>
              </a:spcBef>
              <a:spcAft>
                <a:spcPct val="0"/>
              </a:spcAft>
            </a:pPr>
            <a:endParaRPr kumimoji="1" lang="zh-CN" altLang="en-US" sz="2800" dirty="0">
              <a:solidFill>
                <a:srgbClr val="000000">
                  <a:lumMod val="65000"/>
                  <a:lumOff val="35000"/>
                </a:srgbClr>
              </a:solidFill>
              <a:latin typeface="Microsoft YaHei" charset="0"/>
              <a:ea typeface="Microsoft YaHei" charset="0"/>
              <a:cs typeface="Microsoft YaHei" charset="0"/>
            </a:endParaRPr>
          </a:p>
        </p:txBody>
      </p:sp>
      <p:sp>
        <p:nvSpPr>
          <p:cNvPr id="3" name="文本框 2"/>
          <p:cNvSpPr txBox="1"/>
          <p:nvPr/>
        </p:nvSpPr>
        <p:spPr>
          <a:xfrm>
            <a:off x="911424" y="2438426"/>
            <a:ext cx="7128792" cy="1569660"/>
          </a:xfrm>
          <a:prstGeom prst="rect">
            <a:avLst/>
          </a:prstGeom>
          <a:noFill/>
        </p:spPr>
        <p:txBody>
          <a:bodyPr wrap="square" rtlCol="0">
            <a:spAutoFit/>
          </a:bodyPr>
          <a:lstStyle/>
          <a:p>
            <a:pPr eaLnBrk="0" fontAlgn="base" hangingPunct="0">
              <a:lnSpc>
                <a:spcPct val="150000"/>
              </a:lnSpc>
              <a:spcBef>
                <a:spcPct val="0"/>
              </a:spcBef>
              <a:spcAft>
                <a:spcPct val="0"/>
              </a:spcAft>
            </a:pPr>
            <a:r>
              <a:rPr kumimoji="1" lang="zh-CN" altLang="en-US" sz="3200" b="1" dirty="0" smtClean="0">
                <a:solidFill>
                  <a:srgbClr val="000000"/>
                </a:solidFill>
                <a:latin typeface="微软雅黑"/>
                <a:ea typeface="微软雅黑"/>
                <a:cs typeface="微软雅黑"/>
              </a:rPr>
              <a:t>学习华为</a:t>
            </a:r>
            <a:r>
              <a:rPr kumimoji="1" lang="zh-CN" altLang="en-US" sz="3200" b="1" dirty="0">
                <a:solidFill>
                  <a:srgbClr val="000000"/>
                </a:solidFill>
                <a:latin typeface="微软雅黑"/>
                <a:ea typeface="微软雅黑"/>
                <a:cs typeface="微软雅黑"/>
              </a:rPr>
              <a:t/>
            </a:r>
            <a:br>
              <a:rPr kumimoji="1" lang="zh-CN" altLang="en-US" sz="3200" b="1" dirty="0">
                <a:solidFill>
                  <a:srgbClr val="000000"/>
                </a:solidFill>
                <a:latin typeface="微软雅黑"/>
                <a:ea typeface="微软雅黑"/>
                <a:cs typeface="微软雅黑"/>
              </a:rPr>
            </a:br>
            <a:r>
              <a:rPr kumimoji="1" lang="en-US" altLang="zh-CN" sz="3200" b="1" dirty="0" smtClean="0">
                <a:solidFill>
                  <a:srgbClr val="000000"/>
                </a:solidFill>
                <a:latin typeface="微软雅黑"/>
                <a:ea typeface="微软雅黑"/>
                <a:cs typeface="微软雅黑"/>
              </a:rPr>
              <a:t>——</a:t>
            </a:r>
            <a:r>
              <a:rPr kumimoji="1" lang="zh-CN" altLang="en-US" sz="3200" b="1" dirty="0" smtClean="0">
                <a:solidFill>
                  <a:srgbClr val="000000"/>
                </a:solidFill>
                <a:latin typeface="微软雅黑"/>
                <a:ea typeface="微软雅黑"/>
                <a:cs typeface="微软雅黑"/>
              </a:rPr>
              <a:t>以客户为中心的营销体系</a:t>
            </a:r>
            <a:endParaRPr kumimoji="1" lang="zh-CN" altLang="en-US" sz="3200" b="1" dirty="0">
              <a:solidFill>
                <a:srgbClr val="000000"/>
              </a:solidFill>
              <a:latin typeface="微软雅黑"/>
              <a:ea typeface="微软雅黑"/>
              <a:cs typeface="微软雅黑"/>
            </a:endParaRPr>
          </a:p>
        </p:txBody>
      </p:sp>
    </p:spTree>
    <p:extLst>
      <p:ext uri="{BB962C8B-B14F-4D97-AF65-F5344CB8AC3E}">
        <p14:creationId xmlns:p14="http://schemas.microsoft.com/office/powerpoint/2010/main" xmlns="" val="872274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35360" y="332656"/>
            <a:ext cx="11137900" cy="648072"/>
          </a:xfrm>
          <a:noFill/>
          <a:ln>
            <a:noFill/>
          </a:ln>
        </p:spPr>
        <p:txBody>
          <a:bodyPr vert="horz" wrap="square" lIns="91440" tIns="45720" rIns="91440" bIns="45720" numCol="1" anchor="t" anchorCtr="0" compatLnSpc="1"/>
          <a:lstStyle/>
          <a:p>
            <a:r>
              <a:rPr kumimoji="1" lang="zh-CN" altLang="en-US" dirty="0">
                <a:solidFill>
                  <a:schemeClr val="tx1"/>
                </a:solidFill>
                <a:latin typeface="微软雅黑" panose="020B0503020204020204" charset="-122"/>
                <a:ea typeface="微软雅黑" panose="020B0503020204020204" charset="-122"/>
              </a:rPr>
              <a:t>导论：华为营销体系能力构建的发展历程</a:t>
            </a:r>
          </a:p>
        </p:txBody>
      </p:sp>
      <p:graphicFrame>
        <p:nvGraphicFramePr>
          <p:cNvPr id="4" name="图表 3">
            <a:extLst>
              <a:ext uri="{FF2B5EF4-FFF2-40B4-BE49-F238E27FC236}">
                <a16:creationId xmlns:a16="http://schemas.microsoft.com/office/drawing/2014/main" xmlns="" id="{33AF4DA4-77AA-470F-B9FF-E8C84788D792}"/>
              </a:ext>
            </a:extLst>
          </p:cNvPr>
          <p:cNvGraphicFramePr>
            <a:graphicFrameLocks/>
          </p:cNvGraphicFramePr>
          <p:nvPr>
            <p:extLst>
              <p:ext uri="{D42A27DB-BD31-4B8C-83A1-F6EECF244321}">
                <p14:modId xmlns:p14="http://schemas.microsoft.com/office/powerpoint/2010/main" xmlns="" val="1803549509"/>
              </p:ext>
            </p:extLst>
          </p:nvPr>
        </p:nvGraphicFramePr>
        <p:xfrm>
          <a:off x="335360" y="980728"/>
          <a:ext cx="11137900" cy="50187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907019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smtClean="0">
                <a:solidFill>
                  <a:prstClr val="black"/>
                </a:solidFill>
              </a:rPr>
              <a:t>华为管理哲学</a:t>
            </a:r>
            <a:endParaRPr dirty="0">
              <a:solidFill>
                <a:prstClr val="black"/>
              </a:solidFill>
              <a:latin typeface="DengXian Light" panose="02010600030101010101" pitchFamily="2" charset="-122"/>
              <a:ea typeface="DengXian Light" panose="02010600030101010101" pitchFamily="2" charset="-122"/>
            </a:endParaRPr>
          </a:p>
        </p:txBody>
      </p:sp>
      <p:sp>
        <p:nvSpPr>
          <p:cNvPr id="13" name="文本框 12"/>
          <p:cNvSpPr txBox="1"/>
          <p:nvPr/>
        </p:nvSpPr>
        <p:spPr>
          <a:xfrm>
            <a:off x="3298884" y="3625860"/>
            <a:ext cx="4134465" cy="1685911"/>
          </a:xfrm>
          <a:prstGeom prst="rect">
            <a:avLst/>
          </a:prstGeom>
          <a:noFill/>
        </p:spPr>
        <p:txBody>
          <a:bodyPr wrap="none" rtlCol="0">
            <a:spAutoFit/>
          </a:bodyPr>
          <a:lstStyle/>
          <a:p>
            <a:pPr algn="ctr">
              <a:lnSpc>
                <a:spcPct val="200000"/>
              </a:lnSpc>
            </a:pPr>
            <a:r>
              <a:rPr kumimoji="1" lang="zh-CN" altLang="en-US" sz="2800" b="1" dirty="0">
                <a:solidFill>
                  <a:schemeClr val="tx1">
                    <a:lumMod val="75000"/>
                    <a:lumOff val="25000"/>
                  </a:schemeClr>
                </a:solidFill>
                <a:latin typeface="Microsoft YaHei" charset="0"/>
                <a:ea typeface="Microsoft YaHei" charset="0"/>
                <a:cs typeface="Microsoft YaHei" charset="0"/>
              </a:rPr>
              <a:t>中学为体，西学为用</a:t>
            </a:r>
            <a:endParaRPr kumimoji="1" lang="en-US" altLang="zh-CN" sz="2800" b="1" dirty="0">
              <a:solidFill>
                <a:schemeClr val="tx1">
                  <a:lumMod val="75000"/>
                  <a:lumOff val="25000"/>
                </a:schemeClr>
              </a:solidFill>
              <a:latin typeface="Microsoft YaHei" charset="0"/>
              <a:ea typeface="Microsoft YaHei" charset="0"/>
              <a:cs typeface="Microsoft YaHei" charset="0"/>
            </a:endParaRPr>
          </a:p>
          <a:p>
            <a:pPr algn="ctr">
              <a:lnSpc>
                <a:spcPct val="200000"/>
              </a:lnSpc>
            </a:pPr>
            <a:r>
              <a:rPr kumimoji="1" lang="zh-CN" altLang="en-US" sz="2800" b="1" dirty="0">
                <a:solidFill>
                  <a:schemeClr val="tx1">
                    <a:lumMod val="75000"/>
                    <a:lumOff val="25000"/>
                  </a:schemeClr>
                </a:solidFill>
                <a:latin typeface="Microsoft YaHei" charset="0"/>
                <a:ea typeface="Microsoft YaHei" charset="0"/>
                <a:cs typeface="Microsoft YaHei" charset="0"/>
              </a:rPr>
              <a:t>基于不信任建立信任关系</a:t>
            </a:r>
          </a:p>
        </p:txBody>
      </p:sp>
      <p:pic>
        <p:nvPicPr>
          <p:cNvPr id="14" name="图片 1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b="2174"/>
          <a:stretch/>
        </p:blipFill>
        <p:spPr>
          <a:xfrm>
            <a:off x="3511791" y="1874907"/>
            <a:ext cx="3602922" cy="1508507"/>
          </a:xfrm>
          <a:prstGeom prst="rect">
            <a:avLst/>
          </a:prstGeom>
        </p:spPr>
      </p:pic>
    </p:spTree>
    <p:extLst>
      <p:ext uri="{BB962C8B-B14F-4D97-AF65-F5344CB8AC3E}">
        <p14:creationId xmlns:p14="http://schemas.microsoft.com/office/powerpoint/2010/main" xmlns="" val="3844664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07368" y="188640"/>
            <a:ext cx="11137900" cy="648072"/>
          </a:xfrm>
        </p:spPr>
        <p:txBody>
          <a:bodyPr/>
          <a:lstStyle/>
          <a:p>
            <a:r>
              <a:rPr kumimoji="1" lang="zh-CN" altLang="en-US" dirty="0">
                <a:solidFill>
                  <a:schemeClr val="tx1"/>
                </a:solidFill>
                <a:latin typeface="微软雅黑" panose="020B0503020204020204" charset="-122"/>
                <a:ea typeface="微软雅黑" panose="020B0503020204020204" charset="-122"/>
              </a:rPr>
              <a:t>业界标杆企业流程管理框架</a:t>
            </a:r>
            <a:endParaRPr kumimoji="1" lang="zh-CN" altLang="en-US" dirty="0">
              <a:solidFill>
                <a:schemeClr val="tx1"/>
              </a:solidFill>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27448" y="836712"/>
            <a:ext cx="9073008" cy="56886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07368" y="188640"/>
            <a:ext cx="11137900" cy="648072"/>
          </a:xfrm>
        </p:spPr>
        <p:txBody>
          <a:bodyPr/>
          <a:lstStyle/>
          <a:p>
            <a:r>
              <a:rPr lang="en-US" altLang="zh-CN" dirty="0">
                <a:latin typeface="微软雅黑" pitchFamily="34" charset="-122"/>
                <a:ea typeface="微软雅黑" pitchFamily="34" charset="-122"/>
              </a:rPr>
              <a:t>H</a:t>
            </a:r>
            <a:r>
              <a:rPr lang="zh-CN" altLang="en-US" dirty="0">
                <a:latin typeface="微软雅黑" pitchFamily="34" charset="-122"/>
                <a:ea typeface="微软雅黑" pitchFamily="34" charset="-122"/>
              </a:rPr>
              <a:t>公司业务流程管理的关键点分享</a:t>
            </a:r>
            <a:endParaRPr kumimoji="1" lang="zh-CN" altLang="en-US" dirty="0">
              <a:solidFill>
                <a:schemeClr val="tx1"/>
              </a:solidFill>
            </a:endParaRPr>
          </a:p>
        </p:txBody>
      </p:sp>
      <p:sp>
        <p:nvSpPr>
          <p:cNvPr id="5" name="矩形 4"/>
          <p:cNvSpPr/>
          <p:nvPr/>
        </p:nvSpPr>
        <p:spPr>
          <a:xfrm>
            <a:off x="305527" y="862632"/>
            <a:ext cx="11335089" cy="5332229"/>
          </a:xfrm>
          <a:prstGeom prst="rect">
            <a:avLst/>
          </a:prstGeom>
        </p:spPr>
        <p:txBody>
          <a:bodyPr wrap="square">
            <a:spAutoFit/>
          </a:bodyPr>
          <a:lstStyle/>
          <a:p>
            <a:pPr marL="609600" indent="-609600">
              <a:lnSpc>
                <a:spcPct val="150000"/>
              </a:lnSpc>
              <a:spcAft>
                <a:spcPts val="900"/>
              </a:spcAft>
            </a:pPr>
            <a:r>
              <a:rPr lang="zh-CN" altLang="en-US" sz="1600" dirty="0">
                <a:solidFill>
                  <a:prstClr val="black"/>
                </a:solidFill>
                <a:latin typeface="微软雅黑" pitchFamily="34" charset="-122"/>
                <a:ea typeface="微软雅黑" pitchFamily="34" charset="-122"/>
              </a:rPr>
              <a:t>任正非：我们所有的目标以客户需求为导向，充分满足客户需求以增强核心竞争力。我们的工作方法，其实就是一系列的</a:t>
            </a:r>
            <a:r>
              <a:rPr lang="zh-CN" altLang="en-US" sz="1600" b="1" dirty="0">
                <a:solidFill>
                  <a:srgbClr val="0070C0"/>
                </a:solidFill>
                <a:latin typeface="微软雅黑" pitchFamily="34" charset="-122"/>
                <a:ea typeface="微软雅黑" pitchFamily="34" charset="-122"/>
              </a:rPr>
              <a:t>流程化的组织建设</a:t>
            </a:r>
            <a:r>
              <a:rPr lang="zh-CN" altLang="en-US" sz="1600" dirty="0">
                <a:solidFill>
                  <a:prstClr val="black"/>
                </a:solidFill>
                <a:latin typeface="微软雅黑" pitchFamily="34" charset="-122"/>
                <a:ea typeface="微软雅黑" pitchFamily="34" charset="-122"/>
              </a:rPr>
              <a:t>。明确了目标，我们就要建立流程化的组织。</a:t>
            </a:r>
            <a:endParaRPr lang="en-US" altLang="zh-CN" sz="1600" dirty="0">
              <a:solidFill>
                <a:prstClr val="black"/>
              </a:solidFill>
              <a:latin typeface="微软雅黑" pitchFamily="34" charset="-122"/>
              <a:ea typeface="微软雅黑" pitchFamily="34" charset="-122"/>
            </a:endParaRPr>
          </a:p>
          <a:p>
            <a:pPr marL="609600" indent="-609600">
              <a:lnSpc>
                <a:spcPct val="150000"/>
              </a:lnSpc>
              <a:spcAft>
                <a:spcPts val="900"/>
              </a:spcAft>
            </a:pPr>
            <a:r>
              <a:rPr lang="zh-CN" altLang="en-US" sz="1600" dirty="0">
                <a:solidFill>
                  <a:prstClr val="black"/>
                </a:solidFill>
                <a:latin typeface="微软雅黑" pitchFamily="34" charset="-122"/>
                <a:ea typeface="微软雅黑" pitchFamily="34" charset="-122"/>
              </a:rPr>
              <a:t>徐直军：</a:t>
            </a:r>
            <a:endParaRPr lang="en-US" altLang="zh-CN" sz="1600" dirty="0">
              <a:solidFill>
                <a:prstClr val="black"/>
              </a:solidFill>
              <a:latin typeface="微软雅黑" pitchFamily="34" charset="-122"/>
              <a:ea typeface="微软雅黑" pitchFamily="34" charset="-122"/>
            </a:endParaRPr>
          </a:p>
          <a:p>
            <a:pPr marL="609600" lvl="1" indent="-154781">
              <a:lnSpc>
                <a:spcPct val="150000"/>
              </a:lnSpc>
              <a:spcAft>
                <a:spcPts val="900"/>
              </a:spcAft>
              <a:buFont typeface="Arial" panose="020B0604020202020204" pitchFamily="34" charset="0"/>
              <a:buChar char="•"/>
            </a:pPr>
            <a:r>
              <a:rPr lang="zh-CN" altLang="zh-CN" sz="1600" dirty="0">
                <a:solidFill>
                  <a:prstClr val="black"/>
                </a:solidFill>
                <a:latin typeface="微软雅黑" panose="020B0503020204020204" pitchFamily="34" charset="-122"/>
                <a:ea typeface="微软雅黑" panose="020B0503020204020204" pitchFamily="34" charset="-122"/>
              </a:rPr>
              <a:t>业务流是</a:t>
            </a:r>
            <a:r>
              <a:rPr lang="zh-CN" altLang="zh-CN" sz="1600" b="1" dirty="0">
                <a:solidFill>
                  <a:srgbClr val="0070C0"/>
                </a:solidFill>
                <a:latin typeface="微软雅黑" panose="020B0503020204020204" pitchFamily="34" charset="-122"/>
                <a:ea typeface="微软雅黑" panose="020B0503020204020204" pitchFamily="34" charset="-122"/>
              </a:rPr>
              <a:t>客观存在</a:t>
            </a:r>
            <a:r>
              <a:rPr lang="zh-CN" altLang="zh-CN" sz="1600" dirty="0">
                <a:solidFill>
                  <a:prstClr val="black"/>
                </a:solidFill>
                <a:latin typeface="微软雅黑" panose="020B0503020204020204" pitchFamily="34" charset="-122"/>
                <a:ea typeface="微软雅黑" panose="020B0503020204020204" pitchFamily="34" charset="-122"/>
              </a:rPr>
              <a:t>的，所有和客户相关的业务流，天然是从客户到客户的</a:t>
            </a:r>
            <a:r>
              <a:rPr lang="zh-CN" altLang="en-US" sz="1600" dirty="0">
                <a:solidFill>
                  <a:prstClr val="black"/>
                </a:solidFill>
                <a:latin typeface="微软雅黑" panose="020B0503020204020204" pitchFamily="34" charset="-122"/>
                <a:ea typeface="微软雅黑" panose="020B0503020204020204" pitchFamily="34" charset="-122"/>
              </a:rPr>
              <a:t>。</a:t>
            </a:r>
            <a:r>
              <a:rPr lang="zh-CN" altLang="zh-CN" sz="1600" dirty="0">
                <a:solidFill>
                  <a:prstClr val="black"/>
                </a:solidFill>
                <a:latin typeface="微软雅黑" panose="020B0503020204020204" pitchFamily="34" charset="-122"/>
                <a:ea typeface="微软雅黑" panose="020B0503020204020204" pitchFamily="34" charset="-122"/>
              </a:rPr>
              <a:t>流程是对业务流的一种表现方式，是优秀作业实践的总结和固化，目的是为了不同团队执行流程时获得成功的可复制性。越符合业务流的流程就越顺畅。</a:t>
            </a:r>
            <a:endParaRPr lang="en-US" altLang="zh-CN" sz="1600" dirty="0">
              <a:solidFill>
                <a:prstClr val="black"/>
              </a:solidFill>
              <a:latin typeface="微软雅黑" panose="020B0503020204020204" pitchFamily="34" charset="-122"/>
              <a:ea typeface="微软雅黑" panose="020B0503020204020204" pitchFamily="34" charset="-122"/>
            </a:endParaRPr>
          </a:p>
          <a:p>
            <a:pPr marL="609600" lvl="1" indent="-154781">
              <a:lnSpc>
                <a:spcPct val="150000"/>
              </a:lnSpc>
              <a:spcAft>
                <a:spcPts val="900"/>
              </a:spcAft>
              <a:buFont typeface="Arial" panose="020B0604020202020204" pitchFamily="34" charset="0"/>
              <a:buChar char="•"/>
            </a:pPr>
            <a:r>
              <a:rPr lang="zh-CN" altLang="zh-CN" sz="1600" dirty="0">
                <a:solidFill>
                  <a:prstClr val="black"/>
                </a:solidFill>
                <a:latin typeface="微软雅黑" panose="020B0503020204020204" pitchFamily="34" charset="-122"/>
                <a:ea typeface="微软雅黑" panose="020B0503020204020204" pitchFamily="34" charset="-122"/>
              </a:rPr>
              <a:t>运营是瞄准业务目标，周而复始地</a:t>
            </a:r>
            <a:r>
              <a:rPr lang="zh-CN" altLang="zh-CN" sz="1600" b="1" dirty="0">
                <a:solidFill>
                  <a:srgbClr val="0070C0"/>
                </a:solidFill>
                <a:latin typeface="微软雅黑" panose="020B0503020204020204" pitchFamily="34" charset="-122"/>
                <a:ea typeface="微软雅黑" panose="020B0503020204020204" pitchFamily="34" charset="-122"/>
              </a:rPr>
              <a:t>沿着流程转</a:t>
            </a:r>
            <a:r>
              <a:rPr lang="zh-CN" altLang="zh-CN" sz="1600" dirty="0">
                <a:solidFill>
                  <a:prstClr val="black"/>
                </a:solidFill>
                <a:latin typeface="微软雅黑" panose="020B0503020204020204" pitchFamily="34" charset="-122"/>
                <a:ea typeface="微软雅黑" panose="020B0503020204020204" pitchFamily="34" charset="-122"/>
              </a:rPr>
              <a:t>，通过持续、周期性的业务运营管理活动，以达成业务目标。 </a:t>
            </a:r>
            <a:endParaRPr lang="en-US" altLang="zh-CN" sz="1600" dirty="0">
              <a:solidFill>
                <a:prstClr val="black"/>
              </a:solidFill>
              <a:latin typeface="微软雅黑" panose="020B0503020204020204" pitchFamily="34" charset="-122"/>
              <a:ea typeface="微软雅黑" panose="020B0503020204020204" pitchFamily="34" charset="-122"/>
            </a:endParaRPr>
          </a:p>
          <a:p>
            <a:pPr marL="609600" lvl="1" indent="-154781">
              <a:lnSpc>
                <a:spcPct val="150000"/>
              </a:lnSpc>
              <a:spcAft>
                <a:spcPts val="900"/>
              </a:spcAft>
              <a:buFont typeface="Arial" panose="020B0604020202020204" pitchFamily="34" charset="0"/>
              <a:buChar char="•"/>
            </a:pPr>
            <a:r>
              <a:rPr lang="zh-CN" altLang="zh-CN" sz="1600" dirty="0">
                <a:solidFill>
                  <a:prstClr val="black"/>
                </a:solidFill>
                <a:latin typeface="微软雅黑" panose="020B0503020204020204" pitchFamily="34" charset="-122"/>
                <a:ea typeface="微软雅黑" panose="020B0503020204020204" pitchFamily="34" charset="-122"/>
              </a:rPr>
              <a:t>主业务流程是直接为客户创造价值的流程，所有组织要么必须工作在主流程中，要么就必须支撑好主业务流以为客户创造价值，否则，这样的组织就是</a:t>
            </a:r>
            <a:r>
              <a:rPr lang="zh-CN" altLang="zh-CN" sz="1600" b="1" dirty="0">
                <a:solidFill>
                  <a:srgbClr val="0070C0"/>
                </a:solidFill>
                <a:latin typeface="微软雅黑" panose="020B0503020204020204" pitchFamily="34" charset="-122"/>
                <a:ea typeface="微软雅黑" panose="020B0503020204020204" pitchFamily="34" charset="-122"/>
              </a:rPr>
              <a:t>多余的组织</a:t>
            </a:r>
            <a:r>
              <a:rPr lang="zh-CN" altLang="zh-CN" sz="1600" dirty="0">
                <a:solidFill>
                  <a:prstClr val="black"/>
                </a:solidFill>
                <a:latin typeface="微软雅黑" panose="020B0503020204020204" pitchFamily="34" charset="-122"/>
                <a:ea typeface="微软雅黑" panose="020B0503020204020204" pitchFamily="34" charset="-122"/>
              </a:rPr>
              <a:t>。</a:t>
            </a:r>
            <a:endParaRPr lang="en-US" altLang="zh-CN" sz="1600" dirty="0">
              <a:solidFill>
                <a:prstClr val="black"/>
              </a:solidFill>
              <a:latin typeface="微软雅黑" panose="020B0503020204020204" pitchFamily="34" charset="-122"/>
              <a:ea typeface="微软雅黑" panose="020B0503020204020204" pitchFamily="34" charset="-122"/>
            </a:endParaRPr>
          </a:p>
          <a:p>
            <a:pPr marL="609600" lvl="1" indent="-154781">
              <a:lnSpc>
                <a:spcPct val="150000"/>
              </a:lnSpc>
              <a:spcAft>
                <a:spcPts val="900"/>
              </a:spcAft>
              <a:buFont typeface="Arial" panose="020B0604020202020204" pitchFamily="34" charset="0"/>
              <a:buChar char="•"/>
            </a:pPr>
            <a:r>
              <a:rPr lang="zh-CN" altLang="zh-CN" sz="1600" dirty="0">
                <a:solidFill>
                  <a:prstClr val="black"/>
                </a:solidFill>
                <a:latin typeface="微软雅黑" panose="020B0503020204020204" pitchFamily="34" charset="-122"/>
                <a:ea typeface="微软雅黑" panose="020B0503020204020204" pitchFamily="34" charset="-122"/>
              </a:rPr>
              <a:t>质量的定义就是符合要求，</a:t>
            </a:r>
            <a:r>
              <a:rPr lang="zh-CN" altLang="zh-CN" sz="1600" b="1" dirty="0">
                <a:solidFill>
                  <a:srgbClr val="0070C0"/>
                </a:solidFill>
                <a:latin typeface="微软雅黑" panose="020B0503020204020204" pitchFamily="34" charset="-122"/>
                <a:ea typeface="微软雅黑" panose="020B0503020204020204" pitchFamily="34" charset="-122"/>
              </a:rPr>
              <a:t>质量要求必须构筑在流程中</a:t>
            </a:r>
            <a:r>
              <a:rPr lang="zh-CN" altLang="zh-CN" sz="1600" dirty="0">
                <a:solidFill>
                  <a:prstClr val="black"/>
                </a:solidFill>
                <a:latin typeface="微软雅黑" panose="020B0503020204020204" pitchFamily="34" charset="-122"/>
                <a:ea typeface="微软雅黑" panose="020B0503020204020204" pitchFamily="34" charset="-122"/>
              </a:rPr>
              <a:t>。内控、信息安全、网络安全是特定形式的质量要求</a:t>
            </a:r>
            <a:endParaRPr lang="en-US" altLang="zh-CN" sz="1600" dirty="0">
              <a:solidFill>
                <a:prstClr val="black"/>
              </a:solidFill>
              <a:latin typeface="微软雅黑" panose="020B0503020204020204" pitchFamily="34" charset="-122"/>
              <a:ea typeface="微软雅黑" panose="020B0503020204020204" pitchFamily="34" charset="-122"/>
            </a:endParaRPr>
          </a:p>
          <a:p>
            <a:pPr marL="609600" lvl="1" indent="-154781">
              <a:lnSpc>
                <a:spcPct val="150000"/>
              </a:lnSpc>
              <a:spcAft>
                <a:spcPts val="900"/>
              </a:spcAft>
              <a:buFont typeface="Arial" panose="020B0604020202020204" pitchFamily="34" charset="0"/>
              <a:buChar char="•"/>
            </a:pPr>
            <a:r>
              <a:rPr lang="zh-CN" altLang="zh-CN" sz="1600" b="1" dirty="0">
                <a:solidFill>
                  <a:srgbClr val="0070C0"/>
                </a:solidFill>
                <a:latin typeface="微软雅黑" panose="020B0503020204020204" pitchFamily="34" charset="-122"/>
                <a:ea typeface="微软雅黑" panose="020B0503020204020204" pitchFamily="34" charset="-122"/>
              </a:rPr>
              <a:t>业务主管</a:t>
            </a:r>
            <a:r>
              <a:rPr lang="zh-CN" altLang="zh-CN" sz="1600" dirty="0">
                <a:solidFill>
                  <a:prstClr val="black"/>
                </a:solidFill>
                <a:latin typeface="微软雅黑" panose="020B0503020204020204" pitchFamily="34" charset="-122"/>
                <a:ea typeface="微软雅黑" panose="020B0503020204020204" pitchFamily="34" charset="-122"/>
              </a:rPr>
              <a:t>是流程的责任人，顾问公司和流程</a:t>
            </a:r>
            <a:r>
              <a:rPr lang="en-US" altLang="zh-CN" sz="1600" dirty="0">
                <a:solidFill>
                  <a:prstClr val="black"/>
                </a:solidFill>
                <a:latin typeface="微软雅黑" panose="020B0503020204020204" pitchFamily="34" charset="-122"/>
                <a:ea typeface="微软雅黑" panose="020B0503020204020204" pitchFamily="34" charset="-122"/>
              </a:rPr>
              <a:t>IT</a:t>
            </a:r>
            <a:r>
              <a:rPr lang="zh-CN" altLang="zh-CN" sz="1600" dirty="0">
                <a:solidFill>
                  <a:prstClr val="black"/>
                </a:solidFill>
                <a:latin typeface="微软雅黑" panose="020B0503020204020204" pitchFamily="34" charset="-122"/>
                <a:ea typeface="微软雅黑" panose="020B0503020204020204" pitchFamily="34" charset="-122"/>
              </a:rPr>
              <a:t>部提供流程专家，以顾问形式提供专业服务</a:t>
            </a:r>
            <a:endParaRPr lang="en-US" altLang="zh-CN" sz="1600" dirty="0">
              <a:solidFill>
                <a:prstClr val="black"/>
              </a:solidFill>
              <a:latin typeface="微软雅黑" panose="020B0503020204020204" pitchFamily="34" charset="-122"/>
              <a:ea typeface="微软雅黑" panose="020B0503020204020204" pitchFamily="34" charset="-122"/>
            </a:endParaRPr>
          </a:p>
          <a:p>
            <a:pPr marL="609600" lvl="1" indent="-154781">
              <a:lnSpc>
                <a:spcPct val="150000"/>
              </a:lnSpc>
              <a:spcAft>
                <a:spcPts val="900"/>
              </a:spcAft>
              <a:buFont typeface="Arial" panose="020B0604020202020204" pitchFamily="34" charset="0"/>
              <a:buChar char="•"/>
            </a:pPr>
            <a:r>
              <a:rPr lang="zh-CN" altLang="zh-CN" sz="1600" dirty="0">
                <a:solidFill>
                  <a:prstClr val="black"/>
                </a:solidFill>
                <a:latin typeface="微软雅黑" panose="020B0503020204020204" pitchFamily="34" charset="-122"/>
                <a:ea typeface="微软雅黑" panose="020B0503020204020204" pitchFamily="34" charset="-122"/>
              </a:rPr>
              <a:t>为了实现流程化组织建设这个目标，公司在各级组织中建设了</a:t>
            </a:r>
            <a:r>
              <a:rPr lang="zh-CN" altLang="zh-CN" sz="1600" b="1" dirty="0">
                <a:solidFill>
                  <a:srgbClr val="0070C0"/>
                </a:solidFill>
                <a:latin typeface="微软雅黑" panose="020B0503020204020204" pitchFamily="34" charset="-122"/>
                <a:ea typeface="微软雅黑" panose="020B0503020204020204" pitchFamily="34" charset="-122"/>
              </a:rPr>
              <a:t>质量与运营组织</a:t>
            </a:r>
            <a:r>
              <a:rPr lang="zh-CN" altLang="zh-CN" sz="1600" dirty="0">
                <a:solidFill>
                  <a:prstClr val="black"/>
                </a:solidFill>
                <a:latin typeface="微软雅黑" panose="020B0503020204020204" pitchFamily="34" charset="-122"/>
                <a:ea typeface="微软雅黑" panose="020B0503020204020204" pitchFamily="34" charset="-122"/>
              </a:rPr>
              <a:t>，这是为实现流程化组织建设的一个非常重要的举措。</a:t>
            </a:r>
            <a:endParaRPr lang="en-US" altLang="zh-CN" sz="1600" dirty="0">
              <a:solidFill>
                <a:prstClr val="black"/>
              </a:solidFill>
              <a:latin typeface="微软雅黑" pitchFamily="34" charset="-122"/>
              <a:ea typeface="微软雅黑" pitchFamily="34" charset="-122"/>
            </a:endParaRPr>
          </a:p>
        </p:txBody>
      </p:sp>
      <p:sp>
        <p:nvSpPr>
          <p:cNvPr id="3" name="灯片编号占位符 2">
            <a:extLst>
              <a:ext uri="{FF2B5EF4-FFF2-40B4-BE49-F238E27FC236}">
                <a16:creationId xmlns:a16="http://schemas.microsoft.com/office/drawing/2014/main" xmlns="" id="{70E20CF1-E52B-3E40-A2B8-43EEF34615C1}"/>
              </a:ext>
            </a:extLst>
          </p:cNvPr>
          <p:cNvSpPr>
            <a:spLocks noGrp="1"/>
          </p:cNvSpPr>
          <p:nvPr>
            <p:ph type="sldNum" sz="quarter" idx="12"/>
          </p:nvPr>
        </p:nvSpPr>
        <p:spPr/>
        <p:txBody>
          <a:bodyPr/>
          <a:lstStyle/>
          <a:p>
            <a:fld id="{9769E0E6-7D82-7646-9198-8B947CE4E1B2}" type="slidenum">
              <a:rPr kumimoji="1" lang="zh-CN" altLang="en-US" smtClean="0">
                <a:solidFill>
                  <a:prstClr val="black"/>
                </a:solidFill>
              </a:rPr>
              <a:pPr/>
              <a:t>5</a:t>
            </a:fld>
            <a:endParaRPr kumimoji="1" lang="zh-CN" altLang="en-US">
              <a:solidFill>
                <a:prstClr val="black"/>
              </a:solidFill>
            </a:endParaRPr>
          </a:p>
        </p:txBody>
      </p:sp>
    </p:spTree>
    <p:extLst>
      <p:ext uri="{BB962C8B-B14F-4D97-AF65-F5344CB8AC3E}">
        <p14:creationId xmlns:p14="http://schemas.microsoft.com/office/powerpoint/2010/main" xmlns="" val="427716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07368" y="188640"/>
            <a:ext cx="11665296" cy="648072"/>
          </a:xfrm>
        </p:spPr>
        <p:txBody>
          <a:bodyPr/>
          <a:lstStyle/>
          <a:p>
            <a:r>
              <a:rPr kumimoji="1" lang="zh-CN" altLang="en-US" sz="2400" dirty="0">
                <a:solidFill>
                  <a:schemeClr val="tx1"/>
                </a:solidFill>
              </a:rPr>
              <a:t>流程：金钱和教训换来的优秀实践，不断积攒和持续经营的企业核心战略资产</a:t>
            </a:r>
          </a:p>
        </p:txBody>
      </p:sp>
      <p:grpSp>
        <p:nvGrpSpPr>
          <p:cNvPr id="3" name="组合 2"/>
          <p:cNvGrpSpPr/>
          <p:nvPr/>
        </p:nvGrpSpPr>
        <p:grpSpPr>
          <a:xfrm>
            <a:off x="407368" y="1196752"/>
            <a:ext cx="10945216" cy="5070177"/>
            <a:chOff x="1284642" y="2294873"/>
            <a:chExt cx="7312090" cy="3167560"/>
          </a:xfrm>
        </p:grpSpPr>
        <p:sp>
          <p:nvSpPr>
            <p:cNvPr id="4" name="TextBox 11"/>
            <p:cNvSpPr txBox="1"/>
            <p:nvPr/>
          </p:nvSpPr>
          <p:spPr>
            <a:xfrm>
              <a:off x="1284642" y="2607649"/>
              <a:ext cx="2013826" cy="749898"/>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400" dirty="0">
                  <a:latin typeface="微软雅黑" pitchFamily="34" charset="-122"/>
                  <a:ea typeface="微软雅黑" pitchFamily="34" charset="-122"/>
                </a:rPr>
                <a:t>不断有序吸收好的实践，固化下来、推广出去</a:t>
              </a:r>
            </a:p>
          </p:txBody>
        </p:sp>
        <p:sp>
          <p:nvSpPr>
            <p:cNvPr id="5" name="下箭头 4"/>
            <p:cNvSpPr/>
            <p:nvPr/>
          </p:nvSpPr>
          <p:spPr>
            <a:xfrm>
              <a:off x="1675835" y="3633352"/>
              <a:ext cx="1080120" cy="1227200"/>
            </a:xfrm>
            <a:prstGeom prst="down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3"/>
            <p:cNvSpPr txBox="1"/>
            <p:nvPr/>
          </p:nvSpPr>
          <p:spPr>
            <a:xfrm>
              <a:off x="1284642" y="4943273"/>
              <a:ext cx="2116658" cy="519160"/>
            </a:xfrm>
            <a:prstGeom prst="rect">
              <a:avLst/>
            </a:prstGeom>
            <a:noFill/>
          </p:spPr>
          <p:txBody>
            <a:bodyPr wrap="square" rtlCol="0">
              <a:spAutoFit/>
            </a:bodyPr>
            <a:lstStyle/>
            <a:p>
              <a:r>
                <a:rPr lang="zh-CN" altLang="en-US" sz="2400" dirty="0">
                  <a:latin typeface="微软雅黑" pitchFamily="34" charset="-122"/>
                  <a:ea typeface="微软雅黑" pitchFamily="34" charset="-122"/>
                </a:rPr>
                <a:t>流程：优秀实践的积攒和固化</a:t>
              </a:r>
            </a:p>
          </p:txBody>
        </p:sp>
        <p:sp>
          <p:nvSpPr>
            <p:cNvPr id="7" name="任意多边形 6"/>
            <p:cNvSpPr/>
            <p:nvPr/>
          </p:nvSpPr>
          <p:spPr>
            <a:xfrm>
              <a:off x="4627187" y="2761114"/>
              <a:ext cx="522027" cy="1095535"/>
            </a:xfrm>
            <a:custGeom>
              <a:avLst/>
              <a:gdLst>
                <a:gd name="connsiteX0" fmla="*/ 368490 w 696036"/>
                <a:gd name="connsiteY0" fmla="*/ 0 h 1460713"/>
                <a:gd name="connsiteX1" fmla="*/ 300251 w 696036"/>
                <a:gd name="connsiteY1" fmla="*/ 40943 h 1460713"/>
                <a:gd name="connsiteX2" fmla="*/ 259308 w 696036"/>
                <a:gd name="connsiteY2" fmla="*/ 54591 h 1460713"/>
                <a:gd name="connsiteX3" fmla="*/ 218364 w 696036"/>
                <a:gd name="connsiteY3" fmla="*/ 81886 h 1460713"/>
                <a:gd name="connsiteX4" fmla="*/ 122830 w 696036"/>
                <a:gd name="connsiteY4" fmla="*/ 109182 h 1460713"/>
                <a:gd name="connsiteX5" fmla="*/ 81887 w 696036"/>
                <a:gd name="connsiteY5" fmla="*/ 136477 h 1460713"/>
                <a:gd name="connsiteX6" fmla="*/ 68239 w 696036"/>
                <a:gd name="connsiteY6" fmla="*/ 259307 h 1460713"/>
                <a:gd name="connsiteX7" fmla="*/ 13648 w 696036"/>
                <a:gd name="connsiteY7" fmla="*/ 382137 h 1460713"/>
                <a:gd name="connsiteX8" fmla="*/ 0 w 696036"/>
                <a:gd name="connsiteY8" fmla="*/ 423080 h 1460713"/>
                <a:gd name="connsiteX9" fmla="*/ 13648 w 696036"/>
                <a:gd name="connsiteY9" fmla="*/ 464023 h 1460713"/>
                <a:gd name="connsiteX10" fmla="*/ 95534 w 696036"/>
                <a:gd name="connsiteY10" fmla="*/ 532262 h 1460713"/>
                <a:gd name="connsiteX11" fmla="*/ 136478 w 696036"/>
                <a:gd name="connsiteY11" fmla="*/ 614149 h 1460713"/>
                <a:gd name="connsiteX12" fmla="*/ 177421 w 696036"/>
                <a:gd name="connsiteY12" fmla="*/ 627797 h 1460713"/>
                <a:gd name="connsiteX13" fmla="*/ 191069 w 696036"/>
                <a:gd name="connsiteY13" fmla="*/ 668740 h 1460713"/>
                <a:gd name="connsiteX14" fmla="*/ 204716 w 696036"/>
                <a:gd name="connsiteY14" fmla="*/ 818865 h 1460713"/>
                <a:gd name="connsiteX15" fmla="*/ 232012 w 696036"/>
                <a:gd name="connsiteY15" fmla="*/ 859809 h 1460713"/>
                <a:gd name="connsiteX16" fmla="*/ 245660 w 696036"/>
                <a:gd name="connsiteY16" fmla="*/ 900752 h 1460713"/>
                <a:gd name="connsiteX17" fmla="*/ 259308 w 696036"/>
                <a:gd name="connsiteY17" fmla="*/ 1241946 h 1460713"/>
                <a:gd name="connsiteX18" fmla="*/ 300251 w 696036"/>
                <a:gd name="connsiteY18" fmla="*/ 1364776 h 1460713"/>
                <a:gd name="connsiteX19" fmla="*/ 382137 w 696036"/>
                <a:gd name="connsiteY19" fmla="*/ 1419367 h 1460713"/>
                <a:gd name="connsiteX20" fmla="*/ 450376 w 696036"/>
                <a:gd name="connsiteY20" fmla="*/ 1433015 h 1460713"/>
                <a:gd name="connsiteX21" fmla="*/ 655093 w 696036"/>
                <a:gd name="connsiteY21" fmla="*/ 1460310 h 1460713"/>
                <a:gd name="connsiteX22" fmla="*/ 696036 w 696036"/>
                <a:gd name="connsiteY22" fmla="*/ 1460310 h 146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96036" h="1460713">
                  <a:moveTo>
                    <a:pt x="368490" y="0"/>
                  </a:moveTo>
                  <a:cubicBezTo>
                    <a:pt x="345744" y="13648"/>
                    <a:pt x="323977" y="29080"/>
                    <a:pt x="300251" y="40943"/>
                  </a:cubicBezTo>
                  <a:cubicBezTo>
                    <a:pt x="287384" y="47377"/>
                    <a:pt x="272175" y="48157"/>
                    <a:pt x="259308" y="54591"/>
                  </a:cubicBezTo>
                  <a:cubicBezTo>
                    <a:pt x="244637" y="61926"/>
                    <a:pt x="233440" y="75425"/>
                    <a:pt x="218364" y="81886"/>
                  </a:cubicBezTo>
                  <a:cubicBezTo>
                    <a:pt x="157146" y="108122"/>
                    <a:pt x="175946" y="82624"/>
                    <a:pt x="122830" y="109182"/>
                  </a:cubicBezTo>
                  <a:cubicBezTo>
                    <a:pt x="108159" y="116517"/>
                    <a:pt x="95535" y="127379"/>
                    <a:pt x="81887" y="136477"/>
                  </a:cubicBezTo>
                  <a:cubicBezTo>
                    <a:pt x="77338" y="177420"/>
                    <a:pt x="76318" y="218912"/>
                    <a:pt x="68239" y="259307"/>
                  </a:cubicBezTo>
                  <a:cubicBezTo>
                    <a:pt x="44766" y="376671"/>
                    <a:pt x="51767" y="305900"/>
                    <a:pt x="13648" y="382137"/>
                  </a:cubicBezTo>
                  <a:cubicBezTo>
                    <a:pt x="7214" y="395004"/>
                    <a:pt x="4549" y="409432"/>
                    <a:pt x="0" y="423080"/>
                  </a:cubicBezTo>
                  <a:cubicBezTo>
                    <a:pt x="4549" y="436728"/>
                    <a:pt x="5668" y="452053"/>
                    <a:pt x="13648" y="464023"/>
                  </a:cubicBezTo>
                  <a:cubicBezTo>
                    <a:pt x="34666" y="495550"/>
                    <a:pt x="65321" y="512120"/>
                    <a:pt x="95534" y="532262"/>
                  </a:cubicBezTo>
                  <a:cubicBezTo>
                    <a:pt x="104525" y="559235"/>
                    <a:pt x="112425" y="594907"/>
                    <a:pt x="136478" y="614149"/>
                  </a:cubicBezTo>
                  <a:cubicBezTo>
                    <a:pt x="147712" y="623136"/>
                    <a:pt x="163773" y="623248"/>
                    <a:pt x="177421" y="627797"/>
                  </a:cubicBezTo>
                  <a:cubicBezTo>
                    <a:pt x="181970" y="641445"/>
                    <a:pt x="189035" y="654499"/>
                    <a:pt x="191069" y="668740"/>
                  </a:cubicBezTo>
                  <a:cubicBezTo>
                    <a:pt x="198175" y="718483"/>
                    <a:pt x="194188" y="769732"/>
                    <a:pt x="204716" y="818865"/>
                  </a:cubicBezTo>
                  <a:cubicBezTo>
                    <a:pt x="208153" y="834904"/>
                    <a:pt x="224676" y="845138"/>
                    <a:pt x="232012" y="859809"/>
                  </a:cubicBezTo>
                  <a:cubicBezTo>
                    <a:pt x="238446" y="872676"/>
                    <a:pt x="241111" y="887104"/>
                    <a:pt x="245660" y="900752"/>
                  </a:cubicBezTo>
                  <a:cubicBezTo>
                    <a:pt x="250209" y="1014483"/>
                    <a:pt x="248344" y="1128653"/>
                    <a:pt x="259308" y="1241946"/>
                  </a:cubicBezTo>
                  <a:cubicBezTo>
                    <a:pt x="259308" y="1241948"/>
                    <a:pt x="293427" y="1344304"/>
                    <a:pt x="300251" y="1364776"/>
                  </a:cubicBezTo>
                  <a:cubicBezTo>
                    <a:pt x="310625" y="1395898"/>
                    <a:pt x="354842" y="1401170"/>
                    <a:pt x="382137" y="1419367"/>
                  </a:cubicBezTo>
                  <a:cubicBezTo>
                    <a:pt x="401438" y="1432234"/>
                    <a:pt x="427872" y="1427389"/>
                    <a:pt x="450376" y="1433015"/>
                  </a:cubicBezTo>
                  <a:cubicBezTo>
                    <a:pt x="581265" y="1465737"/>
                    <a:pt x="332372" y="1438795"/>
                    <a:pt x="655093" y="1460310"/>
                  </a:cubicBezTo>
                  <a:cubicBezTo>
                    <a:pt x="668710" y="1461218"/>
                    <a:pt x="682388" y="1460310"/>
                    <a:pt x="696036" y="146031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4579034" y="2761113"/>
              <a:ext cx="648474" cy="1187355"/>
            </a:xfrm>
            <a:custGeom>
              <a:avLst/>
              <a:gdLst>
                <a:gd name="connsiteX0" fmla="*/ 473637 w 864632"/>
                <a:gd name="connsiteY0" fmla="*/ 0 h 1583140"/>
                <a:gd name="connsiteX1" fmla="*/ 9613 w 864632"/>
                <a:gd name="connsiteY1" fmla="*/ 436728 h 1583140"/>
                <a:gd name="connsiteX2" fmla="*/ 855774 w 864632"/>
                <a:gd name="connsiteY2" fmla="*/ 968991 h 1583140"/>
                <a:gd name="connsiteX3" fmla="*/ 459989 w 864632"/>
                <a:gd name="connsiteY3" fmla="*/ 1583140 h 1583140"/>
              </a:gdLst>
              <a:ahLst/>
              <a:cxnLst>
                <a:cxn ang="0">
                  <a:pos x="connsiteX0" y="connsiteY0"/>
                </a:cxn>
                <a:cxn ang="0">
                  <a:pos x="connsiteX1" y="connsiteY1"/>
                </a:cxn>
                <a:cxn ang="0">
                  <a:pos x="connsiteX2" y="connsiteY2"/>
                </a:cxn>
                <a:cxn ang="0">
                  <a:pos x="connsiteX3" y="connsiteY3"/>
                </a:cxn>
              </a:cxnLst>
              <a:rect l="l" t="t" r="r" b="b"/>
              <a:pathLst>
                <a:path w="864632" h="1583140">
                  <a:moveTo>
                    <a:pt x="473637" y="0"/>
                  </a:moveTo>
                  <a:cubicBezTo>
                    <a:pt x="209780" y="137615"/>
                    <a:pt x="-54077" y="275230"/>
                    <a:pt x="9613" y="436728"/>
                  </a:cubicBezTo>
                  <a:cubicBezTo>
                    <a:pt x="73302" y="598227"/>
                    <a:pt x="780711" y="777922"/>
                    <a:pt x="855774" y="968991"/>
                  </a:cubicBezTo>
                  <a:cubicBezTo>
                    <a:pt x="930837" y="1160060"/>
                    <a:pt x="505481" y="1494430"/>
                    <a:pt x="459989" y="158314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a:spLocks/>
            </p:cNvSpPr>
            <p:nvPr/>
          </p:nvSpPr>
          <p:spPr bwMode="auto">
            <a:xfrm>
              <a:off x="4241362" y="2294874"/>
              <a:ext cx="1815704" cy="2428875"/>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rotWithShape="1">
              <a:gsLst>
                <a:gs pos="0">
                  <a:schemeClr val="accent2"/>
                </a:gs>
                <a:gs pos="100000">
                  <a:schemeClr val="accent2">
                    <a:gamma/>
                    <a:shade val="30196"/>
                    <a:invGamma/>
                  </a:schemeClr>
                </a:gs>
              </a:gsLst>
              <a:lin ang="2700000" scaled="1"/>
            </a:gradFill>
            <a:ln w="3175">
              <a:solidFill>
                <a:schemeClr val="bg1"/>
              </a:solidFill>
              <a:miter lim="800000"/>
              <a:headEnd/>
              <a:tailEnd/>
            </a:ln>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Arial" charset="0"/>
                </a:defRPr>
              </a:lvl1pPr>
              <a:lvl2pPr marL="457200" algn="l" rtl="0" fontAlgn="base">
                <a:spcBef>
                  <a:spcPct val="0"/>
                </a:spcBef>
                <a:spcAft>
                  <a:spcPct val="0"/>
                </a:spcAft>
                <a:defRPr kern="1200">
                  <a:solidFill>
                    <a:schemeClr val="tx1"/>
                  </a:solidFill>
                  <a:latin typeface="Arial" charset="0"/>
                  <a:ea typeface="宋体" pitchFamily="2" charset="-122"/>
                  <a:cs typeface="Arial" charset="0"/>
                </a:defRPr>
              </a:lvl2pPr>
              <a:lvl3pPr marL="914400" algn="l" rtl="0" fontAlgn="base">
                <a:spcBef>
                  <a:spcPct val="0"/>
                </a:spcBef>
                <a:spcAft>
                  <a:spcPct val="0"/>
                </a:spcAft>
                <a:defRPr kern="1200">
                  <a:solidFill>
                    <a:schemeClr val="tx1"/>
                  </a:solidFill>
                  <a:latin typeface="Arial" charset="0"/>
                  <a:ea typeface="宋体" pitchFamily="2" charset="-122"/>
                  <a:cs typeface="Arial" charset="0"/>
                </a:defRPr>
              </a:lvl3pPr>
              <a:lvl4pPr marL="1371600" algn="l" rtl="0" fontAlgn="base">
                <a:spcBef>
                  <a:spcPct val="0"/>
                </a:spcBef>
                <a:spcAft>
                  <a:spcPct val="0"/>
                </a:spcAft>
                <a:defRPr kern="1200">
                  <a:solidFill>
                    <a:schemeClr val="tx1"/>
                  </a:solidFill>
                  <a:latin typeface="Arial" charset="0"/>
                  <a:ea typeface="宋体" pitchFamily="2" charset="-122"/>
                  <a:cs typeface="Arial" charset="0"/>
                </a:defRPr>
              </a:lvl4pPr>
              <a:lvl5pPr marL="1828800" algn="l" rtl="0" fontAlgn="base">
                <a:spcBef>
                  <a:spcPct val="0"/>
                </a:spcBef>
                <a:spcAft>
                  <a:spcPct val="0"/>
                </a:spcAft>
                <a:defRPr kern="1200">
                  <a:solidFill>
                    <a:schemeClr val="tx1"/>
                  </a:solidFill>
                  <a:latin typeface="Arial" charset="0"/>
                  <a:ea typeface="宋体" pitchFamily="2" charset="-122"/>
                  <a:cs typeface="Arial" charset="0"/>
                </a:defRPr>
              </a:lvl5pPr>
              <a:lvl6pPr marL="2286000" algn="l" defTabSz="914400" rtl="0" eaLnBrk="1" latinLnBrk="0" hangingPunct="1">
                <a:defRPr kern="1200">
                  <a:solidFill>
                    <a:schemeClr val="tx1"/>
                  </a:solidFill>
                  <a:latin typeface="Arial" charset="0"/>
                  <a:ea typeface="宋体" pitchFamily="2" charset="-122"/>
                  <a:cs typeface="Arial" charset="0"/>
                </a:defRPr>
              </a:lvl6pPr>
              <a:lvl7pPr marL="2743200" algn="l" defTabSz="914400" rtl="0" eaLnBrk="1" latinLnBrk="0" hangingPunct="1">
                <a:defRPr kern="1200">
                  <a:solidFill>
                    <a:schemeClr val="tx1"/>
                  </a:solidFill>
                  <a:latin typeface="Arial" charset="0"/>
                  <a:ea typeface="宋体" pitchFamily="2" charset="-122"/>
                  <a:cs typeface="Arial" charset="0"/>
                </a:defRPr>
              </a:lvl7pPr>
              <a:lvl8pPr marL="3200400" algn="l" defTabSz="914400" rtl="0" eaLnBrk="1" latinLnBrk="0" hangingPunct="1">
                <a:defRPr kern="1200">
                  <a:solidFill>
                    <a:schemeClr val="tx1"/>
                  </a:solidFill>
                  <a:latin typeface="Arial" charset="0"/>
                  <a:ea typeface="宋体" pitchFamily="2" charset="-122"/>
                  <a:cs typeface="Arial" charset="0"/>
                </a:defRPr>
              </a:lvl8pPr>
              <a:lvl9pPr marL="3657600" algn="l" defTabSz="914400" rtl="0" eaLnBrk="1" latinLnBrk="0" hangingPunct="1">
                <a:defRPr kern="1200">
                  <a:solidFill>
                    <a:schemeClr val="tx1"/>
                  </a:solidFill>
                  <a:latin typeface="Arial" charset="0"/>
                  <a:ea typeface="宋体" pitchFamily="2" charset="-122"/>
                  <a:cs typeface="Arial" charset="0"/>
                </a:defRPr>
              </a:lvl9pPr>
            </a:lstStyle>
            <a:p>
              <a:pPr>
                <a:defRPr/>
              </a:pPr>
              <a:endParaRPr lang="en-GB">
                <a:solidFill>
                  <a:srgbClr val="000000"/>
                </a:solidFill>
                <a:latin typeface="+mn-lt"/>
                <a:ea typeface="+mn-ea"/>
                <a:cs typeface="+mn-cs"/>
              </a:endParaRPr>
            </a:p>
          </p:txBody>
        </p:sp>
        <p:sp>
          <p:nvSpPr>
            <p:cNvPr id="10" name="Freeform 4"/>
            <p:cNvSpPr>
              <a:spLocks/>
            </p:cNvSpPr>
            <p:nvPr/>
          </p:nvSpPr>
          <p:spPr bwMode="auto">
            <a:xfrm>
              <a:off x="3671183" y="2294873"/>
              <a:ext cx="1815703" cy="2428875"/>
            </a:xfrm>
            <a:custGeom>
              <a:avLst/>
              <a:gdLst>
                <a:gd name="T0" fmla="*/ 2147483647 w 849"/>
                <a:gd name="T1" fmla="*/ 2147483647 h 1133"/>
                <a:gd name="T2" fmla="*/ 0 w 849"/>
                <a:gd name="T3" fmla="*/ 2147483647 h 1133"/>
                <a:gd name="T4" fmla="*/ 2147483647 w 849"/>
                <a:gd name="T5" fmla="*/ 0 h 1133"/>
                <a:gd name="T6" fmla="*/ 2147483647 w 849"/>
                <a:gd name="T7" fmla="*/ 0 h 1133"/>
                <a:gd name="T8" fmla="*/ 2147483647 w 849"/>
                <a:gd name="T9" fmla="*/ 2147483647 h 1133"/>
                <a:gd name="T10" fmla="*/ 2147483647 w 849"/>
                <a:gd name="T11" fmla="*/ 2147483647 h 1133"/>
                <a:gd name="T12" fmla="*/ 2147483647 w 849"/>
                <a:gd name="T13" fmla="*/ 2147483647 h 1133"/>
                <a:gd name="T14" fmla="*/ 2147483647 w 849"/>
                <a:gd name="T15" fmla="*/ 2147483647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566" y="1133"/>
                  </a:moveTo>
                  <a:cubicBezTo>
                    <a:pt x="254" y="1133"/>
                    <a:pt x="0" y="880"/>
                    <a:pt x="0" y="567"/>
                  </a:cubicBezTo>
                  <a:cubicBezTo>
                    <a:pt x="0" y="253"/>
                    <a:pt x="254" y="0"/>
                    <a:pt x="566" y="0"/>
                  </a:cubicBezTo>
                  <a:cubicBezTo>
                    <a:pt x="566" y="0"/>
                    <a:pt x="566" y="0"/>
                    <a:pt x="566" y="0"/>
                  </a:cubicBezTo>
                  <a:cubicBezTo>
                    <a:pt x="410" y="0"/>
                    <a:pt x="283" y="126"/>
                    <a:pt x="283" y="282"/>
                  </a:cubicBezTo>
                  <a:cubicBezTo>
                    <a:pt x="283" y="439"/>
                    <a:pt x="410" y="566"/>
                    <a:pt x="566" y="566"/>
                  </a:cubicBezTo>
                  <a:cubicBezTo>
                    <a:pt x="722" y="566"/>
                    <a:pt x="849" y="693"/>
                    <a:pt x="849" y="850"/>
                  </a:cubicBezTo>
                  <a:cubicBezTo>
                    <a:pt x="849" y="1006"/>
                    <a:pt x="722" y="1133"/>
                    <a:pt x="566" y="1133"/>
                  </a:cubicBezTo>
                  <a:close/>
                </a:path>
              </a:pathLst>
            </a:custGeom>
            <a:gradFill rotWithShape="1">
              <a:gsLst>
                <a:gs pos="0">
                  <a:srgbClr val="969696"/>
                </a:gs>
                <a:gs pos="100000">
                  <a:srgbClr val="222222"/>
                </a:gs>
              </a:gsLst>
              <a:lin ang="5400000" scaled="1"/>
            </a:gradFill>
            <a:ln w="3175" algn="ctr">
              <a:solidFill>
                <a:schemeClr val="bg1"/>
              </a:solidFill>
              <a:miter lim="800000"/>
              <a:headEnd/>
              <a:tailEnd/>
            </a:ln>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Arial" charset="0"/>
                </a:defRPr>
              </a:lvl1pPr>
              <a:lvl2pPr marL="457200" algn="l" rtl="0" fontAlgn="base">
                <a:spcBef>
                  <a:spcPct val="0"/>
                </a:spcBef>
                <a:spcAft>
                  <a:spcPct val="0"/>
                </a:spcAft>
                <a:defRPr kern="1200">
                  <a:solidFill>
                    <a:schemeClr val="tx1"/>
                  </a:solidFill>
                  <a:latin typeface="Arial" charset="0"/>
                  <a:ea typeface="宋体" pitchFamily="2" charset="-122"/>
                  <a:cs typeface="Arial" charset="0"/>
                </a:defRPr>
              </a:lvl2pPr>
              <a:lvl3pPr marL="914400" algn="l" rtl="0" fontAlgn="base">
                <a:spcBef>
                  <a:spcPct val="0"/>
                </a:spcBef>
                <a:spcAft>
                  <a:spcPct val="0"/>
                </a:spcAft>
                <a:defRPr kern="1200">
                  <a:solidFill>
                    <a:schemeClr val="tx1"/>
                  </a:solidFill>
                  <a:latin typeface="Arial" charset="0"/>
                  <a:ea typeface="宋体" pitchFamily="2" charset="-122"/>
                  <a:cs typeface="Arial" charset="0"/>
                </a:defRPr>
              </a:lvl3pPr>
              <a:lvl4pPr marL="1371600" algn="l" rtl="0" fontAlgn="base">
                <a:spcBef>
                  <a:spcPct val="0"/>
                </a:spcBef>
                <a:spcAft>
                  <a:spcPct val="0"/>
                </a:spcAft>
                <a:defRPr kern="1200">
                  <a:solidFill>
                    <a:schemeClr val="tx1"/>
                  </a:solidFill>
                  <a:latin typeface="Arial" charset="0"/>
                  <a:ea typeface="宋体" pitchFamily="2" charset="-122"/>
                  <a:cs typeface="Arial" charset="0"/>
                </a:defRPr>
              </a:lvl4pPr>
              <a:lvl5pPr marL="1828800" algn="l" rtl="0" fontAlgn="base">
                <a:spcBef>
                  <a:spcPct val="0"/>
                </a:spcBef>
                <a:spcAft>
                  <a:spcPct val="0"/>
                </a:spcAft>
                <a:defRPr kern="1200">
                  <a:solidFill>
                    <a:schemeClr val="tx1"/>
                  </a:solidFill>
                  <a:latin typeface="Arial" charset="0"/>
                  <a:ea typeface="宋体" pitchFamily="2" charset="-122"/>
                  <a:cs typeface="Arial" charset="0"/>
                </a:defRPr>
              </a:lvl5pPr>
              <a:lvl6pPr marL="2286000" algn="l" defTabSz="914400" rtl="0" eaLnBrk="1" latinLnBrk="0" hangingPunct="1">
                <a:defRPr kern="1200">
                  <a:solidFill>
                    <a:schemeClr val="tx1"/>
                  </a:solidFill>
                  <a:latin typeface="Arial" charset="0"/>
                  <a:ea typeface="宋体" pitchFamily="2" charset="-122"/>
                  <a:cs typeface="Arial" charset="0"/>
                </a:defRPr>
              </a:lvl6pPr>
              <a:lvl7pPr marL="2743200" algn="l" defTabSz="914400" rtl="0" eaLnBrk="1" latinLnBrk="0" hangingPunct="1">
                <a:defRPr kern="1200">
                  <a:solidFill>
                    <a:schemeClr val="tx1"/>
                  </a:solidFill>
                  <a:latin typeface="Arial" charset="0"/>
                  <a:ea typeface="宋体" pitchFamily="2" charset="-122"/>
                  <a:cs typeface="Arial" charset="0"/>
                </a:defRPr>
              </a:lvl7pPr>
              <a:lvl8pPr marL="3200400" algn="l" defTabSz="914400" rtl="0" eaLnBrk="1" latinLnBrk="0" hangingPunct="1">
                <a:defRPr kern="1200">
                  <a:solidFill>
                    <a:schemeClr val="tx1"/>
                  </a:solidFill>
                  <a:latin typeface="Arial" charset="0"/>
                  <a:ea typeface="宋体" pitchFamily="2" charset="-122"/>
                  <a:cs typeface="Arial" charset="0"/>
                </a:defRPr>
              </a:lvl8pPr>
              <a:lvl9pPr marL="3657600" algn="l" defTabSz="914400" rtl="0" eaLnBrk="1" latinLnBrk="0" hangingPunct="1">
                <a:defRPr kern="1200">
                  <a:solidFill>
                    <a:schemeClr val="tx1"/>
                  </a:solidFill>
                  <a:latin typeface="Arial" charset="0"/>
                  <a:ea typeface="宋体" pitchFamily="2" charset="-122"/>
                  <a:cs typeface="Arial" charset="0"/>
                </a:defRPr>
              </a:lvl9pPr>
            </a:lstStyle>
            <a:p>
              <a:endParaRPr lang="zh-CN" altLang="en-US"/>
            </a:p>
          </p:txBody>
        </p:sp>
        <p:sp>
          <p:nvSpPr>
            <p:cNvPr id="11" name="TextBox 30"/>
            <p:cNvSpPr txBox="1"/>
            <p:nvPr/>
          </p:nvSpPr>
          <p:spPr>
            <a:xfrm>
              <a:off x="4627186" y="2607647"/>
              <a:ext cx="1294964" cy="519160"/>
            </a:xfrm>
            <a:prstGeom prst="rect">
              <a:avLst/>
            </a:prstGeom>
            <a:noFill/>
          </p:spPr>
          <p:txBody>
            <a:bodyPr wrap="square" rtlCol="0">
              <a:spAutoFit/>
            </a:bodyPr>
            <a:lstStyle/>
            <a:p>
              <a:r>
                <a:rPr lang="zh-CN" altLang="en-US" sz="2400" dirty="0">
                  <a:latin typeface="微软雅黑" pitchFamily="34" charset="-122"/>
                  <a:ea typeface="微软雅黑" pitchFamily="34" charset="-122"/>
                </a:rPr>
                <a:t>承载</a:t>
              </a:r>
              <a:endParaRPr lang="en-US" altLang="zh-CN" sz="2400" dirty="0">
                <a:latin typeface="微软雅黑" pitchFamily="34" charset="-122"/>
                <a:ea typeface="微软雅黑" pitchFamily="34" charset="-122"/>
              </a:endParaRPr>
            </a:p>
            <a:p>
              <a:r>
                <a:rPr lang="zh-CN" altLang="en-US" sz="2400" dirty="0">
                  <a:latin typeface="微软雅黑" pitchFamily="34" charset="-122"/>
                  <a:ea typeface="微软雅黑" pitchFamily="34" charset="-122"/>
                </a:rPr>
                <a:t>业务管控</a:t>
              </a:r>
            </a:p>
          </p:txBody>
        </p:sp>
        <p:sp>
          <p:nvSpPr>
            <p:cNvPr id="12" name="TextBox 31"/>
            <p:cNvSpPr txBox="1"/>
            <p:nvPr/>
          </p:nvSpPr>
          <p:spPr>
            <a:xfrm rot="10800000" flipV="1">
              <a:off x="6517501" y="4398435"/>
              <a:ext cx="2079231" cy="98063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400" dirty="0">
                  <a:latin typeface="微软雅黑" pitchFamily="34" charset="-122"/>
                  <a:ea typeface="微软雅黑" pitchFamily="34" charset="-122"/>
                </a:rPr>
                <a:t>针对已识别（法律、法规、财务、内控、质量等）风险的规避和应急措施</a:t>
              </a:r>
            </a:p>
          </p:txBody>
        </p:sp>
        <p:sp>
          <p:nvSpPr>
            <p:cNvPr id="13" name="下箭头 12"/>
            <p:cNvSpPr/>
            <p:nvPr/>
          </p:nvSpPr>
          <p:spPr>
            <a:xfrm rot="10800000">
              <a:off x="6912665" y="2988520"/>
              <a:ext cx="1080120" cy="1227200"/>
            </a:xfrm>
            <a:prstGeom prst="down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6529718" y="2711522"/>
              <a:ext cx="1782198" cy="288422"/>
            </a:xfrm>
            <a:prstGeom prst="rect">
              <a:avLst/>
            </a:prstGeom>
            <a:noFill/>
          </p:spPr>
          <p:txBody>
            <a:bodyPr wrap="square" rtlCol="0">
              <a:spAutoFit/>
            </a:bodyPr>
            <a:lstStyle/>
            <a:p>
              <a:r>
                <a:rPr lang="zh-CN" altLang="en-US" sz="2400" dirty="0">
                  <a:latin typeface="微软雅黑" pitchFamily="34" charset="-122"/>
                  <a:ea typeface="微软雅黑" pitchFamily="34" charset="-122"/>
                </a:rPr>
                <a:t>承载业务管控要求</a:t>
              </a:r>
            </a:p>
          </p:txBody>
        </p:sp>
        <p:sp>
          <p:nvSpPr>
            <p:cNvPr id="15" name="TextBox 35"/>
            <p:cNvSpPr txBox="1"/>
            <p:nvPr/>
          </p:nvSpPr>
          <p:spPr>
            <a:xfrm>
              <a:off x="3811322" y="3509311"/>
              <a:ext cx="1091949" cy="519160"/>
            </a:xfrm>
            <a:prstGeom prst="rect">
              <a:avLst/>
            </a:prstGeom>
            <a:noFill/>
          </p:spPr>
          <p:txBody>
            <a:bodyPr wrap="square" rtlCol="0">
              <a:spAutoFit/>
            </a:bodyPr>
            <a:lstStyle/>
            <a:p>
              <a:r>
                <a:rPr lang="zh-CN" altLang="en-US" sz="2400" dirty="0">
                  <a:latin typeface="微软雅黑" pitchFamily="34" charset="-122"/>
                  <a:ea typeface="微软雅黑" pitchFamily="34" charset="-122"/>
                </a:rPr>
                <a:t>汇集</a:t>
              </a:r>
              <a:endParaRPr lang="en-US" altLang="zh-CN" sz="2400" dirty="0">
                <a:latin typeface="微软雅黑" pitchFamily="34" charset="-122"/>
                <a:ea typeface="微软雅黑" pitchFamily="34" charset="-122"/>
              </a:endParaRPr>
            </a:p>
            <a:p>
              <a:r>
                <a:rPr lang="zh-CN" altLang="en-US" sz="2400" dirty="0">
                  <a:latin typeface="微软雅黑" pitchFamily="34" charset="-122"/>
                  <a:ea typeface="微软雅黑" pitchFamily="34" charset="-122"/>
                </a:rPr>
                <a:t>最佳实践</a:t>
              </a:r>
            </a:p>
          </p:txBody>
        </p:sp>
      </p:grpSp>
    </p:spTree>
    <p:extLst>
      <p:ext uri="{BB962C8B-B14F-4D97-AF65-F5344CB8AC3E}">
        <p14:creationId xmlns:p14="http://schemas.microsoft.com/office/powerpoint/2010/main" xmlns="" val="4013754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5360" y="262537"/>
            <a:ext cx="11137900" cy="648072"/>
          </a:xfrm>
        </p:spPr>
        <p:txBody>
          <a:bodyPr/>
          <a:lstStyle/>
          <a:p>
            <a:r>
              <a:rPr kumimoji="1" lang="zh-CN" altLang="en-US" dirty="0">
                <a:solidFill>
                  <a:schemeClr val="tx1"/>
                </a:solidFill>
              </a:rPr>
              <a:t>以客户为中心的</a:t>
            </a:r>
            <a:r>
              <a:rPr kumimoji="1" lang="en-US" altLang="zh-CN" dirty="0">
                <a:solidFill>
                  <a:schemeClr val="tx1"/>
                </a:solidFill>
              </a:rPr>
              <a:t>CRM</a:t>
            </a:r>
            <a:r>
              <a:rPr kumimoji="1" lang="zh-CN" altLang="en-US" dirty="0">
                <a:solidFill>
                  <a:schemeClr val="tx1"/>
                </a:solidFill>
              </a:rPr>
              <a:t>变革项目群</a:t>
            </a:r>
            <a:endParaRPr kumimoji="1" lang="en-US" altLang="zh-CN" dirty="0">
              <a:solidFill>
                <a:schemeClr val="tx1"/>
              </a:solidFill>
            </a:endParaRPr>
          </a:p>
        </p:txBody>
      </p:sp>
      <p:grpSp>
        <p:nvGrpSpPr>
          <p:cNvPr id="11" name="组合 10"/>
          <p:cNvGrpSpPr/>
          <p:nvPr/>
        </p:nvGrpSpPr>
        <p:grpSpPr>
          <a:xfrm>
            <a:off x="611560" y="1052735"/>
            <a:ext cx="10813032" cy="5323507"/>
            <a:chOff x="792663" y="1570038"/>
            <a:chExt cx="7590705" cy="4406900"/>
          </a:xfrm>
        </p:grpSpPr>
        <p:sp>
          <p:nvSpPr>
            <p:cNvPr id="12" name="AutoShape 11"/>
            <p:cNvSpPr>
              <a:spLocks noChangeArrowheads="1"/>
            </p:cNvSpPr>
            <p:nvPr/>
          </p:nvSpPr>
          <p:spPr bwMode="auto">
            <a:xfrm rot="14400000">
              <a:off x="4252119" y="1697832"/>
              <a:ext cx="3028950" cy="2773362"/>
            </a:xfrm>
            <a:prstGeom prst="triangle">
              <a:avLst>
                <a:gd name="adj" fmla="val 50000"/>
              </a:avLst>
            </a:prstGeom>
            <a:gradFill rotWithShape="1">
              <a:gsLst>
                <a:gs pos="0">
                  <a:srgbClr val="347AF8"/>
                </a:gs>
                <a:gs pos="100000">
                  <a:srgbClr val="CCECFF">
                    <a:alpha val="0"/>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3" name="AutoShape 12"/>
            <p:cNvSpPr>
              <a:spLocks noChangeArrowheads="1"/>
            </p:cNvSpPr>
            <p:nvPr/>
          </p:nvSpPr>
          <p:spPr bwMode="auto">
            <a:xfrm rot="7200000" flipH="1">
              <a:off x="1839119" y="1697832"/>
              <a:ext cx="3028950" cy="2773362"/>
            </a:xfrm>
            <a:prstGeom prst="triangle">
              <a:avLst>
                <a:gd name="adj" fmla="val 50000"/>
              </a:avLst>
            </a:prstGeom>
            <a:gradFill rotWithShape="1">
              <a:gsLst>
                <a:gs pos="0">
                  <a:srgbClr val="3FEDB7"/>
                </a:gs>
                <a:gs pos="100000">
                  <a:srgbClr val="CCECFF">
                    <a:alpha val="0"/>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4" name="AutoShape 13"/>
            <p:cNvSpPr>
              <a:spLocks noChangeArrowheads="1"/>
            </p:cNvSpPr>
            <p:nvPr/>
          </p:nvSpPr>
          <p:spPr bwMode="auto">
            <a:xfrm rot="7200000" flipV="1">
              <a:off x="4252119" y="3075782"/>
              <a:ext cx="3028950" cy="2773362"/>
            </a:xfrm>
            <a:prstGeom prst="triangle">
              <a:avLst>
                <a:gd name="adj" fmla="val 50000"/>
              </a:avLst>
            </a:prstGeom>
            <a:gradFill rotWithShape="1">
              <a:gsLst>
                <a:gs pos="0">
                  <a:srgbClr val="4628FC"/>
                </a:gs>
                <a:gs pos="100000">
                  <a:srgbClr val="CCECFF">
                    <a:alpha val="0"/>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5" name="AutoShape 14"/>
            <p:cNvSpPr>
              <a:spLocks noChangeArrowheads="1"/>
            </p:cNvSpPr>
            <p:nvPr/>
          </p:nvSpPr>
          <p:spPr bwMode="auto">
            <a:xfrm rot="14400000" flipH="1" flipV="1">
              <a:off x="1839119" y="3075782"/>
              <a:ext cx="3028950" cy="2773362"/>
            </a:xfrm>
            <a:prstGeom prst="triangle">
              <a:avLst>
                <a:gd name="adj" fmla="val 50000"/>
              </a:avLst>
            </a:prstGeom>
            <a:gradFill rotWithShape="1">
              <a:gsLst>
                <a:gs pos="0">
                  <a:srgbClr val="72E41C"/>
                </a:gs>
                <a:gs pos="100000">
                  <a:srgbClr val="CCECFF">
                    <a:alpha val="0"/>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6" name="Oval 19"/>
            <p:cNvSpPr>
              <a:spLocks noChangeArrowheads="1"/>
            </p:cNvSpPr>
            <p:nvPr/>
          </p:nvSpPr>
          <p:spPr bwMode="auto">
            <a:xfrm>
              <a:off x="3008313" y="2230438"/>
              <a:ext cx="3095625" cy="3095625"/>
            </a:xfrm>
            <a:prstGeom prst="ellipse">
              <a:avLst/>
            </a:prstGeom>
            <a:solidFill>
              <a:sysClr val="window" lastClr="FFFFFF">
                <a:alpha val="25000"/>
              </a:sysClr>
            </a:solidFill>
            <a:ln w="12700">
              <a:solidFill>
                <a:sysClr val="window" lastClr="FFFFFF"/>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zh-CN" altLang="en-US" kern="0">
                <a:solidFill>
                  <a:srgbClr val="000000"/>
                </a:solidFill>
                <a:latin typeface="Arial" charset="0"/>
                <a:ea typeface="宋体" charset="-122"/>
              </a:endParaRPr>
            </a:p>
          </p:txBody>
        </p:sp>
        <p:sp>
          <p:nvSpPr>
            <p:cNvPr id="17" name="Oval 20"/>
            <p:cNvSpPr>
              <a:spLocks noChangeArrowheads="1"/>
            </p:cNvSpPr>
            <p:nvPr/>
          </p:nvSpPr>
          <p:spPr bwMode="auto">
            <a:xfrm>
              <a:off x="3135313" y="2357438"/>
              <a:ext cx="2843212" cy="2843212"/>
            </a:xfrm>
            <a:prstGeom prst="ellipse">
              <a:avLst/>
            </a:prstGeom>
            <a:solidFill>
              <a:srgbClr val="99CCFF">
                <a:alpha val="50000"/>
              </a:srgbClr>
            </a:solidFill>
            <a:ln w="57150">
              <a:solidFill>
                <a:srgbClr val="00B0F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8" name="Arc 39"/>
            <p:cNvSpPr>
              <a:spLocks/>
            </p:cNvSpPr>
            <p:nvPr/>
          </p:nvSpPr>
          <p:spPr bwMode="auto">
            <a:xfrm rot="884024">
              <a:off x="4687888" y="2762250"/>
              <a:ext cx="1200150" cy="1196975"/>
            </a:xfrm>
            <a:custGeom>
              <a:avLst/>
              <a:gdLst>
                <a:gd name="G0" fmla="+- 0 0 0"/>
                <a:gd name="G1" fmla="+- 20637 0 0"/>
                <a:gd name="G2" fmla="+- 21600 0 0"/>
                <a:gd name="T0" fmla="*/ 6379 w 20646"/>
                <a:gd name="T1" fmla="*/ 0 h 20637"/>
                <a:gd name="T2" fmla="*/ 20646 w 20646"/>
                <a:gd name="T3" fmla="*/ 14290 h 20637"/>
                <a:gd name="T4" fmla="*/ 0 w 20646"/>
                <a:gd name="T5" fmla="*/ 20637 h 20637"/>
              </a:gdLst>
              <a:ahLst/>
              <a:cxnLst>
                <a:cxn ang="0">
                  <a:pos x="T0" y="T1"/>
                </a:cxn>
                <a:cxn ang="0">
                  <a:pos x="T2" y="T3"/>
                </a:cxn>
                <a:cxn ang="0">
                  <a:pos x="T4" y="T5"/>
                </a:cxn>
              </a:cxnLst>
              <a:rect l="0" t="0" r="r" b="b"/>
              <a:pathLst>
                <a:path w="20646" h="20637" fill="none" extrusionOk="0">
                  <a:moveTo>
                    <a:pt x="6378" y="0"/>
                  </a:moveTo>
                  <a:cubicBezTo>
                    <a:pt x="13205" y="2110"/>
                    <a:pt x="18546" y="7460"/>
                    <a:pt x="20646" y="14289"/>
                  </a:cubicBezTo>
                </a:path>
                <a:path w="20646" h="20637" stroke="0" extrusionOk="0">
                  <a:moveTo>
                    <a:pt x="6378" y="0"/>
                  </a:moveTo>
                  <a:cubicBezTo>
                    <a:pt x="13205" y="2110"/>
                    <a:pt x="18546" y="7460"/>
                    <a:pt x="20646" y="14289"/>
                  </a:cubicBezTo>
                  <a:lnTo>
                    <a:pt x="0" y="20637"/>
                  </a:lnTo>
                  <a:close/>
                </a:path>
              </a:pathLst>
            </a:custGeom>
            <a:gradFill rotWithShape="1">
              <a:gsLst>
                <a:gs pos="0">
                  <a:srgbClr val="2648A6"/>
                </a:gs>
                <a:gs pos="100000">
                  <a:srgbClr val="446AD4"/>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19" name="Arc 40"/>
            <p:cNvSpPr>
              <a:spLocks/>
            </p:cNvSpPr>
            <p:nvPr/>
          </p:nvSpPr>
          <p:spPr bwMode="auto">
            <a:xfrm rot="4500000">
              <a:off x="4710113" y="3603625"/>
              <a:ext cx="1200150" cy="1216025"/>
            </a:xfrm>
            <a:custGeom>
              <a:avLst/>
              <a:gdLst>
                <a:gd name="G0" fmla="+- 0 0 0"/>
                <a:gd name="G1" fmla="+- 20919 0 0"/>
                <a:gd name="G2" fmla="+- 21600 0 0"/>
                <a:gd name="T0" fmla="*/ 5380 w 20690"/>
                <a:gd name="T1" fmla="*/ 0 h 20919"/>
                <a:gd name="T2" fmla="*/ 20690 w 20690"/>
                <a:gd name="T3" fmla="*/ 14717 h 20919"/>
                <a:gd name="T4" fmla="*/ 0 w 20690"/>
                <a:gd name="T5" fmla="*/ 20919 h 20919"/>
              </a:gdLst>
              <a:ahLst/>
              <a:cxnLst>
                <a:cxn ang="0">
                  <a:pos x="T0" y="T1"/>
                </a:cxn>
                <a:cxn ang="0">
                  <a:pos x="T2" y="T3"/>
                </a:cxn>
                <a:cxn ang="0">
                  <a:pos x="T4" y="T5"/>
                </a:cxn>
              </a:cxnLst>
              <a:rect l="0" t="0" r="r" b="b"/>
              <a:pathLst>
                <a:path w="20690" h="20919" fill="none" extrusionOk="0">
                  <a:moveTo>
                    <a:pt x="5380" y="-1"/>
                  </a:moveTo>
                  <a:cubicBezTo>
                    <a:pt x="12709" y="1884"/>
                    <a:pt x="18517" y="7467"/>
                    <a:pt x="20690" y="14716"/>
                  </a:cubicBezTo>
                </a:path>
                <a:path w="20690" h="20919" stroke="0" extrusionOk="0">
                  <a:moveTo>
                    <a:pt x="5380" y="-1"/>
                  </a:moveTo>
                  <a:cubicBezTo>
                    <a:pt x="12709" y="1884"/>
                    <a:pt x="18517" y="7467"/>
                    <a:pt x="20690" y="14716"/>
                  </a:cubicBezTo>
                  <a:lnTo>
                    <a:pt x="0" y="20919"/>
                  </a:lnTo>
                  <a:close/>
                </a:path>
              </a:pathLst>
            </a:custGeom>
            <a:gradFill rotWithShape="1">
              <a:gsLst>
                <a:gs pos="0">
                  <a:srgbClr val="3C3C90"/>
                </a:gs>
                <a:gs pos="100000">
                  <a:srgbClr val="336699"/>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0" name="Arc 41"/>
            <p:cNvSpPr>
              <a:spLocks/>
            </p:cNvSpPr>
            <p:nvPr/>
          </p:nvSpPr>
          <p:spPr bwMode="auto">
            <a:xfrm rot="20724172" flipH="1">
              <a:off x="3217863" y="2755900"/>
              <a:ext cx="1203325" cy="1203325"/>
            </a:xfrm>
            <a:custGeom>
              <a:avLst/>
              <a:gdLst>
                <a:gd name="G0" fmla="+- 0 0 0"/>
                <a:gd name="G1" fmla="+- 20739 0 0"/>
                <a:gd name="G2" fmla="+- 21600 0 0"/>
                <a:gd name="T0" fmla="*/ 6038 w 20704"/>
                <a:gd name="T1" fmla="*/ 0 h 20739"/>
                <a:gd name="T2" fmla="*/ 20704 w 20704"/>
                <a:gd name="T3" fmla="*/ 14583 h 20739"/>
                <a:gd name="T4" fmla="*/ 0 w 20704"/>
                <a:gd name="T5" fmla="*/ 20739 h 20739"/>
              </a:gdLst>
              <a:ahLst/>
              <a:cxnLst>
                <a:cxn ang="0">
                  <a:pos x="T0" y="T1"/>
                </a:cxn>
                <a:cxn ang="0">
                  <a:pos x="T2" y="T3"/>
                </a:cxn>
                <a:cxn ang="0">
                  <a:pos x="T4" y="T5"/>
                </a:cxn>
              </a:cxnLst>
              <a:rect l="0" t="0" r="r" b="b"/>
              <a:pathLst>
                <a:path w="20704" h="20739" fill="none" extrusionOk="0">
                  <a:moveTo>
                    <a:pt x="6037" y="0"/>
                  </a:moveTo>
                  <a:cubicBezTo>
                    <a:pt x="13087" y="2052"/>
                    <a:pt x="18611" y="7545"/>
                    <a:pt x="20704" y="14582"/>
                  </a:cubicBezTo>
                </a:path>
                <a:path w="20704" h="20739" stroke="0" extrusionOk="0">
                  <a:moveTo>
                    <a:pt x="6037" y="0"/>
                  </a:moveTo>
                  <a:cubicBezTo>
                    <a:pt x="13087" y="2052"/>
                    <a:pt x="18611" y="7545"/>
                    <a:pt x="20704" y="14582"/>
                  </a:cubicBezTo>
                  <a:lnTo>
                    <a:pt x="0" y="20739"/>
                  </a:lnTo>
                  <a:close/>
                </a:path>
              </a:pathLst>
            </a:custGeom>
            <a:gradFill rotWithShape="1">
              <a:gsLst>
                <a:gs pos="0">
                  <a:srgbClr val="296540"/>
                </a:gs>
                <a:gs pos="100000">
                  <a:srgbClr val="3D9983"/>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1" name="Arc 42"/>
            <p:cNvSpPr>
              <a:spLocks/>
            </p:cNvSpPr>
            <p:nvPr/>
          </p:nvSpPr>
          <p:spPr bwMode="auto">
            <a:xfrm rot="17100000" flipH="1">
              <a:off x="3229769" y="3604419"/>
              <a:ext cx="1193800" cy="1211262"/>
            </a:xfrm>
            <a:custGeom>
              <a:avLst/>
              <a:gdLst>
                <a:gd name="G0" fmla="+- 0 0 0"/>
                <a:gd name="G1" fmla="+- 20851 0 0"/>
                <a:gd name="G2" fmla="+- 21600 0 0"/>
                <a:gd name="T0" fmla="*/ 5637 w 20584"/>
                <a:gd name="T1" fmla="*/ 0 h 20851"/>
                <a:gd name="T2" fmla="*/ 20584 w 20584"/>
                <a:gd name="T3" fmla="*/ 14306 h 20851"/>
                <a:gd name="T4" fmla="*/ 0 w 20584"/>
                <a:gd name="T5" fmla="*/ 20851 h 20851"/>
              </a:gdLst>
              <a:ahLst/>
              <a:cxnLst>
                <a:cxn ang="0">
                  <a:pos x="T0" y="T1"/>
                </a:cxn>
                <a:cxn ang="0">
                  <a:pos x="T2" y="T3"/>
                </a:cxn>
                <a:cxn ang="0">
                  <a:pos x="T4" y="T5"/>
                </a:cxn>
              </a:cxnLst>
              <a:rect l="0" t="0" r="r" b="b"/>
              <a:pathLst>
                <a:path w="20584" h="20851" fill="none" extrusionOk="0">
                  <a:moveTo>
                    <a:pt x="5637" y="-1"/>
                  </a:moveTo>
                  <a:cubicBezTo>
                    <a:pt x="12728" y="1916"/>
                    <a:pt x="18358" y="7305"/>
                    <a:pt x="20584" y="14305"/>
                  </a:cubicBezTo>
                </a:path>
                <a:path w="20584" h="20851" stroke="0" extrusionOk="0">
                  <a:moveTo>
                    <a:pt x="5637" y="-1"/>
                  </a:moveTo>
                  <a:cubicBezTo>
                    <a:pt x="12728" y="1916"/>
                    <a:pt x="18358" y="7305"/>
                    <a:pt x="20584" y="14305"/>
                  </a:cubicBezTo>
                  <a:lnTo>
                    <a:pt x="0" y="20851"/>
                  </a:lnTo>
                  <a:close/>
                </a:path>
              </a:pathLst>
            </a:custGeom>
            <a:gradFill rotWithShape="1">
              <a:gsLst>
                <a:gs pos="0">
                  <a:srgbClr val="57902C"/>
                </a:gs>
                <a:gs pos="100000">
                  <a:srgbClr val="90C94B"/>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2" name="Arc 44"/>
            <p:cNvSpPr>
              <a:spLocks/>
            </p:cNvSpPr>
            <p:nvPr/>
          </p:nvSpPr>
          <p:spPr bwMode="auto">
            <a:xfrm rot="884024">
              <a:off x="4651375" y="3074988"/>
              <a:ext cx="827088" cy="830262"/>
            </a:xfrm>
            <a:custGeom>
              <a:avLst/>
              <a:gdLst>
                <a:gd name="G0" fmla="+- 0 0 0"/>
                <a:gd name="G1" fmla="+- 20754 0 0"/>
                <a:gd name="G2" fmla="+- 21600 0 0"/>
                <a:gd name="T0" fmla="*/ 5986 w 20590"/>
                <a:gd name="T1" fmla="*/ 0 h 20754"/>
                <a:gd name="T2" fmla="*/ 20590 w 20590"/>
                <a:gd name="T3" fmla="*/ 14225 h 20754"/>
                <a:gd name="T4" fmla="*/ 0 w 20590"/>
                <a:gd name="T5" fmla="*/ 20754 h 20754"/>
              </a:gdLst>
              <a:ahLst/>
              <a:cxnLst>
                <a:cxn ang="0">
                  <a:pos x="T0" y="T1"/>
                </a:cxn>
                <a:cxn ang="0">
                  <a:pos x="T2" y="T3"/>
                </a:cxn>
                <a:cxn ang="0">
                  <a:pos x="T4" y="T5"/>
                </a:cxn>
              </a:cxnLst>
              <a:rect l="0" t="0" r="r" b="b"/>
              <a:pathLst>
                <a:path w="20590" h="20754" fill="none" extrusionOk="0">
                  <a:moveTo>
                    <a:pt x="5985" y="0"/>
                  </a:moveTo>
                  <a:cubicBezTo>
                    <a:pt x="12926" y="2001"/>
                    <a:pt x="18406" y="7339"/>
                    <a:pt x="20589" y="14225"/>
                  </a:cubicBezTo>
                </a:path>
                <a:path w="20590" h="20754" stroke="0" extrusionOk="0">
                  <a:moveTo>
                    <a:pt x="5985" y="0"/>
                  </a:moveTo>
                  <a:cubicBezTo>
                    <a:pt x="12926" y="2001"/>
                    <a:pt x="18406" y="7339"/>
                    <a:pt x="20589" y="14225"/>
                  </a:cubicBezTo>
                  <a:lnTo>
                    <a:pt x="0" y="20754"/>
                  </a:lnTo>
                  <a:close/>
                </a:path>
              </a:pathLst>
            </a:custGeom>
            <a:gradFill rotWithShape="1">
              <a:gsLst>
                <a:gs pos="0">
                  <a:srgbClr val="1C357A"/>
                </a:gs>
                <a:gs pos="100000">
                  <a:srgbClr val="446AD4"/>
                </a:gs>
              </a:gsLst>
              <a:lin ang="5400000" scaled="1"/>
            </a:gradFill>
            <a:ln w="3175">
              <a:solidFill>
                <a:srgbClr val="C0C0C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3" name="Arc 45"/>
            <p:cNvSpPr>
              <a:spLocks/>
            </p:cNvSpPr>
            <p:nvPr/>
          </p:nvSpPr>
          <p:spPr bwMode="auto">
            <a:xfrm rot="4500000">
              <a:off x="4663281" y="3661570"/>
              <a:ext cx="828675" cy="836612"/>
            </a:xfrm>
            <a:custGeom>
              <a:avLst/>
              <a:gdLst>
                <a:gd name="G0" fmla="+- 0 0 0"/>
                <a:gd name="G1" fmla="+- 20863 0 0"/>
                <a:gd name="G2" fmla="+- 21600 0 0"/>
                <a:gd name="T0" fmla="*/ 5593 w 20718"/>
                <a:gd name="T1" fmla="*/ 0 h 20863"/>
                <a:gd name="T2" fmla="*/ 20718 w 20718"/>
                <a:gd name="T3" fmla="*/ 14753 h 20863"/>
                <a:gd name="T4" fmla="*/ 0 w 20718"/>
                <a:gd name="T5" fmla="*/ 20863 h 20863"/>
              </a:gdLst>
              <a:ahLst/>
              <a:cxnLst>
                <a:cxn ang="0">
                  <a:pos x="T0" y="T1"/>
                </a:cxn>
                <a:cxn ang="0">
                  <a:pos x="T2" y="T3"/>
                </a:cxn>
                <a:cxn ang="0">
                  <a:pos x="T4" y="T5"/>
                </a:cxn>
              </a:cxnLst>
              <a:rect l="0" t="0" r="r" b="b"/>
              <a:pathLst>
                <a:path w="20718" h="20863" fill="none" extrusionOk="0">
                  <a:moveTo>
                    <a:pt x="5593" y="-1"/>
                  </a:moveTo>
                  <a:cubicBezTo>
                    <a:pt x="12859" y="1947"/>
                    <a:pt x="18589" y="7536"/>
                    <a:pt x="20717" y="14753"/>
                  </a:cubicBezTo>
                </a:path>
                <a:path w="20718" h="20863" stroke="0" extrusionOk="0">
                  <a:moveTo>
                    <a:pt x="5593" y="-1"/>
                  </a:moveTo>
                  <a:cubicBezTo>
                    <a:pt x="12859" y="1947"/>
                    <a:pt x="18589" y="7536"/>
                    <a:pt x="20717" y="14753"/>
                  </a:cubicBezTo>
                  <a:lnTo>
                    <a:pt x="0" y="20863"/>
                  </a:lnTo>
                  <a:close/>
                </a:path>
              </a:pathLst>
            </a:custGeom>
            <a:gradFill rotWithShape="1">
              <a:gsLst>
                <a:gs pos="0">
                  <a:srgbClr val="2E2E70"/>
                </a:gs>
                <a:gs pos="100000">
                  <a:srgbClr val="336699"/>
                </a:gs>
              </a:gsLst>
              <a:lin ang="5400000" scaled="1"/>
            </a:gradFill>
            <a:ln w="3175">
              <a:solidFill>
                <a:srgbClr val="C0C0C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4" name="Arc 46"/>
            <p:cNvSpPr>
              <a:spLocks/>
            </p:cNvSpPr>
            <p:nvPr/>
          </p:nvSpPr>
          <p:spPr bwMode="auto">
            <a:xfrm rot="20724172" flipH="1">
              <a:off x="3640138" y="3081338"/>
              <a:ext cx="827087" cy="825500"/>
            </a:xfrm>
            <a:custGeom>
              <a:avLst/>
              <a:gdLst>
                <a:gd name="G0" fmla="+- 0 0 0"/>
                <a:gd name="G1" fmla="+- 20650 0 0"/>
                <a:gd name="G2" fmla="+- 21600 0 0"/>
                <a:gd name="T0" fmla="*/ 6335 w 20600"/>
                <a:gd name="T1" fmla="*/ 0 h 20650"/>
                <a:gd name="T2" fmla="*/ 20600 w 20600"/>
                <a:gd name="T3" fmla="*/ 14154 h 20650"/>
                <a:gd name="T4" fmla="*/ 0 w 20600"/>
                <a:gd name="T5" fmla="*/ 20650 h 20650"/>
              </a:gdLst>
              <a:ahLst/>
              <a:cxnLst>
                <a:cxn ang="0">
                  <a:pos x="T0" y="T1"/>
                </a:cxn>
                <a:cxn ang="0">
                  <a:pos x="T2" y="T3"/>
                </a:cxn>
                <a:cxn ang="0">
                  <a:pos x="T4" y="T5"/>
                </a:cxn>
              </a:cxnLst>
              <a:rect l="0" t="0" r="r" b="b"/>
              <a:pathLst>
                <a:path w="20600" h="20650" fill="none" extrusionOk="0">
                  <a:moveTo>
                    <a:pt x="6335" y="-1"/>
                  </a:moveTo>
                  <a:cubicBezTo>
                    <a:pt x="13128" y="2084"/>
                    <a:pt x="18462" y="7376"/>
                    <a:pt x="20600" y="14153"/>
                  </a:cubicBezTo>
                </a:path>
                <a:path w="20600" h="20650" stroke="0" extrusionOk="0">
                  <a:moveTo>
                    <a:pt x="6335" y="-1"/>
                  </a:moveTo>
                  <a:cubicBezTo>
                    <a:pt x="13128" y="2084"/>
                    <a:pt x="18462" y="7376"/>
                    <a:pt x="20600" y="14153"/>
                  </a:cubicBezTo>
                  <a:lnTo>
                    <a:pt x="0" y="20650"/>
                  </a:lnTo>
                  <a:close/>
                </a:path>
              </a:pathLst>
            </a:custGeom>
            <a:gradFill rotWithShape="1">
              <a:gsLst>
                <a:gs pos="0">
                  <a:srgbClr val="163622"/>
                </a:gs>
                <a:gs pos="100000">
                  <a:srgbClr val="3D9983"/>
                </a:gs>
              </a:gsLst>
              <a:lin ang="5400000" scaled="1"/>
            </a:gradFill>
            <a:ln w="3175">
              <a:solidFill>
                <a:srgbClr val="C0C0C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5" name="Arc 47"/>
            <p:cNvSpPr>
              <a:spLocks/>
            </p:cNvSpPr>
            <p:nvPr/>
          </p:nvSpPr>
          <p:spPr bwMode="auto">
            <a:xfrm rot="17100000" flipH="1">
              <a:off x="3639344" y="3661569"/>
              <a:ext cx="825500" cy="833438"/>
            </a:xfrm>
            <a:custGeom>
              <a:avLst/>
              <a:gdLst>
                <a:gd name="G0" fmla="+- 0 0 0"/>
                <a:gd name="G1" fmla="+- 20821 0 0"/>
                <a:gd name="G2" fmla="+- 21600 0 0"/>
                <a:gd name="T0" fmla="*/ 5747 w 20653"/>
                <a:gd name="T1" fmla="*/ 0 h 20821"/>
                <a:gd name="T2" fmla="*/ 20653 w 20653"/>
                <a:gd name="T3" fmla="*/ 14496 h 20821"/>
                <a:gd name="T4" fmla="*/ 0 w 20653"/>
                <a:gd name="T5" fmla="*/ 20821 h 20821"/>
              </a:gdLst>
              <a:ahLst/>
              <a:cxnLst>
                <a:cxn ang="0">
                  <a:pos x="T0" y="T1"/>
                </a:cxn>
                <a:cxn ang="0">
                  <a:pos x="T2" y="T3"/>
                </a:cxn>
                <a:cxn ang="0">
                  <a:pos x="T4" y="T5"/>
                </a:cxn>
              </a:cxnLst>
              <a:rect l="0" t="0" r="r" b="b"/>
              <a:pathLst>
                <a:path w="20653" h="20821" fill="none" extrusionOk="0">
                  <a:moveTo>
                    <a:pt x="5747" y="-1"/>
                  </a:moveTo>
                  <a:cubicBezTo>
                    <a:pt x="12867" y="1965"/>
                    <a:pt x="18490" y="7432"/>
                    <a:pt x="20653" y="14495"/>
                  </a:cubicBezTo>
                </a:path>
                <a:path w="20653" h="20821" stroke="0" extrusionOk="0">
                  <a:moveTo>
                    <a:pt x="5747" y="-1"/>
                  </a:moveTo>
                  <a:cubicBezTo>
                    <a:pt x="12867" y="1965"/>
                    <a:pt x="18490" y="7432"/>
                    <a:pt x="20653" y="14495"/>
                  </a:cubicBezTo>
                  <a:lnTo>
                    <a:pt x="0" y="20821"/>
                  </a:lnTo>
                  <a:close/>
                </a:path>
              </a:pathLst>
            </a:custGeom>
            <a:gradFill rotWithShape="1">
              <a:gsLst>
                <a:gs pos="0">
                  <a:srgbClr val="426D21"/>
                </a:gs>
                <a:gs pos="100000">
                  <a:srgbClr val="90C94B"/>
                </a:gs>
              </a:gsLst>
              <a:lin ang="5400000" scaled="1"/>
            </a:gradFill>
            <a:ln w="3175">
              <a:solidFill>
                <a:srgbClr val="C0C0C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6" name="Oval 48"/>
            <p:cNvSpPr>
              <a:spLocks noChangeArrowheads="1"/>
            </p:cNvSpPr>
            <p:nvPr/>
          </p:nvSpPr>
          <p:spPr bwMode="auto">
            <a:xfrm>
              <a:off x="3887788" y="3092450"/>
              <a:ext cx="1368425" cy="1368425"/>
            </a:xfrm>
            <a:prstGeom prst="ellipse">
              <a:avLst/>
            </a:prstGeom>
            <a:gradFill rotWithShape="1">
              <a:gsLst>
                <a:gs pos="0">
                  <a:srgbClr val="BDE6FF"/>
                </a:gs>
                <a:gs pos="100000">
                  <a:srgbClr val="CCECFF"/>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sp>
          <p:nvSpPr>
            <p:cNvPr id="27" name="Oval 49"/>
            <p:cNvSpPr>
              <a:spLocks noChangeArrowheads="1"/>
            </p:cNvSpPr>
            <p:nvPr/>
          </p:nvSpPr>
          <p:spPr bwMode="auto">
            <a:xfrm>
              <a:off x="3959225" y="3176588"/>
              <a:ext cx="1223963" cy="1220787"/>
            </a:xfrm>
            <a:prstGeom prst="ellipse">
              <a:avLst/>
            </a:prstGeom>
            <a:gradFill rotWithShape="0">
              <a:gsLst>
                <a:gs pos="0">
                  <a:srgbClr val="A1BAD3">
                    <a:alpha val="64999"/>
                  </a:srgbClr>
                </a:gs>
                <a:gs pos="43000">
                  <a:srgbClr val="A1BAD3">
                    <a:gamma/>
                    <a:tint val="28627"/>
                    <a:invGamma/>
                    <a:alpha val="63000"/>
                  </a:srgbClr>
                </a:gs>
              </a:gsLst>
              <a:lin ang="5400000" scaled="1"/>
            </a:gradFill>
            <a:ln w="9525">
              <a:solidFill>
                <a:srgbClr val="000000"/>
              </a:solidFill>
              <a:round/>
              <a:headEnd/>
              <a:tailEnd/>
            </a:ln>
            <a:effectLst/>
          </p:spPr>
          <p:txBody>
            <a:bodyPr wrap="none" anchor="ctr"/>
            <a:lstStyle/>
            <a:p>
              <a:pPr algn="ctr" fontAlgn="base" latinLnBrk="1">
                <a:spcBef>
                  <a:spcPct val="0"/>
                </a:spcBef>
                <a:spcAft>
                  <a:spcPct val="0"/>
                </a:spcAft>
              </a:pPr>
              <a:endParaRPr kumimoji="1" lang="zh-CN" altLang="zh-CN" sz="1600">
                <a:solidFill>
                  <a:srgbClr val="000000"/>
                </a:solidFill>
                <a:latin typeface="Arial" charset="0"/>
                <a:ea typeface="HY견고딕" pitchFamily="18" charset="-127"/>
              </a:endParaRPr>
            </a:p>
          </p:txBody>
        </p:sp>
        <p:sp>
          <p:nvSpPr>
            <p:cNvPr id="28" name="AutoShape 52"/>
            <p:cNvSpPr>
              <a:spLocks noChangeAspect="1" noChangeArrowheads="1"/>
            </p:cNvSpPr>
            <p:nvPr/>
          </p:nvSpPr>
          <p:spPr bwMode="auto">
            <a:xfrm>
              <a:off x="3960813" y="3178175"/>
              <a:ext cx="1220787" cy="1220788"/>
            </a:xfrm>
            <a:custGeom>
              <a:avLst/>
              <a:gdLst>
                <a:gd name="G0" fmla="+- 451 0 0"/>
                <a:gd name="G1" fmla="+- 21600 0 451"/>
                <a:gd name="G2" fmla="+- 21600 0 45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51" y="10800"/>
                  </a:moveTo>
                  <a:cubicBezTo>
                    <a:pt x="451" y="16516"/>
                    <a:pt x="5084" y="21149"/>
                    <a:pt x="10800" y="21149"/>
                  </a:cubicBezTo>
                  <a:cubicBezTo>
                    <a:pt x="16516" y="21149"/>
                    <a:pt x="21149" y="16516"/>
                    <a:pt x="21149" y="10800"/>
                  </a:cubicBezTo>
                  <a:cubicBezTo>
                    <a:pt x="21149" y="5084"/>
                    <a:pt x="16516" y="451"/>
                    <a:pt x="10800" y="451"/>
                  </a:cubicBezTo>
                  <a:cubicBezTo>
                    <a:pt x="5084" y="451"/>
                    <a:pt x="451" y="5084"/>
                    <a:pt x="451" y="10800"/>
                  </a:cubicBezTo>
                  <a:close/>
                </a:path>
              </a:pathLst>
            </a:custGeom>
            <a:gradFill rotWithShape="1">
              <a:gsLst>
                <a:gs pos="0">
                  <a:srgbClr val="CCECFF">
                    <a:alpha val="0"/>
                  </a:srgbClr>
                </a:gs>
                <a:gs pos="100000">
                  <a:srgbClr val="068ECC"/>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charset="0"/>
                <a:ea typeface="宋体" charset="-122"/>
              </a:endParaRPr>
            </a:p>
          </p:txBody>
        </p:sp>
        <p:pic>
          <p:nvPicPr>
            <p:cNvPr id="29" name="Picture 105" descr="02章_05-1"/>
            <p:cNvPicPr>
              <a:picLocks noChangeAspect="1" noChangeArrowheads="1"/>
            </p:cNvPicPr>
            <p:nvPr/>
          </p:nvPicPr>
          <p:blipFill>
            <a:blip r:embed="rId3">
              <a:duotone>
                <a:prstClr val="black"/>
                <a:srgbClr val="4BACC6">
                  <a:tint val="45000"/>
                  <a:satMod val="400000"/>
                </a:srgbClr>
              </a:duotone>
              <a:extLst>
                <a:ext uri="{28A0092B-C50C-407E-A947-70E740481C1C}">
                  <a14:useLocalDpi xmlns:a14="http://schemas.microsoft.com/office/drawing/2010/main" xmlns="" val="0"/>
                </a:ext>
              </a:extLst>
            </a:blip>
            <a:srcRect/>
            <a:stretch>
              <a:fillRect/>
            </a:stretch>
          </p:blipFill>
          <p:spPr bwMode="auto">
            <a:xfrm>
              <a:off x="3708400" y="4076700"/>
              <a:ext cx="188913" cy="182563"/>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106" descr="02章_05-1"/>
            <p:cNvPicPr>
              <a:picLocks noChangeAspect="1" noChangeArrowheads="1"/>
            </p:cNvPicPr>
            <p:nvPr/>
          </p:nvPicPr>
          <p:blipFill>
            <a:blip r:embed="rId3">
              <a:duotone>
                <a:prstClr val="black"/>
                <a:srgbClr val="4BACC6">
                  <a:tint val="45000"/>
                  <a:satMod val="400000"/>
                </a:srgbClr>
              </a:duotone>
              <a:extLst>
                <a:ext uri="{28A0092B-C50C-407E-A947-70E740481C1C}">
                  <a14:useLocalDpi xmlns:a14="http://schemas.microsoft.com/office/drawing/2010/main" xmlns="" val="0"/>
                </a:ext>
              </a:extLst>
            </a:blip>
            <a:srcRect/>
            <a:stretch>
              <a:fillRect/>
            </a:stretch>
          </p:blipFill>
          <p:spPr bwMode="auto">
            <a:xfrm>
              <a:off x="3735388" y="3213100"/>
              <a:ext cx="188912" cy="182563"/>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108" descr="02章_05-1"/>
            <p:cNvPicPr>
              <a:picLocks noChangeAspect="1" noChangeArrowheads="1"/>
            </p:cNvPicPr>
            <p:nvPr/>
          </p:nvPicPr>
          <p:blipFill>
            <a:blip r:embed="rId3">
              <a:duotone>
                <a:prstClr val="black"/>
                <a:srgbClr val="4BACC6">
                  <a:tint val="45000"/>
                  <a:satMod val="400000"/>
                </a:srgbClr>
              </a:duotone>
              <a:extLst>
                <a:ext uri="{28A0092B-C50C-407E-A947-70E740481C1C}">
                  <a14:useLocalDpi xmlns:a14="http://schemas.microsoft.com/office/drawing/2010/main" xmlns="" val="0"/>
                </a:ext>
              </a:extLst>
            </a:blip>
            <a:srcRect/>
            <a:stretch>
              <a:fillRect/>
            </a:stretch>
          </p:blipFill>
          <p:spPr bwMode="auto">
            <a:xfrm>
              <a:off x="5219700" y="3284538"/>
              <a:ext cx="188913" cy="182562"/>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109" descr="02章_05-1"/>
            <p:cNvPicPr>
              <a:picLocks noChangeAspect="1" noChangeArrowheads="1"/>
            </p:cNvPicPr>
            <p:nvPr/>
          </p:nvPicPr>
          <p:blipFill>
            <a:blip r:embed="rId3">
              <a:duotone>
                <a:prstClr val="black"/>
                <a:srgbClr val="4BACC6">
                  <a:tint val="45000"/>
                  <a:satMod val="400000"/>
                </a:srgbClr>
              </a:duotone>
              <a:extLst>
                <a:ext uri="{28A0092B-C50C-407E-A947-70E740481C1C}">
                  <a14:useLocalDpi xmlns:a14="http://schemas.microsoft.com/office/drawing/2010/main" xmlns="" val="0"/>
                </a:ext>
              </a:extLst>
            </a:blip>
            <a:srcRect/>
            <a:stretch>
              <a:fillRect/>
            </a:stretch>
          </p:blipFill>
          <p:spPr bwMode="auto">
            <a:xfrm>
              <a:off x="5219700" y="4076700"/>
              <a:ext cx="188913" cy="182563"/>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AutoShape 121"/>
            <p:cNvSpPr>
              <a:spLocks noChangeArrowheads="1"/>
            </p:cNvSpPr>
            <p:nvPr/>
          </p:nvSpPr>
          <p:spPr bwMode="auto">
            <a:xfrm>
              <a:off x="3311525" y="4113213"/>
              <a:ext cx="604838" cy="307975"/>
            </a:xfrm>
            <a:prstGeom prst="roundRect">
              <a:avLst>
                <a:gd name="adj" fmla="val 50000"/>
              </a:avLst>
            </a:prstGeom>
            <a:noFill/>
            <a:ln>
              <a:noFill/>
            </a:ln>
            <a:effectLst/>
            <a:extLst>
              <a:ext uri="{909E8E84-426E-40DD-AFC4-6F175D3DCCD1}">
                <a14:hiddenFill xmlns:a14="http://schemas.microsoft.com/office/drawing/2010/main" xmlns="">
                  <a:gradFill rotWithShape="0">
                    <a:gsLst>
                      <a:gs pos="0">
                        <a:srgbClr val="0099CC">
                          <a:gamma/>
                          <a:tint val="31765"/>
                          <a:invGamma/>
                        </a:srgbClr>
                      </a:gs>
                      <a:gs pos="100000">
                        <a:srgbClr val="0099CC"/>
                      </a:gs>
                    </a:gsLst>
                    <a:lin ang="2700000" scaled="1"/>
                  </a:gradFill>
                </a14:hiddenFill>
              </a:ext>
              <a:ext uri="{91240B29-F687-4F45-9708-019B960494DF}">
                <a14:hiddenLine xmlns:a14="http://schemas.microsoft.com/office/drawing/2010/main" xmlns="" w="12700">
                  <a:solidFill>
                    <a:srgbClr val="003399"/>
                  </a:solidFill>
                  <a:round/>
                  <a:headEnd/>
                  <a:tailEnd/>
                </a14:hiddenLine>
              </a:ext>
              <a:ext uri="{AF507438-7753-43E0-B8FC-AC1667EBCBE1}">
                <a14:hiddenEffects xmlns:a14="http://schemas.microsoft.com/office/drawing/2010/main" xmlns="">
                  <a:effectLst>
                    <a:outerShdw dist="35921" dir="2700000" algn="ctr" rotWithShape="0">
                      <a:srgbClr val="5890C8"/>
                    </a:outerShdw>
                  </a:effectLst>
                </a14:hiddenEffects>
              </a:ext>
            </a:extLst>
          </p:spPr>
          <p:txBody>
            <a:bodyPr wrap="none" anchor="ctr"/>
            <a:lstStyle/>
            <a:p>
              <a:pPr algn="ctr" fontAlgn="base">
                <a:spcBef>
                  <a:spcPct val="0"/>
                </a:spcBef>
                <a:spcAft>
                  <a:spcPct val="0"/>
                </a:spcAft>
              </a:pPr>
              <a:r>
                <a:rPr lang="en-US" altLang="ko-KR" sz="2400" b="1">
                  <a:solidFill>
                    <a:srgbClr val="FFFFFF"/>
                  </a:solidFill>
                  <a:latin typeface="Century Gothic" pitchFamily="34" charset="0"/>
                  <a:ea typeface="굴림" pitchFamily="34" charset="-127"/>
                </a:rPr>
                <a:t>1</a:t>
              </a:r>
            </a:p>
          </p:txBody>
        </p:sp>
        <p:sp>
          <p:nvSpPr>
            <p:cNvPr id="34" name="AutoShape 122"/>
            <p:cNvSpPr>
              <a:spLocks noChangeArrowheads="1"/>
            </p:cNvSpPr>
            <p:nvPr/>
          </p:nvSpPr>
          <p:spPr bwMode="auto">
            <a:xfrm>
              <a:off x="5256213" y="4113213"/>
              <a:ext cx="604837" cy="306387"/>
            </a:xfrm>
            <a:prstGeom prst="roundRect">
              <a:avLst>
                <a:gd name="adj" fmla="val 50000"/>
              </a:avLst>
            </a:prstGeom>
            <a:noFill/>
            <a:ln>
              <a:noFill/>
            </a:ln>
            <a:effectLst/>
            <a:extLst>
              <a:ext uri="{909E8E84-426E-40DD-AFC4-6F175D3DCCD1}">
                <a14:hiddenFill xmlns:a14="http://schemas.microsoft.com/office/drawing/2010/main" xmlns="">
                  <a:gradFill rotWithShape="0">
                    <a:gsLst>
                      <a:gs pos="0">
                        <a:srgbClr val="0099CC">
                          <a:gamma/>
                          <a:tint val="31765"/>
                          <a:invGamma/>
                        </a:srgbClr>
                      </a:gs>
                      <a:gs pos="100000">
                        <a:srgbClr val="0099CC"/>
                      </a:gs>
                    </a:gsLst>
                    <a:lin ang="2700000" scaled="1"/>
                  </a:gradFill>
                </a14:hiddenFill>
              </a:ext>
              <a:ext uri="{91240B29-F687-4F45-9708-019B960494DF}">
                <a14:hiddenLine xmlns:a14="http://schemas.microsoft.com/office/drawing/2010/main" xmlns="" w="12700">
                  <a:solidFill>
                    <a:srgbClr val="003399"/>
                  </a:solidFill>
                  <a:round/>
                  <a:headEnd/>
                  <a:tailEnd/>
                </a14:hiddenLine>
              </a:ext>
              <a:ext uri="{AF507438-7753-43E0-B8FC-AC1667EBCBE1}">
                <a14:hiddenEffects xmlns:a14="http://schemas.microsoft.com/office/drawing/2010/main" xmlns="">
                  <a:effectLst>
                    <a:outerShdw dist="35921" dir="2700000" algn="ctr" rotWithShape="0">
                      <a:srgbClr val="5890C8"/>
                    </a:outerShdw>
                  </a:effectLst>
                </a14:hiddenEffects>
              </a:ext>
            </a:extLst>
          </p:spPr>
          <p:txBody>
            <a:bodyPr wrap="none" anchor="ctr"/>
            <a:lstStyle/>
            <a:p>
              <a:pPr algn="ctr" fontAlgn="base">
                <a:spcBef>
                  <a:spcPct val="0"/>
                </a:spcBef>
                <a:spcAft>
                  <a:spcPct val="0"/>
                </a:spcAft>
              </a:pPr>
              <a:r>
                <a:rPr lang="en-US" altLang="ko-KR" sz="2400" b="1" dirty="0">
                  <a:solidFill>
                    <a:srgbClr val="FFFFFF"/>
                  </a:solidFill>
                  <a:latin typeface="Century Gothic" pitchFamily="34" charset="0"/>
                  <a:ea typeface="굴림" pitchFamily="34" charset="-127"/>
                </a:rPr>
                <a:t>4</a:t>
              </a:r>
            </a:p>
          </p:txBody>
        </p:sp>
        <p:sp>
          <p:nvSpPr>
            <p:cNvPr id="35" name="AutoShape 123"/>
            <p:cNvSpPr>
              <a:spLocks noChangeArrowheads="1"/>
            </p:cNvSpPr>
            <p:nvPr/>
          </p:nvSpPr>
          <p:spPr bwMode="auto">
            <a:xfrm>
              <a:off x="5256213" y="3176588"/>
              <a:ext cx="604837" cy="306387"/>
            </a:xfrm>
            <a:prstGeom prst="roundRect">
              <a:avLst>
                <a:gd name="adj" fmla="val 50000"/>
              </a:avLst>
            </a:prstGeom>
            <a:noFill/>
            <a:ln>
              <a:noFill/>
            </a:ln>
            <a:effectLst/>
            <a:extLst>
              <a:ext uri="{909E8E84-426E-40DD-AFC4-6F175D3DCCD1}">
                <a14:hiddenFill xmlns:a14="http://schemas.microsoft.com/office/drawing/2010/main" xmlns="">
                  <a:gradFill rotWithShape="0">
                    <a:gsLst>
                      <a:gs pos="0">
                        <a:srgbClr val="0099CC">
                          <a:gamma/>
                          <a:tint val="31765"/>
                          <a:invGamma/>
                        </a:srgbClr>
                      </a:gs>
                      <a:gs pos="100000">
                        <a:srgbClr val="0099CC"/>
                      </a:gs>
                    </a:gsLst>
                    <a:lin ang="2700000" scaled="1"/>
                  </a:gradFill>
                </a14:hiddenFill>
              </a:ext>
              <a:ext uri="{91240B29-F687-4F45-9708-019B960494DF}">
                <a14:hiddenLine xmlns:a14="http://schemas.microsoft.com/office/drawing/2010/main" xmlns="" w="12700">
                  <a:solidFill>
                    <a:srgbClr val="003399"/>
                  </a:solidFill>
                  <a:round/>
                  <a:headEnd/>
                  <a:tailEnd/>
                </a14:hiddenLine>
              </a:ext>
              <a:ext uri="{AF507438-7753-43E0-B8FC-AC1667EBCBE1}">
                <a14:hiddenEffects xmlns:a14="http://schemas.microsoft.com/office/drawing/2010/main" xmlns="">
                  <a:effectLst>
                    <a:outerShdw dist="35921" dir="2700000" algn="ctr" rotWithShape="0">
                      <a:srgbClr val="5890C8"/>
                    </a:outerShdw>
                  </a:effectLst>
                </a14:hiddenEffects>
              </a:ext>
            </a:extLst>
          </p:spPr>
          <p:txBody>
            <a:bodyPr wrap="none" anchor="ctr"/>
            <a:lstStyle/>
            <a:p>
              <a:pPr algn="ctr" fontAlgn="base">
                <a:spcBef>
                  <a:spcPct val="0"/>
                </a:spcBef>
                <a:spcAft>
                  <a:spcPct val="0"/>
                </a:spcAft>
              </a:pPr>
              <a:r>
                <a:rPr lang="en-US" altLang="ko-KR" sz="2400" b="1" dirty="0">
                  <a:solidFill>
                    <a:srgbClr val="FFFFFF"/>
                  </a:solidFill>
                  <a:latin typeface="Century Gothic" pitchFamily="34" charset="0"/>
                  <a:ea typeface="굴림" pitchFamily="34" charset="-127"/>
                </a:rPr>
                <a:t>3</a:t>
              </a:r>
            </a:p>
          </p:txBody>
        </p:sp>
        <p:sp>
          <p:nvSpPr>
            <p:cNvPr id="36" name="AutoShape 124"/>
            <p:cNvSpPr>
              <a:spLocks noChangeArrowheads="1"/>
            </p:cNvSpPr>
            <p:nvPr/>
          </p:nvSpPr>
          <p:spPr bwMode="auto">
            <a:xfrm>
              <a:off x="3282950" y="3176588"/>
              <a:ext cx="604838" cy="306387"/>
            </a:xfrm>
            <a:prstGeom prst="roundRect">
              <a:avLst>
                <a:gd name="adj" fmla="val 50000"/>
              </a:avLst>
            </a:prstGeom>
            <a:noFill/>
            <a:ln>
              <a:noFill/>
            </a:ln>
            <a:effectLst/>
            <a:extLst>
              <a:ext uri="{909E8E84-426E-40DD-AFC4-6F175D3DCCD1}">
                <a14:hiddenFill xmlns:a14="http://schemas.microsoft.com/office/drawing/2010/main" xmlns="">
                  <a:gradFill rotWithShape="0">
                    <a:gsLst>
                      <a:gs pos="0">
                        <a:srgbClr val="0099CC">
                          <a:gamma/>
                          <a:tint val="31765"/>
                          <a:invGamma/>
                        </a:srgbClr>
                      </a:gs>
                      <a:gs pos="100000">
                        <a:srgbClr val="0099CC"/>
                      </a:gs>
                    </a:gsLst>
                    <a:lin ang="2700000" scaled="1"/>
                  </a:gradFill>
                </a14:hiddenFill>
              </a:ext>
              <a:ext uri="{91240B29-F687-4F45-9708-019B960494DF}">
                <a14:hiddenLine xmlns:a14="http://schemas.microsoft.com/office/drawing/2010/main" xmlns="" w="12700">
                  <a:solidFill>
                    <a:srgbClr val="003399"/>
                  </a:solidFill>
                  <a:round/>
                  <a:headEnd/>
                  <a:tailEnd/>
                </a14:hiddenLine>
              </a:ext>
              <a:ext uri="{AF507438-7753-43E0-B8FC-AC1667EBCBE1}">
                <a14:hiddenEffects xmlns:a14="http://schemas.microsoft.com/office/drawing/2010/main" xmlns="">
                  <a:effectLst>
                    <a:outerShdw dist="35921" dir="2700000" algn="ctr" rotWithShape="0">
                      <a:srgbClr val="5890C8"/>
                    </a:outerShdw>
                  </a:effectLst>
                </a14:hiddenEffects>
              </a:ext>
            </a:extLst>
          </p:spPr>
          <p:txBody>
            <a:bodyPr wrap="none" anchor="ctr"/>
            <a:lstStyle/>
            <a:p>
              <a:pPr algn="ctr" fontAlgn="base">
                <a:spcBef>
                  <a:spcPct val="0"/>
                </a:spcBef>
                <a:spcAft>
                  <a:spcPct val="0"/>
                </a:spcAft>
              </a:pPr>
              <a:r>
                <a:rPr lang="en-US" altLang="ko-KR" sz="2400" b="1">
                  <a:solidFill>
                    <a:srgbClr val="FFFFFF"/>
                  </a:solidFill>
                  <a:latin typeface="Century Gothic" pitchFamily="34" charset="0"/>
                  <a:ea typeface="굴림" pitchFamily="34" charset="-127"/>
                </a:rPr>
                <a:t>2</a:t>
              </a:r>
            </a:p>
          </p:txBody>
        </p:sp>
        <p:sp>
          <p:nvSpPr>
            <p:cNvPr id="37" name="TextBox 44"/>
            <p:cNvSpPr txBox="1"/>
            <p:nvPr/>
          </p:nvSpPr>
          <p:spPr>
            <a:xfrm>
              <a:off x="3985577" y="3534807"/>
              <a:ext cx="1157406" cy="328671"/>
            </a:xfrm>
            <a:prstGeom prst="rect">
              <a:avLst/>
            </a:prstGeom>
            <a:noFill/>
          </p:spPr>
          <p:txBody>
            <a:bodyPr wrap="square" rtlCol="0">
              <a:spAutoFit/>
            </a:bodyPr>
            <a:lstStyle/>
            <a:p>
              <a:pPr algn="ctr" fontAlgn="base">
                <a:lnSpc>
                  <a:spcPct val="110000"/>
                </a:lnSpc>
                <a:spcBef>
                  <a:spcPct val="0"/>
                </a:spcBef>
                <a:spcAft>
                  <a:spcPct val="0"/>
                </a:spcAft>
              </a:pPr>
              <a:r>
                <a:rPr lang="zh-CN" altLang="en-US" b="1" dirty="0">
                  <a:solidFill>
                    <a:prstClr val="black">
                      <a:lumMod val="75000"/>
                      <a:lumOff val="25000"/>
                    </a:prstClr>
                  </a:solidFill>
                  <a:latin typeface="微软雅黑" pitchFamily="34" charset="-122"/>
                  <a:ea typeface="微软雅黑" pitchFamily="34" charset="-122"/>
                </a:rPr>
                <a:t>以客户为中心</a:t>
              </a:r>
            </a:p>
          </p:txBody>
        </p:sp>
        <p:sp>
          <p:nvSpPr>
            <p:cNvPr id="38" name="TextBox 45"/>
            <p:cNvSpPr txBox="1"/>
            <p:nvPr/>
          </p:nvSpPr>
          <p:spPr>
            <a:xfrm>
              <a:off x="6156176" y="2584152"/>
              <a:ext cx="2170789" cy="871359"/>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人才选拔与激励</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培训与知识共享</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建立组织内的合作伙伴关系</a:t>
              </a: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39" name="TextBox 46"/>
            <p:cNvSpPr txBox="1"/>
            <p:nvPr/>
          </p:nvSpPr>
          <p:spPr>
            <a:xfrm>
              <a:off x="6201037" y="2204671"/>
              <a:ext cx="1280580" cy="382175"/>
            </a:xfrm>
            <a:prstGeom prst="rect">
              <a:avLst/>
            </a:prstGeom>
            <a:noFill/>
          </p:spPr>
          <p:txBody>
            <a:bodyPr wrap="square" rtlCol="0">
              <a:spAutoFit/>
            </a:bodyPr>
            <a:lstStyle/>
            <a:p>
              <a:pPr fontAlgn="base">
                <a:spcBef>
                  <a:spcPct val="0"/>
                </a:spcBef>
                <a:spcAft>
                  <a:spcPct val="0"/>
                </a:spcAft>
              </a:pPr>
              <a:r>
                <a:rPr lang="zh-CN" altLang="en-US" sz="2400" b="1" dirty="0">
                  <a:solidFill>
                    <a:prstClr val="black">
                      <a:lumMod val="75000"/>
                      <a:lumOff val="25000"/>
                    </a:prstClr>
                  </a:solidFill>
                  <a:latin typeface="微软雅黑" pitchFamily="34" charset="-122"/>
                  <a:ea typeface="微软雅黑" pitchFamily="34" charset="-122"/>
                </a:rPr>
                <a:t>铁三角组织</a:t>
              </a:r>
            </a:p>
          </p:txBody>
        </p:sp>
        <p:sp>
          <p:nvSpPr>
            <p:cNvPr id="40" name="TextBox 47"/>
            <p:cNvSpPr txBox="1"/>
            <p:nvPr/>
          </p:nvSpPr>
          <p:spPr>
            <a:xfrm>
              <a:off x="6212579" y="4671079"/>
              <a:ext cx="2170789" cy="871359"/>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以客户为中心的解决方案优化</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定价优化</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增强的服务与解决方案</a:t>
              </a: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41" name="TextBox 48"/>
            <p:cNvSpPr txBox="1"/>
            <p:nvPr/>
          </p:nvSpPr>
          <p:spPr>
            <a:xfrm>
              <a:off x="6257439" y="4291598"/>
              <a:ext cx="1519336" cy="382175"/>
            </a:xfrm>
            <a:prstGeom prst="rect">
              <a:avLst/>
            </a:prstGeom>
            <a:noFill/>
          </p:spPr>
          <p:txBody>
            <a:bodyPr wrap="square" rtlCol="0">
              <a:spAutoFit/>
            </a:bodyPr>
            <a:lstStyle/>
            <a:p>
              <a:pPr fontAlgn="base">
                <a:spcBef>
                  <a:spcPct val="0"/>
                </a:spcBef>
                <a:spcAft>
                  <a:spcPct val="0"/>
                </a:spcAft>
              </a:pPr>
              <a:r>
                <a:rPr lang="zh-CN" altLang="en-US" sz="2400" b="1" dirty="0">
                  <a:solidFill>
                    <a:prstClr val="black">
                      <a:lumMod val="75000"/>
                      <a:lumOff val="25000"/>
                    </a:prstClr>
                  </a:solidFill>
                  <a:latin typeface="微软雅黑" pitchFamily="34" charset="-122"/>
                  <a:ea typeface="微软雅黑" pitchFamily="34" charset="-122"/>
                </a:rPr>
                <a:t>核心价值传递</a:t>
              </a:r>
            </a:p>
          </p:txBody>
        </p:sp>
        <p:sp>
          <p:nvSpPr>
            <p:cNvPr id="42" name="TextBox 49"/>
            <p:cNvSpPr txBox="1"/>
            <p:nvPr/>
          </p:nvSpPr>
          <p:spPr>
            <a:xfrm>
              <a:off x="792663" y="2584345"/>
              <a:ext cx="2170789" cy="1136333"/>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增强的客户管理</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客户期望与满意度管理</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客户细分解决方案匹配</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以客户为中心的组织运作</a:t>
              </a: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43" name="TextBox 50"/>
            <p:cNvSpPr txBox="1"/>
            <p:nvPr/>
          </p:nvSpPr>
          <p:spPr>
            <a:xfrm>
              <a:off x="837524" y="2204864"/>
              <a:ext cx="1524059" cy="382175"/>
            </a:xfrm>
            <a:prstGeom prst="rect">
              <a:avLst/>
            </a:prstGeom>
            <a:noFill/>
          </p:spPr>
          <p:txBody>
            <a:bodyPr wrap="square" rtlCol="0">
              <a:spAutoFit/>
            </a:bodyPr>
            <a:lstStyle/>
            <a:p>
              <a:pPr fontAlgn="base">
                <a:spcBef>
                  <a:spcPct val="0"/>
                </a:spcBef>
                <a:spcAft>
                  <a:spcPct val="0"/>
                </a:spcAft>
              </a:pPr>
              <a:r>
                <a:rPr lang="zh-CN" altLang="en-US" sz="2400" b="1" dirty="0">
                  <a:solidFill>
                    <a:prstClr val="black">
                      <a:lumMod val="75000"/>
                      <a:lumOff val="25000"/>
                    </a:prstClr>
                  </a:solidFill>
                  <a:latin typeface="微软雅黑" pitchFamily="34" charset="-122"/>
                  <a:ea typeface="微软雅黑" pitchFamily="34" charset="-122"/>
                </a:rPr>
                <a:t>客户关系管理</a:t>
              </a:r>
            </a:p>
          </p:txBody>
        </p:sp>
        <p:sp>
          <p:nvSpPr>
            <p:cNvPr id="44" name="TextBox 51"/>
            <p:cNvSpPr txBox="1"/>
            <p:nvPr/>
          </p:nvSpPr>
          <p:spPr>
            <a:xfrm>
              <a:off x="849066" y="4671272"/>
              <a:ext cx="2170789" cy="1136333"/>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从市场到线索</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从线索到回款</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卓越的服务交付</a:t>
              </a:r>
              <a:endParaRPr lang="en-US" altLang="zh-CN" sz="1600" dirty="0">
                <a:solidFill>
                  <a:prstClr val="black">
                    <a:lumMod val="65000"/>
                    <a:lumOff val="35000"/>
                  </a:prstClr>
                </a:solidFill>
                <a:latin typeface="微软雅黑" pitchFamily="34" charset="-122"/>
                <a:ea typeface="微软雅黑" pitchFamily="34" charset="-122"/>
              </a:endParaRPr>
            </a:p>
            <a:p>
              <a:pPr fontAlgn="base">
                <a:lnSpc>
                  <a:spcPct val="130000"/>
                </a:lnSpc>
                <a:spcBef>
                  <a:spcPct val="0"/>
                </a:spcBef>
                <a:spcAft>
                  <a:spcPct val="0"/>
                </a:spcAft>
              </a:pPr>
              <a:r>
                <a:rPr lang="zh-CN" altLang="en-US" sz="1600" dirty="0">
                  <a:solidFill>
                    <a:prstClr val="black">
                      <a:lumMod val="65000"/>
                      <a:lumOff val="35000"/>
                    </a:prstClr>
                  </a:solidFill>
                  <a:latin typeface="微软雅黑" pitchFamily="34" charset="-122"/>
                  <a:ea typeface="微软雅黑" pitchFamily="34" charset="-122"/>
                </a:rPr>
                <a:t>从问题到解决</a:t>
              </a:r>
              <a:endParaRPr lang="en-US" altLang="zh-CN" sz="1600" dirty="0">
                <a:solidFill>
                  <a:prstClr val="black">
                    <a:lumMod val="65000"/>
                    <a:lumOff val="35000"/>
                  </a:prstClr>
                </a:solidFill>
                <a:latin typeface="微软雅黑" pitchFamily="34" charset="-122"/>
                <a:ea typeface="微软雅黑" pitchFamily="34" charset="-122"/>
              </a:endParaRPr>
            </a:p>
          </p:txBody>
        </p:sp>
        <p:sp>
          <p:nvSpPr>
            <p:cNvPr id="45" name="TextBox 52"/>
            <p:cNvSpPr txBox="1"/>
            <p:nvPr/>
          </p:nvSpPr>
          <p:spPr>
            <a:xfrm>
              <a:off x="893927" y="4291791"/>
              <a:ext cx="2069525" cy="382175"/>
            </a:xfrm>
            <a:prstGeom prst="rect">
              <a:avLst/>
            </a:prstGeom>
            <a:noFill/>
          </p:spPr>
          <p:txBody>
            <a:bodyPr wrap="square" rtlCol="0">
              <a:spAutoFit/>
            </a:bodyPr>
            <a:lstStyle/>
            <a:p>
              <a:pPr fontAlgn="base">
                <a:spcBef>
                  <a:spcPct val="0"/>
                </a:spcBef>
                <a:spcAft>
                  <a:spcPct val="0"/>
                </a:spcAft>
              </a:pPr>
              <a:r>
                <a:rPr lang="zh-CN" altLang="en-US" sz="2400" b="1" dirty="0">
                  <a:solidFill>
                    <a:prstClr val="black">
                      <a:lumMod val="75000"/>
                      <a:lumOff val="25000"/>
                    </a:prstClr>
                  </a:solidFill>
                  <a:latin typeface="微软雅黑" pitchFamily="34" charset="-122"/>
                  <a:ea typeface="微软雅黑" pitchFamily="34" charset="-122"/>
                </a:rPr>
                <a:t>对准价值创造的流程</a:t>
              </a:r>
            </a:p>
          </p:txBody>
        </p:sp>
      </p:grpSp>
    </p:spTree>
    <p:extLst>
      <p:ext uri="{BB962C8B-B14F-4D97-AF65-F5344CB8AC3E}">
        <p14:creationId xmlns:p14="http://schemas.microsoft.com/office/powerpoint/2010/main" xmlns="" val="164722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smtClean="0">
                <a:solidFill>
                  <a:prstClr val="black"/>
                </a:solidFill>
              </a:rPr>
              <a:t>客户</a:t>
            </a:r>
            <a:r>
              <a:rPr kumimoji="1" dirty="0" smtClean="0">
                <a:solidFill>
                  <a:prstClr val="black"/>
                </a:solidFill>
              </a:rPr>
              <a:t>管理</a:t>
            </a:r>
            <a:endParaRPr dirty="0">
              <a:solidFill>
                <a:prstClr val="black"/>
              </a:solidFill>
              <a:latin typeface="DengXian Light" panose="02010600030101010101" pitchFamily="2" charset="-122"/>
              <a:ea typeface="DengXian Light" panose="02010600030101010101" pitchFamily="2" charset="-122"/>
            </a:endParaRPr>
          </a:p>
        </p:txBody>
      </p:sp>
      <p:sp>
        <p:nvSpPr>
          <p:cNvPr id="13" name="文本框 12"/>
          <p:cNvSpPr txBox="1"/>
          <p:nvPr/>
        </p:nvSpPr>
        <p:spPr>
          <a:xfrm>
            <a:off x="3298885" y="3625860"/>
            <a:ext cx="4134465" cy="954107"/>
          </a:xfrm>
          <a:prstGeom prst="rect">
            <a:avLst/>
          </a:prstGeom>
          <a:noFill/>
        </p:spPr>
        <p:txBody>
          <a:bodyPr wrap="none" rtlCol="0">
            <a:spAutoFit/>
          </a:bodyPr>
          <a:lstStyle/>
          <a:p>
            <a:pPr algn="ctr">
              <a:lnSpc>
                <a:spcPct val="200000"/>
              </a:lnSpc>
            </a:pPr>
            <a:r>
              <a:rPr kumimoji="1" lang="zh-CN" altLang="en-US" sz="2800" b="1" dirty="0" smtClean="0">
                <a:solidFill>
                  <a:prstClr val="black">
                    <a:lumMod val="75000"/>
                    <a:lumOff val="25000"/>
                  </a:prstClr>
                </a:solidFill>
                <a:latin typeface="Microsoft YaHei" charset="0"/>
                <a:ea typeface="Microsoft YaHei" charset="0"/>
                <a:cs typeface="Microsoft YaHei" charset="0"/>
              </a:rPr>
              <a:t>客户是土壤、项目是庄稼</a:t>
            </a:r>
            <a:endParaRPr kumimoji="1" lang="en-US" altLang="zh-CN" sz="2800" b="1" dirty="0" smtClean="0">
              <a:solidFill>
                <a:prstClr val="black">
                  <a:lumMod val="75000"/>
                  <a:lumOff val="25000"/>
                </a:prstClr>
              </a:solidFill>
              <a:latin typeface="Microsoft YaHei" charset="0"/>
              <a:ea typeface="Microsoft YaHei" charset="0"/>
              <a:cs typeface="Microsoft YaHei" charset="0"/>
            </a:endParaRPr>
          </a:p>
        </p:txBody>
      </p:sp>
      <p:pic>
        <p:nvPicPr>
          <p:cNvPr id="14" name="图片 1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b="2174"/>
          <a:stretch/>
        </p:blipFill>
        <p:spPr>
          <a:xfrm>
            <a:off x="3511791" y="1874907"/>
            <a:ext cx="3602922" cy="1508507"/>
          </a:xfrm>
          <a:prstGeom prst="rect">
            <a:avLst/>
          </a:prstGeom>
        </p:spPr>
      </p:pic>
    </p:spTree>
    <p:extLst>
      <p:ext uri="{BB962C8B-B14F-4D97-AF65-F5344CB8AC3E}">
        <p14:creationId xmlns:p14="http://schemas.microsoft.com/office/powerpoint/2010/main" xmlns="" val="1547563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368" y="188336"/>
            <a:ext cx="11137900" cy="648072"/>
          </a:xfrm>
        </p:spPr>
        <p:txBody>
          <a:bodyPr/>
          <a:lstStyle/>
          <a:p>
            <a:r>
              <a:rPr lang="zh-CN" altLang="en-US" dirty="0"/>
              <a:t>正确的客户选择</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grpSp>
        <p:nvGrpSpPr>
          <p:cNvPr id="6" name="组合 5"/>
          <p:cNvGrpSpPr/>
          <p:nvPr/>
        </p:nvGrpSpPr>
        <p:grpSpPr>
          <a:xfrm>
            <a:off x="527050" y="1124745"/>
            <a:ext cx="11041558" cy="3000375"/>
            <a:chOff x="381000" y="1916113"/>
            <a:chExt cx="8986838" cy="3000375"/>
          </a:xfrm>
        </p:grpSpPr>
        <p:sp>
          <p:nvSpPr>
            <p:cNvPr id="7" name="Rectangle 5"/>
            <p:cNvSpPr>
              <a:spLocks noChangeArrowheads="1"/>
            </p:cNvSpPr>
            <p:nvPr/>
          </p:nvSpPr>
          <p:spPr bwMode="gray">
            <a:xfrm>
              <a:off x="381000" y="2508250"/>
              <a:ext cx="5042592" cy="2365375"/>
            </a:xfrm>
            <a:prstGeom prst="rect">
              <a:avLst/>
            </a:prstGeom>
            <a:solidFill>
              <a:srgbClr val="FFFFFF"/>
            </a:solidFill>
            <a:ln w="9525" algn="ctr">
              <a:noFill/>
              <a:miter lim="800000"/>
              <a:headEnd/>
              <a:tailEnd/>
            </a:ln>
            <a:effectLst/>
          </p:spPr>
          <p:txBody>
            <a:bodyPr lIns="79200" tIns="39600" rIns="79200" bIns="39600"/>
            <a:lstStyle>
              <a:lvl1pPr marL="233363" indent="-233363" defTabSz="801688" eaLnBrk="0" hangingPunct="0">
                <a:defRPr sz="1200">
                  <a:solidFill>
                    <a:schemeClr val="tx1"/>
                  </a:solidFill>
                  <a:latin typeface="Arial" panose="020B0604020202020204" pitchFamily="34" charset="0"/>
                  <a:ea typeface="华文细黑" panose="02010600040101010101" pitchFamily="2" charset="-122"/>
                </a:defRPr>
              </a:lvl1pPr>
              <a:lvl2pPr marL="742950" indent="-285750" defTabSz="801688" eaLnBrk="0" hangingPunct="0">
                <a:defRPr sz="1200">
                  <a:solidFill>
                    <a:schemeClr val="tx1"/>
                  </a:solidFill>
                  <a:latin typeface="Arial" panose="020B0604020202020204" pitchFamily="34" charset="0"/>
                  <a:ea typeface="华文细黑" panose="02010600040101010101" pitchFamily="2" charset="-122"/>
                </a:defRPr>
              </a:lvl2pPr>
              <a:lvl3pPr marL="1143000" indent="-228600" defTabSz="801688" eaLnBrk="0" hangingPunct="0">
                <a:defRPr sz="1200">
                  <a:solidFill>
                    <a:schemeClr val="tx1"/>
                  </a:solidFill>
                  <a:latin typeface="Arial" panose="020B0604020202020204" pitchFamily="34" charset="0"/>
                  <a:ea typeface="华文细黑" panose="02010600040101010101" pitchFamily="2" charset="-122"/>
                </a:defRPr>
              </a:lvl3pPr>
              <a:lvl4pPr marL="1600200" indent="-228600" defTabSz="801688" eaLnBrk="0" hangingPunct="0">
                <a:defRPr sz="1200">
                  <a:solidFill>
                    <a:schemeClr val="tx1"/>
                  </a:solidFill>
                  <a:latin typeface="Arial" panose="020B0604020202020204" pitchFamily="34" charset="0"/>
                  <a:ea typeface="华文细黑" panose="02010600040101010101" pitchFamily="2" charset="-122"/>
                </a:defRPr>
              </a:lvl4pPr>
              <a:lvl5pPr marL="2057400" indent="-228600" defTabSz="801688" eaLnBrk="0" hangingPunct="0">
                <a:defRPr sz="1200">
                  <a:solidFill>
                    <a:schemeClr val="tx1"/>
                  </a:solidFill>
                  <a:latin typeface="Arial" panose="020B0604020202020204" pitchFamily="34" charset="0"/>
                  <a:ea typeface="华文细黑" panose="02010600040101010101" pitchFamily="2" charset="-122"/>
                </a:defRPr>
              </a:lvl5pPr>
              <a:lvl6pPr marL="25146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fontAlgn="auto">
                <a:lnSpc>
                  <a:spcPct val="150000"/>
                </a:lnSpc>
                <a:spcBef>
                  <a:spcPts val="1200"/>
                </a:spcBef>
                <a:spcAft>
                  <a:spcPts val="0"/>
                </a:spcAft>
                <a:buClr>
                  <a:srgbClr val="990000"/>
                </a:buClr>
                <a:buSzPct val="100000"/>
                <a:buFont typeface="Wingdings" panose="05000000000000000000" pitchFamily="2" charset="2"/>
                <a:buChar char="§"/>
                <a:defRPr/>
              </a:pPr>
              <a:r>
                <a:rPr lang="zh-CN" altLang="en-US" sz="1800" kern="0" dirty="0">
                  <a:solidFill>
                    <a:srgbClr val="333333"/>
                  </a:solidFill>
                  <a:latin typeface="微软雅黑" panose="020B0503020204020204" pitchFamily="34" charset="-122"/>
                  <a:ea typeface="微软雅黑" panose="020B0503020204020204" pitchFamily="34" charset="-122"/>
                  <a:cs typeface="Arial"/>
                </a:rPr>
                <a:t>以客户为中心的定位和差异化</a:t>
              </a:r>
            </a:p>
            <a:p>
              <a:pPr fontAlgn="auto">
                <a:lnSpc>
                  <a:spcPct val="150000"/>
                </a:lnSpc>
                <a:spcBef>
                  <a:spcPts val="1200"/>
                </a:spcBef>
                <a:spcAft>
                  <a:spcPts val="0"/>
                </a:spcAft>
                <a:buClr>
                  <a:srgbClr val="990000"/>
                </a:buClr>
                <a:buSzPct val="100000"/>
                <a:buFont typeface="Wingdings" panose="05000000000000000000" pitchFamily="2" charset="2"/>
                <a:buChar char="§"/>
                <a:defRPr/>
              </a:pPr>
              <a:r>
                <a:rPr lang="zh-CN" altLang="en-US" sz="1800" kern="0" dirty="0">
                  <a:solidFill>
                    <a:srgbClr val="333333"/>
                  </a:solidFill>
                  <a:latin typeface="微软雅黑" panose="020B0503020204020204" pitchFamily="34" charset="-122"/>
                  <a:ea typeface="微软雅黑" panose="020B0503020204020204" pitchFamily="34" charset="-122"/>
                  <a:cs typeface="Arial"/>
                </a:rPr>
                <a:t>使用客户洞察来更好的预期、实现和超越客户期望</a:t>
              </a:r>
            </a:p>
            <a:p>
              <a:pPr fontAlgn="auto">
                <a:lnSpc>
                  <a:spcPct val="150000"/>
                </a:lnSpc>
                <a:spcBef>
                  <a:spcPts val="1200"/>
                </a:spcBef>
                <a:spcAft>
                  <a:spcPts val="0"/>
                </a:spcAft>
                <a:buClr>
                  <a:srgbClr val="990000"/>
                </a:buClr>
                <a:buSzPct val="100000"/>
                <a:buFont typeface="Wingdings" panose="05000000000000000000" pitchFamily="2" charset="2"/>
                <a:buChar char="§"/>
                <a:defRPr/>
              </a:pPr>
              <a:r>
                <a:rPr lang="zh-CN" altLang="en-US" sz="1800" kern="0" dirty="0">
                  <a:solidFill>
                    <a:srgbClr val="333333"/>
                  </a:solidFill>
                  <a:latin typeface="微软雅黑" panose="020B0503020204020204" pitchFamily="34" charset="-122"/>
                  <a:ea typeface="微软雅黑" panose="020B0503020204020204" pitchFamily="34" charset="-122"/>
                  <a:cs typeface="Arial"/>
                </a:rPr>
                <a:t>公司内部围绕客户体验在</a:t>
              </a:r>
              <a:r>
                <a:rPr lang="en-US" altLang="zh-CN" sz="1800" kern="0" dirty="0">
                  <a:solidFill>
                    <a:srgbClr val="333333"/>
                  </a:solidFill>
                  <a:latin typeface="微软雅黑" panose="020B0503020204020204" pitchFamily="34" charset="-122"/>
                  <a:ea typeface="微软雅黑" panose="020B0503020204020204" pitchFamily="34" charset="-122"/>
                  <a:cs typeface="Arial"/>
                </a:rPr>
                <a:t>Marketing</a:t>
              </a:r>
              <a:r>
                <a:rPr lang="zh-CN" altLang="en-US" sz="1800" kern="0" dirty="0">
                  <a:solidFill>
                    <a:srgbClr val="333333"/>
                  </a:solidFill>
                  <a:latin typeface="微软雅黑" panose="020B0503020204020204" pitchFamily="34" charset="-122"/>
                  <a:ea typeface="微软雅黑" panose="020B0503020204020204" pitchFamily="34" charset="-122"/>
                  <a:cs typeface="Arial"/>
                </a:rPr>
                <a:t>、销售、服务领域实现整合</a:t>
              </a:r>
            </a:p>
            <a:p>
              <a:pPr fontAlgn="auto">
                <a:lnSpc>
                  <a:spcPct val="150000"/>
                </a:lnSpc>
                <a:spcBef>
                  <a:spcPts val="1200"/>
                </a:spcBef>
                <a:spcAft>
                  <a:spcPts val="0"/>
                </a:spcAft>
                <a:buClr>
                  <a:srgbClr val="990000"/>
                </a:buClr>
                <a:buSzPct val="100000"/>
                <a:buFont typeface="Wingdings" panose="05000000000000000000" pitchFamily="2" charset="2"/>
                <a:buChar char="§"/>
                <a:defRPr/>
              </a:pPr>
              <a:r>
                <a:rPr lang="zh-CN" altLang="en-US" sz="1800" kern="0" dirty="0">
                  <a:solidFill>
                    <a:srgbClr val="333333"/>
                  </a:solidFill>
                  <a:latin typeface="微软雅黑" panose="020B0503020204020204" pitchFamily="34" charset="-122"/>
                  <a:ea typeface="微软雅黑" panose="020B0503020204020204" pitchFamily="34" charset="-122"/>
                  <a:cs typeface="Arial"/>
                </a:rPr>
                <a:t>根据单个和整体客户体验来衡量客户关系价值</a:t>
              </a:r>
            </a:p>
          </p:txBody>
        </p:sp>
        <p:sp>
          <p:nvSpPr>
            <p:cNvPr id="8" name="AutoShape 6"/>
            <p:cNvSpPr>
              <a:spLocks noChangeArrowheads="1"/>
            </p:cNvSpPr>
            <p:nvPr/>
          </p:nvSpPr>
          <p:spPr bwMode="gray">
            <a:xfrm rot="-5400000" flipH="1" flipV="1">
              <a:off x="4178300" y="3355975"/>
              <a:ext cx="2843213" cy="277813"/>
            </a:xfrm>
            <a:prstGeom prst="triangle">
              <a:avLst>
                <a:gd name="adj" fmla="val 50000"/>
              </a:avLst>
            </a:prstGeom>
            <a:solidFill>
              <a:srgbClr val="A6A6A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vert="eaVert" wrap="none" anchor="ctr"/>
            <a:lstStyle/>
            <a:p>
              <a:pPr algn="ctr">
                <a:defRPr/>
              </a:pPr>
              <a:endParaRPr lang="en-US" sz="1200">
                <a:solidFill>
                  <a:srgbClr val="000000"/>
                </a:solidFill>
                <a:latin typeface="Arial"/>
                <a:ea typeface="华文细黑" panose="02010600040101010101" pitchFamily="2" charset="-122"/>
                <a:cs typeface="Arial"/>
              </a:endParaRPr>
            </a:p>
          </p:txBody>
        </p:sp>
        <p:sp>
          <p:nvSpPr>
            <p:cNvPr id="9" name="Rectangle 36"/>
            <p:cNvSpPr>
              <a:spLocks noChangeArrowheads="1"/>
            </p:cNvSpPr>
            <p:nvPr/>
          </p:nvSpPr>
          <p:spPr bwMode="gray">
            <a:xfrm>
              <a:off x="5984875" y="2630488"/>
              <a:ext cx="3382963" cy="495300"/>
            </a:xfrm>
            <a:prstGeom prst="rect">
              <a:avLst/>
            </a:prstGeom>
            <a:solidFill>
              <a:srgbClr val="3366FF">
                <a:alpha val="76077"/>
              </a:srgbClr>
            </a:solidFill>
            <a:ln w="12700">
              <a:noFill/>
              <a:miter lim="800000"/>
              <a:headEnd/>
              <a:tailEnd/>
            </a:ln>
          </p:spPr>
          <p:txBody>
            <a:bodyPr lIns="45720" rIns="45720" anchor="ctr"/>
            <a:lstStyle>
              <a:lvl1pPr eaLnBrk="0" hangingPunct="0">
                <a:defRPr sz="1200">
                  <a:solidFill>
                    <a:schemeClr val="tx1"/>
                  </a:solidFill>
                  <a:latin typeface="Arial" panose="020B0604020202020204" pitchFamily="34" charset="0"/>
                  <a:ea typeface="华文细黑" panose="02010600040101010101" pitchFamily="2" charset="-122"/>
                </a:defRPr>
              </a:lvl1pPr>
              <a:lvl2pPr marL="742950" indent="-285750" eaLnBrk="0" hangingPunct="0">
                <a:defRPr sz="1200">
                  <a:solidFill>
                    <a:schemeClr val="tx1"/>
                  </a:solidFill>
                  <a:latin typeface="Arial" panose="020B0604020202020204" pitchFamily="34" charset="0"/>
                  <a:ea typeface="华文细黑" panose="02010600040101010101" pitchFamily="2" charset="-122"/>
                </a:defRPr>
              </a:lvl2pPr>
              <a:lvl3pPr marL="1143000" indent="-228600" eaLnBrk="0" hangingPunct="0">
                <a:defRPr sz="1200">
                  <a:solidFill>
                    <a:schemeClr val="tx1"/>
                  </a:solidFill>
                  <a:latin typeface="Arial" panose="020B0604020202020204" pitchFamily="34" charset="0"/>
                  <a:ea typeface="华文细黑" panose="02010600040101010101" pitchFamily="2" charset="-122"/>
                </a:defRPr>
              </a:lvl3pPr>
              <a:lvl4pPr marL="1600200" indent="-228600" eaLnBrk="0" hangingPunct="0">
                <a:defRPr sz="1200">
                  <a:solidFill>
                    <a:schemeClr val="tx1"/>
                  </a:solidFill>
                  <a:latin typeface="Arial" panose="020B0604020202020204" pitchFamily="34" charset="0"/>
                  <a:ea typeface="华文细黑" panose="02010600040101010101" pitchFamily="2" charset="-122"/>
                </a:defRPr>
              </a:lvl4pPr>
              <a:lvl5pPr marL="2057400" indent="-228600" eaLnBrk="0" hangingPunct="0">
                <a:defRPr sz="1200">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gn="ctr">
                <a:lnSpc>
                  <a:spcPct val="80000"/>
                </a:lnSpc>
              </a:pPr>
              <a:r>
                <a:rPr lang="zh-CN" altLang="en-US" sz="1600" b="1" dirty="0">
                  <a:solidFill>
                    <a:srgbClr val="FFFFFF"/>
                  </a:solidFill>
                  <a:latin typeface="微软雅黑" panose="020B0503020204020204" pitchFamily="34" charset="-122"/>
                  <a:ea typeface="微软雅黑" panose="020B0503020204020204" pitchFamily="34" charset="-122"/>
                  <a:cs typeface="Arial"/>
                </a:rPr>
                <a:t>持续的强劲增长</a:t>
              </a:r>
            </a:p>
          </p:txBody>
        </p:sp>
        <p:sp>
          <p:nvSpPr>
            <p:cNvPr id="10" name="Rectangle 36"/>
            <p:cNvSpPr>
              <a:spLocks noChangeArrowheads="1"/>
            </p:cNvSpPr>
            <p:nvPr/>
          </p:nvSpPr>
          <p:spPr bwMode="gray">
            <a:xfrm>
              <a:off x="5984875" y="3378200"/>
              <a:ext cx="3382963" cy="495300"/>
            </a:xfrm>
            <a:prstGeom prst="rect">
              <a:avLst/>
            </a:prstGeom>
            <a:solidFill>
              <a:srgbClr val="3366FF">
                <a:alpha val="76077"/>
              </a:srgbClr>
            </a:solidFill>
            <a:ln w="12700">
              <a:noFill/>
              <a:miter lim="800000"/>
              <a:headEnd/>
              <a:tailEnd/>
            </a:ln>
          </p:spPr>
          <p:txBody>
            <a:bodyPr lIns="45720" rIns="45720" anchor="ctr"/>
            <a:lstStyle>
              <a:lvl1pPr eaLnBrk="0" hangingPunct="0">
                <a:defRPr sz="1200">
                  <a:solidFill>
                    <a:schemeClr val="tx1"/>
                  </a:solidFill>
                  <a:latin typeface="Arial" panose="020B0604020202020204" pitchFamily="34" charset="0"/>
                  <a:ea typeface="华文细黑" panose="02010600040101010101" pitchFamily="2" charset="-122"/>
                </a:defRPr>
              </a:lvl1pPr>
              <a:lvl2pPr marL="742950" indent="-285750" eaLnBrk="0" hangingPunct="0">
                <a:defRPr sz="1200">
                  <a:solidFill>
                    <a:schemeClr val="tx1"/>
                  </a:solidFill>
                  <a:latin typeface="Arial" panose="020B0604020202020204" pitchFamily="34" charset="0"/>
                  <a:ea typeface="华文细黑" panose="02010600040101010101" pitchFamily="2" charset="-122"/>
                </a:defRPr>
              </a:lvl2pPr>
              <a:lvl3pPr marL="1143000" indent="-228600" eaLnBrk="0" hangingPunct="0">
                <a:defRPr sz="1200">
                  <a:solidFill>
                    <a:schemeClr val="tx1"/>
                  </a:solidFill>
                  <a:latin typeface="Arial" panose="020B0604020202020204" pitchFamily="34" charset="0"/>
                  <a:ea typeface="华文细黑" panose="02010600040101010101" pitchFamily="2" charset="-122"/>
                </a:defRPr>
              </a:lvl3pPr>
              <a:lvl4pPr marL="1600200" indent="-228600" eaLnBrk="0" hangingPunct="0">
                <a:defRPr sz="1200">
                  <a:solidFill>
                    <a:schemeClr val="tx1"/>
                  </a:solidFill>
                  <a:latin typeface="Arial" panose="020B0604020202020204" pitchFamily="34" charset="0"/>
                  <a:ea typeface="华文细黑" panose="02010600040101010101" pitchFamily="2" charset="-122"/>
                </a:defRPr>
              </a:lvl4pPr>
              <a:lvl5pPr marL="2057400" indent="-228600" eaLnBrk="0" hangingPunct="0">
                <a:defRPr sz="1200">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gn="ctr">
                <a:lnSpc>
                  <a:spcPct val="80000"/>
                </a:lnSpc>
              </a:pPr>
              <a:r>
                <a:rPr lang="zh-CN" altLang="en-US" sz="1600" b="1" dirty="0">
                  <a:solidFill>
                    <a:srgbClr val="FFFFFF"/>
                  </a:solidFill>
                  <a:latin typeface="微软雅黑" panose="020B0503020204020204" pitchFamily="34" charset="-122"/>
                  <a:ea typeface="微软雅黑" panose="020B0503020204020204" pitchFamily="34" charset="-122"/>
                  <a:cs typeface="Arial"/>
                </a:rPr>
                <a:t>客户至上</a:t>
              </a:r>
              <a:endParaRPr lang="en-US" altLang="zh-CN" sz="1600" b="1" dirty="0">
                <a:solidFill>
                  <a:srgbClr val="FFFFFF"/>
                </a:solidFill>
                <a:latin typeface="微软雅黑" panose="020B0503020204020204" pitchFamily="34" charset="-122"/>
                <a:ea typeface="微软雅黑" panose="020B0503020204020204" pitchFamily="34" charset="-122"/>
                <a:cs typeface="Arial"/>
              </a:endParaRPr>
            </a:p>
          </p:txBody>
        </p:sp>
        <p:sp>
          <p:nvSpPr>
            <p:cNvPr id="11" name="Rectangle 36"/>
            <p:cNvSpPr>
              <a:spLocks noChangeArrowheads="1"/>
            </p:cNvSpPr>
            <p:nvPr/>
          </p:nvSpPr>
          <p:spPr bwMode="gray">
            <a:xfrm>
              <a:off x="5984875" y="4125913"/>
              <a:ext cx="3382963" cy="495300"/>
            </a:xfrm>
            <a:prstGeom prst="rect">
              <a:avLst/>
            </a:prstGeom>
            <a:solidFill>
              <a:srgbClr val="3366FF">
                <a:alpha val="76077"/>
              </a:srgbClr>
            </a:solidFill>
            <a:ln w="12700">
              <a:noFill/>
              <a:miter lim="800000"/>
              <a:headEnd/>
              <a:tailEnd/>
            </a:ln>
          </p:spPr>
          <p:txBody>
            <a:bodyPr lIns="45720" rIns="45720" anchor="ctr"/>
            <a:lstStyle>
              <a:lvl1pPr eaLnBrk="0" hangingPunct="0">
                <a:defRPr sz="1200">
                  <a:solidFill>
                    <a:schemeClr val="tx1"/>
                  </a:solidFill>
                  <a:latin typeface="Arial" panose="020B0604020202020204" pitchFamily="34" charset="0"/>
                  <a:ea typeface="华文细黑" panose="02010600040101010101" pitchFamily="2" charset="-122"/>
                </a:defRPr>
              </a:lvl1pPr>
              <a:lvl2pPr marL="742950" indent="-285750" eaLnBrk="0" hangingPunct="0">
                <a:defRPr sz="1200">
                  <a:solidFill>
                    <a:schemeClr val="tx1"/>
                  </a:solidFill>
                  <a:latin typeface="Arial" panose="020B0604020202020204" pitchFamily="34" charset="0"/>
                  <a:ea typeface="华文细黑" panose="02010600040101010101" pitchFamily="2" charset="-122"/>
                </a:defRPr>
              </a:lvl2pPr>
              <a:lvl3pPr marL="1143000" indent="-228600" eaLnBrk="0" hangingPunct="0">
                <a:defRPr sz="1200">
                  <a:solidFill>
                    <a:schemeClr val="tx1"/>
                  </a:solidFill>
                  <a:latin typeface="Arial" panose="020B0604020202020204" pitchFamily="34" charset="0"/>
                  <a:ea typeface="华文细黑" panose="02010600040101010101" pitchFamily="2" charset="-122"/>
                </a:defRPr>
              </a:lvl3pPr>
              <a:lvl4pPr marL="1600200" indent="-228600" eaLnBrk="0" hangingPunct="0">
                <a:defRPr sz="1200">
                  <a:solidFill>
                    <a:schemeClr val="tx1"/>
                  </a:solidFill>
                  <a:latin typeface="Arial" panose="020B0604020202020204" pitchFamily="34" charset="0"/>
                  <a:ea typeface="华文细黑" panose="02010600040101010101" pitchFamily="2" charset="-122"/>
                </a:defRPr>
              </a:lvl4pPr>
              <a:lvl5pPr marL="2057400" indent="-228600" eaLnBrk="0" hangingPunct="0">
                <a:defRPr sz="1200">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gn="ctr">
                <a:lnSpc>
                  <a:spcPct val="80000"/>
                </a:lnSpc>
              </a:pPr>
              <a:r>
                <a:rPr lang="zh-CN" altLang="en-US" sz="1600" b="1" dirty="0">
                  <a:solidFill>
                    <a:srgbClr val="FFFFFF"/>
                  </a:solidFill>
                  <a:latin typeface="微软雅黑" panose="020B0503020204020204" pitchFamily="34" charset="-122"/>
                  <a:ea typeface="微软雅黑" panose="020B0503020204020204" pitchFamily="34" charset="-122"/>
                  <a:cs typeface="Arial"/>
                </a:rPr>
                <a:t>提升管理效率</a:t>
              </a:r>
            </a:p>
          </p:txBody>
        </p:sp>
        <p:sp>
          <p:nvSpPr>
            <p:cNvPr id="12" name="Rectangle 17"/>
            <p:cNvSpPr txBox="1">
              <a:spLocks noChangeArrowheads="1"/>
            </p:cNvSpPr>
            <p:nvPr/>
          </p:nvSpPr>
          <p:spPr bwMode="gray">
            <a:xfrm>
              <a:off x="420688" y="1916113"/>
              <a:ext cx="4675187" cy="531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rIns="45720" anchor="ctr"/>
            <a:lstStyle>
              <a:lvl1pPr defTabSz="801688" eaLnBrk="0" hangingPunct="0">
                <a:defRPr sz="1200">
                  <a:solidFill>
                    <a:schemeClr val="tx1"/>
                  </a:solidFill>
                  <a:latin typeface="Arial" panose="020B0604020202020204" pitchFamily="34" charset="0"/>
                  <a:ea typeface="华文细黑" panose="02010600040101010101" pitchFamily="2" charset="-122"/>
                </a:defRPr>
              </a:lvl1pPr>
              <a:lvl2pPr marL="742950" indent="-285750" defTabSz="801688" eaLnBrk="0" hangingPunct="0">
                <a:defRPr sz="1200">
                  <a:solidFill>
                    <a:schemeClr val="tx1"/>
                  </a:solidFill>
                  <a:latin typeface="Arial" panose="020B0604020202020204" pitchFamily="34" charset="0"/>
                  <a:ea typeface="华文细黑" panose="02010600040101010101" pitchFamily="2" charset="-122"/>
                </a:defRPr>
              </a:lvl2pPr>
              <a:lvl3pPr marL="1143000" indent="-228600" defTabSz="801688" eaLnBrk="0" hangingPunct="0">
                <a:defRPr sz="1200">
                  <a:solidFill>
                    <a:schemeClr val="tx1"/>
                  </a:solidFill>
                  <a:latin typeface="Arial" panose="020B0604020202020204" pitchFamily="34" charset="0"/>
                  <a:ea typeface="华文细黑" panose="02010600040101010101" pitchFamily="2" charset="-122"/>
                </a:defRPr>
              </a:lvl3pPr>
              <a:lvl4pPr marL="1600200" indent="-228600" defTabSz="801688" eaLnBrk="0" hangingPunct="0">
                <a:defRPr sz="1200">
                  <a:solidFill>
                    <a:schemeClr val="tx1"/>
                  </a:solidFill>
                  <a:latin typeface="Arial" panose="020B0604020202020204" pitchFamily="34" charset="0"/>
                  <a:ea typeface="华文细黑" panose="02010600040101010101" pitchFamily="2" charset="-122"/>
                </a:defRPr>
              </a:lvl4pPr>
              <a:lvl5pPr marL="2057400" indent="-228600" defTabSz="801688" eaLnBrk="0" hangingPunct="0">
                <a:defRPr sz="1200">
                  <a:solidFill>
                    <a:schemeClr val="tx1"/>
                  </a:solidFill>
                  <a:latin typeface="Arial" panose="020B0604020202020204" pitchFamily="34" charset="0"/>
                  <a:ea typeface="华文细黑" panose="02010600040101010101" pitchFamily="2" charset="-122"/>
                </a:defRPr>
              </a:lvl5pPr>
              <a:lvl6pPr marL="25146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gn="ctr"/>
              <a:r>
                <a:rPr lang="zh-CN" altLang="en-US" sz="1800" b="1" i="1" dirty="0">
                  <a:solidFill>
                    <a:srgbClr val="333333"/>
                  </a:solidFill>
                  <a:latin typeface="微软雅黑" panose="020B0503020204020204" pitchFamily="34" charset="-122"/>
                  <a:ea typeface="微软雅黑" panose="020B0503020204020204" pitchFamily="34" charset="-122"/>
                  <a:cs typeface="Arial"/>
                </a:rPr>
                <a:t>客户关系管理</a:t>
              </a:r>
            </a:p>
          </p:txBody>
        </p:sp>
        <p:sp>
          <p:nvSpPr>
            <p:cNvPr id="13" name="Rectangle 17"/>
            <p:cNvSpPr txBox="1">
              <a:spLocks noChangeArrowheads="1"/>
            </p:cNvSpPr>
            <p:nvPr/>
          </p:nvSpPr>
          <p:spPr bwMode="gray">
            <a:xfrm>
              <a:off x="6000750" y="1916113"/>
              <a:ext cx="3349625" cy="531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rIns="45720" anchor="ctr"/>
            <a:lstStyle>
              <a:lvl1pPr defTabSz="801688" eaLnBrk="0" hangingPunct="0">
                <a:defRPr sz="1200">
                  <a:solidFill>
                    <a:schemeClr val="tx1"/>
                  </a:solidFill>
                  <a:latin typeface="Arial" panose="020B0604020202020204" pitchFamily="34" charset="0"/>
                  <a:ea typeface="华文细黑" panose="02010600040101010101" pitchFamily="2" charset="-122"/>
                </a:defRPr>
              </a:lvl1pPr>
              <a:lvl2pPr marL="742950" indent="-285750" defTabSz="801688" eaLnBrk="0" hangingPunct="0">
                <a:defRPr sz="1200">
                  <a:solidFill>
                    <a:schemeClr val="tx1"/>
                  </a:solidFill>
                  <a:latin typeface="Arial" panose="020B0604020202020204" pitchFamily="34" charset="0"/>
                  <a:ea typeface="华文细黑" panose="02010600040101010101" pitchFamily="2" charset="-122"/>
                </a:defRPr>
              </a:lvl2pPr>
              <a:lvl3pPr marL="1143000" indent="-228600" defTabSz="801688" eaLnBrk="0" hangingPunct="0">
                <a:defRPr sz="1200">
                  <a:solidFill>
                    <a:schemeClr val="tx1"/>
                  </a:solidFill>
                  <a:latin typeface="Arial" panose="020B0604020202020204" pitchFamily="34" charset="0"/>
                  <a:ea typeface="华文细黑" panose="02010600040101010101" pitchFamily="2" charset="-122"/>
                </a:defRPr>
              </a:lvl3pPr>
              <a:lvl4pPr marL="1600200" indent="-228600" defTabSz="801688" eaLnBrk="0" hangingPunct="0">
                <a:defRPr sz="1200">
                  <a:solidFill>
                    <a:schemeClr val="tx1"/>
                  </a:solidFill>
                  <a:latin typeface="Arial" panose="020B0604020202020204" pitchFamily="34" charset="0"/>
                  <a:ea typeface="华文细黑" panose="02010600040101010101" pitchFamily="2" charset="-122"/>
                </a:defRPr>
              </a:lvl4pPr>
              <a:lvl5pPr marL="2057400" indent="-228600" defTabSz="801688" eaLnBrk="0" hangingPunct="0">
                <a:defRPr sz="1200">
                  <a:solidFill>
                    <a:schemeClr val="tx1"/>
                  </a:solidFill>
                  <a:latin typeface="Arial" panose="020B0604020202020204" pitchFamily="34" charset="0"/>
                  <a:ea typeface="华文细黑" panose="02010600040101010101" pitchFamily="2" charset="-122"/>
                </a:defRPr>
              </a:lvl5pPr>
              <a:lvl6pPr marL="25146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defTabSz="801688"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gn="ctr"/>
              <a:r>
                <a:rPr lang="zh-CN" altLang="en-US" sz="1800" b="1" i="1" dirty="0">
                  <a:solidFill>
                    <a:srgbClr val="333333"/>
                  </a:solidFill>
                  <a:latin typeface="微软雅黑" panose="020B0503020204020204" pitchFamily="34" charset="-122"/>
                  <a:ea typeface="微软雅黑" panose="020B0503020204020204" pitchFamily="34" charset="-122"/>
                  <a:cs typeface="Arial"/>
                </a:rPr>
                <a:t>公司战略目标</a:t>
              </a:r>
            </a:p>
          </p:txBody>
        </p:sp>
      </p:grpSp>
      <p:sp>
        <p:nvSpPr>
          <p:cNvPr id="14" name="矩形 13"/>
          <p:cNvSpPr/>
          <p:nvPr/>
        </p:nvSpPr>
        <p:spPr>
          <a:xfrm>
            <a:off x="911424" y="5229201"/>
            <a:ext cx="10635728" cy="1200329"/>
          </a:xfrm>
          <a:prstGeom prst="rect">
            <a:avLst/>
          </a:prstGeom>
        </p:spPr>
        <p:txBody>
          <a:bodyPr wrap="square">
            <a:spAutoFit/>
          </a:bodyPr>
          <a:lstStyle/>
          <a:p>
            <a:pPr>
              <a:lnSpc>
                <a:spcPct val="150000"/>
              </a:lnSpc>
            </a:pPr>
            <a:r>
              <a:rPr lang="zh-CN" altLang="en-US" sz="2400" dirty="0">
                <a:solidFill>
                  <a:srgbClr val="FF0000"/>
                </a:solidFill>
                <a:latin typeface="微软雅黑" panose="020B0503020204020204" pitchFamily="34" charset="-122"/>
                <a:ea typeface="微软雅黑" panose="020B0503020204020204" pitchFamily="34" charset="-122"/>
              </a:rPr>
              <a:t>反复问自己三个问题：谁是我们的客户？我们对客户的价值是什么？客户对我们的价值是什么？实现战略与资源的聚焦</a:t>
            </a:r>
          </a:p>
        </p:txBody>
      </p:sp>
    </p:spTree>
    <p:extLst>
      <p:ext uri="{BB962C8B-B14F-4D97-AF65-F5344CB8AC3E}">
        <p14:creationId xmlns:p14="http://schemas.microsoft.com/office/powerpoint/2010/main" xmlns="" val="2105686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368" y="188336"/>
            <a:ext cx="11137900" cy="648072"/>
          </a:xfrm>
        </p:spPr>
        <p:txBody>
          <a:bodyPr/>
          <a:lstStyle/>
          <a:p>
            <a:r>
              <a:rPr lang="zh-CN" altLang="en-US" dirty="0">
                <a:latin typeface="+mj-ea"/>
              </a:rPr>
              <a:t>客户关系流程总体架构</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grpSp>
        <p:nvGrpSpPr>
          <p:cNvPr id="5" name="组合 4"/>
          <p:cNvGrpSpPr/>
          <p:nvPr/>
        </p:nvGrpSpPr>
        <p:grpSpPr>
          <a:xfrm>
            <a:off x="1487488" y="972669"/>
            <a:ext cx="8784976" cy="5322236"/>
            <a:chOff x="1357290" y="745821"/>
            <a:chExt cx="6363928" cy="4029593"/>
          </a:xfrm>
        </p:grpSpPr>
        <p:sp>
          <p:nvSpPr>
            <p:cNvPr id="6" name="Rectangle 5"/>
            <p:cNvSpPr>
              <a:spLocks noChangeArrowheads="1"/>
            </p:cNvSpPr>
            <p:nvPr/>
          </p:nvSpPr>
          <p:spPr bwMode="auto">
            <a:xfrm>
              <a:off x="1357290" y="3122085"/>
              <a:ext cx="1110853" cy="229791"/>
            </a:xfrm>
            <a:prstGeom prst="rect">
              <a:avLst/>
            </a:prstGeom>
            <a:solidFill>
              <a:srgbClr val="1F497D">
                <a:lumMod val="60000"/>
                <a:lumOff val="40000"/>
              </a:srgbClr>
            </a:solidFill>
            <a:ln w="9525">
              <a:solidFill>
                <a:sysClr val="window" lastClr="FFFFFF"/>
              </a:solidFill>
              <a:miter lim="800000"/>
              <a:headEnd/>
              <a:tailEnd/>
            </a:ln>
          </p:spPr>
          <p:txBody>
            <a:bodyPr wrap="none" anchor="ctr"/>
            <a:lstStyle/>
            <a:p>
              <a:pPr algn="ctr" eaLnBrk="1" fontAlgn="auto" hangingPunct="1">
                <a:spcBef>
                  <a:spcPts val="0"/>
                </a:spcBef>
                <a:spcAft>
                  <a:spcPts val="0"/>
                </a:spcAft>
                <a:defRPr/>
              </a:pPr>
              <a:r>
                <a:rPr lang="zh-CN" altLang="en-US" sz="1600" b="1" kern="0" dirty="0">
                  <a:solidFill>
                    <a:srgbClr val="FFFFFF"/>
                  </a:solidFill>
                  <a:latin typeface="微软雅黑" pitchFamily="34" charset="-122"/>
                  <a:ea typeface="微软雅黑" pitchFamily="34" charset="-122"/>
                </a:rPr>
                <a:t>客户管理</a:t>
              </a:r>
            </a:p>
          </p:txBody>
        </p:sp>
        <p:sp>
          <p:nvSpPr>
            <p:cNvPr id="7" name="Rectangle 6"/>
            <p:cNvSpPr>
              <a:spLocks noChangeArrowheads="1"/>
            </p:cNvSpPr>
            <p:nvPr/>
          </p:nvSpPr>
          <p:spPr bwMode="auto">
            <a:xfrm>
              <a:off x="2500297" y="3122085"/>
              <a:ext cx="1411200" cy="229791"/>
            </a:xfrm>
            <a:prstGeom prst="rect">
              <a:avLst/>
            </a:prstGeom>
            <a:solidFill>
              <a:srgbClr val="999999"/>
            </a:solidFill>
            <a:ln w="9525">
              <a:solidFill>
                <a:sysClr val="window" lastClr="FFFFFF"/>
              </a:solidFill>
              <a:miter lim="800000"/>
              <a:headEnd/>
              <a:tailEnd/>
            </a:ln>
          </p:spPr>
          <p:txBody>
            <a:bodyPr wrap="none" anchor="ctr"/>
            <a:lstStyle/>
            <a:p>
              <a:pPr algn="ctr" eaLnBrk="1" fontAlgn="auto" hangingPunct="1">
                <a:spcBef>
                  <a:spcPts val="0"/>
                </a:spcBef>
                <a:spcAft>
                  <a:spcPts val="0"/>
                </a:spcAft>
                <a:defRPr/>
              </a:pPr>
              <a:r>
                <a:rPr lang="zh-CN" altLang="en-US" sz="1600" b="1" kern="0" dirty="0">
                  <a:solidFill>
                    <a:srgbClr val="FFFFFF"/>
                  </a:solidFill>
                  <a:latin typeface="微软雅黑" pitchFamily="34" charset="-122"/>
                  <a:ea typeface="微软雅黑" pitchFamily="34" charset="-122"/>
                </a:rPr>
                <a:t>客户规划</a:t>
              </a:r>
            </a:p>
          </p:txBody>
        </p:sp>
        <p:sp>
          <p:nvSpPr>
            <p:cNvPr id="8" name="Rectangle 7"/>
            <p:cNvSpPr>
              <a:spLocks noChangeArrowheads="1"/>
            </p:cNvSpPr>
            <p:nvPr/>
          </p:nvSpPr>
          <p:spPr bwMode="auto">
            <a:xfrm>
              <a:off x="3835580" y="3122085"/>
              <a:ext cx="1450800" cy="229791"/>
            </a:xfrm>
            <a:prstGeom prst="rect">
              <a:avLst/>
            </a:prstGeom>
            <a:solidFill>
              <a:srgbClr val="1F497D">
                <a:lumMod val="60000"/>
                <a:lumOff val="40000"/>
              </a:srgbClr>
            </a:solidFill>
            <a:ln w="9525">
              <a:solidFill>
                <a:sysClr val="window" lastClr="FFFFFF"/>
              </a:solidFill>
              <a:miter lim="800000"/>
              <a:headEnd/>
              <a:tailEnd/>
            </a:ln>
          </p:spPr>
          <p:txBody>
            <a:bodyPr wrap="none" anchor="ctr"/>
            <a:lstStyle/>
            <a:p>
              <a:pPr algn="ctr" eaLnBrk="1" fontAlgn="auto" hangingPunct="1">
                <a:spcBef>
                  <a:spcPts val="0"/>
                </a:spcBef>
                <a:spcAft>
                  <a:spcPts val="0"/>
                </a:spcAft>
                <a:defRPr/>
              </a:pPr>
              <a:r>
                <a:rPr lang="zh-CN" altLang="en-US" sz="1600" b="1" kern="0" dirty="0">
                  <a:solidFill>
                    <a:srgbClr val="FFFFFF"/>
                  </a:solidFill>
                  <a:latin typeface="微软雅黑" pitchFamily="34" charset="-122"/>
                  <a:ea typeface="微软雅黑" pitchFamily="34" charset="-122"/>
                </a:rPr>
                <a:t>客户接触</a:t>
              </a:r>
            </a:p>
          </p:txBody>
        </p:sp>
        <p:sp>
          <p:nvSpPr>
            <p:cNvPr id="9" name="Rectangle 8"/>
            <p:cNvSpPr>
              <a:spLocks noChangeArrowheads="1"/>
            </p:cNvSpPr>
            <p:nvPr/>
          </p:nvSpPr>
          <p:spPr bwMode="auto">
            <a:xfrm>
              <a:off x="5143504" y="3122085"/>
              <a:ext cx="1897200" cy="229791"/>
            </a:xfrm>
            <a:prstGeom prst="rect">
              <a:avLst/>
            </a:prstGeom>
            <a:solidFill>
              <a:srgbClr val="999999"/>
            </a:solidFill>
            <a:ln w="9525">
              <a:solidFill>
                <a:sysClr val="window" lastClr="FFFFFF"/>
              </a:solidFill>
              <a:miter lim="800000"/>
              <a:headEnd/>
              <a:tailEnd/>
            </a:ln>
          </p:spPr>
          <p:txBody>
            <a:bodyPr wrap="none" anchor="ctr"/>
            <a:lstStyle/>
            <a:p>
              <a:pPr algn="ctr" eaLnBrk="1" fontAlgn="auto" hangingPunct="1">
                <a:spcBef>
                  <a:spcPts val="0"/>
                </a:spcBef>
                <a:spcAft>
                  <a:spcPts val="0"/>
                </a:spcAft>
                <a:defRPr/>
              </a:pPr>
              <a:r>
                <a:rPr lang="zh-CN" altLang="en-US" sz="1600" b="1" kern="0" dirty="0">
                  <a:solidFill>
                    <a:srgbClr val="FFFFFF"/>
                  </a:solidFill>
                  <a:latin typeface="微软雅黑" pitchFamily="34" charset="-122"/>
                  <a:ea typeface="微软雅黑" pitchFamily="34" charset="-122"/>
                </a:rPr>
                <a:t>客户满意度</a:t>
              </a:r>
            </a:p>
          </p:txBody>
        </p:sp>
        <p:sp>
          <p:nvSpPr>
            <p:cNvPr id="10" name="Rectangle 9"/>
            <p:cNvSpPr>
              <a:spLocks noChangeArrowheads="1"/>
            </p:cNvSpPr>
            <p:nvPr/>
          </p:nvSpPr>
          <p:spPr bwMode="auto">
            <a:xfrm>
              <a:off x="6760160" y="3126848"/>
              <a:ext cx="934640" cy="229791"/>
            </a:xfrm>
            <a:prstGeom prst="rect">
              <a:avLst/>
            </a:prstGeom>
            <a:solidFill>
              <a:srgbClr val="1F497D">
                <a:lumMod val="60000"/>
                <a:lumOff val="40000"/>
              </a:srgbClr>
            </a:solidFill>
            <a:ln w="9525">
              <a:solidFill>
                <a:sysClr val="window" lastClr="FFFFFF"/>
              </a:solidFill>
              <a:miter lim="800000"/>
              <a:headEnd/>
              <a:tailEnd/>
            </a:ln>
          </p:spPr>
          <p:txBody>
            <a:bodyPr wrap="none" anchor="ctr"/>
            <a:lstStyle/>
            <a:p>
              <a:pPr algn="ctr" eaLnBrk="1" fontAlgn="auto" hangingPunct="1">
                <a:spcBef>
                  <a:spcPts val="0"/>
                </a:spcBef>
                <a:spcAft>
                  <a:spcPts val="0"/>
                </a:spcAft>
                <a:defRPr/>
              </a:pPr>
              <a:r>
                <a:rPr lang="zh-CN" altLang="en-US" sz="1600" b="1" kern="0" dirty="0">
                  <a:solidFill>
                    <a:srgbClr val="FFFFFF"/>
                  </a:solidFill>
                  <a:latin typeface="微软雅黑" pitchFamily="34" charset="-122"/>
                  <a:ea typeface="微软雅黑" pitchFamily="34" charset="-122"/>
                </a:rPr>
                <a:t>客户档案</a:t>
              </a:r>
            </a:p>
          </p:txBody>
        </p:sp>
        <p:sp>
          <p:nvSpPr>
            <p:cNvPr id="11" name="Text Box 10"/>
            <p:cNvSpPr txBox="1">
              <a:spLocks noChangeArrowheads="1"/>
            </p:cNvSpPr>
            <p:nvPr/>
          </p:nvSpPr>
          <p:spPr bwMode="auto">
            <a:xfrm>
              <a:off x="1357290" y="3472129"/>
              <a:ext cx="1110853" cy="1205905"/>
            </a:xfrm>
            <a:prstGeom prst="rect">
              <a:avLst/>
            </a:prstGeom>
            <a:noFill/>
            <a:ln w="9525">
              <a:solidFill>
                <a:srgbClr val="438BCF"/>
              </a:solidFill>
              <a:miter lim="800000"/>
              <a:headEnd/>
              <a:tailEnd/>
            </a:ln>
          </p:spPr>
          <p:txBody>
            <a:bodyPr>
              <a:spAutoFit/>
            </a:bodyPr>
            <a:lstStyle/>
            <a:p>
              <a:pPr fontAlgn="auto">
                <a:spcBef>
                  <a:spcPct val="50000"/>
                </a:spcBef>
                <a:spcAft>
                  <a:spcPts val="0"/>
                </a:spcAft>
                <a:buFontTx/>
                <a:buChar char="•"/>
                <a:defRPr/>
              </a:pPr>
              <a:r>
                <a:rPr lang="zh-CN" altLang="en-US" sz="1500" dirty="0">
                  <a:solidFill>
                    <a:prstClr val="black"/>
                  </a:solidFill>
                  <a:latin typeface="微软雅黑" pitchFamily="34" charset="-122"/>
                  <a:ea typeface="微软雅黑" pitchFamily="34" charset="-122"/>
                </a:rPr>
                <a:t>客户分析</a:t>
              </a:r>
              <a:endParaRPr lang="en-US" altLang="zh-CN" sz="1500" dirty="0">
                <a:solidFill>
                  <a:prstClr val="black"/>
                </a:solidFill>
                <a:latin typeface="微软雅黑" pitchFamily="34" charset="-122"/>
                <a:ea typeface="微软雅黑" pitchFamily="34" charset="-122"/>
              </a:endParaRPr>
            </a:p>
            <a:p>
              <a:pPr fontAlgn="auto">
                <a:spcBef>
                  <a:spcPct val="50000"/>
                </a:spcBef>
                <a:spcAft>
                  <a:spcPts val="0"/>
                </a:spcAft>
                <a:buFontTx/>
                <a:buChar char="•"/>
                <a:defRPr/>
              </a:pPr>
              <a:r>
                <a:rPr lang="zh-CN" altLang="en-US" sz="1500" dirty="0">
                  <a:solidFill>
                    <a:prstClr val="black"/>
                  </a:solidFill>
                  <a:latin typeface="微软雅黑" pitchFamily="34" charset="-122"/>
                  <a:ea typeface="微软雅黑" pitchFamily="34" charset="-122"/>
                </a:rPr>
                <a:t>客户分类</a:t>
              </a:r>
              <a:endParaRPr lang="en-US" altLang="zh-CN" sz="1500" dirty="0">
                <a:solidFill>
                  <a:prstClr val="black"/>
                </a:solidFill>
                <a:latin typeface="微软雅黑" pitchFamily="34" charset="-122"/>
                <a:ea typeface="微软雅黑" pitchFamily="34" charset="-122"/>
              </a:endParaRPr>
            </a:p>
            <a:p>
              <a:pPr fontAlgn="auto">
                <a:spcBef>
                  <a:spcPct val="50000"/>
                </a:spcBef>
                <a:spcAft>
                  <a:spcPts val="0"/>
                </a:spcAft>
                <a:buFontTx/>
                <a:buChar char="•"/>
                <a:defRPr/>
              </a:pPr>
              <a:r>
                <a:rPr lang="zh-CN" altLang="en-US" sz="1500" dirty="0">
                  <a:solidFill>
                    <a:prstClr val="black"/>
                  </a:solidFill>
                  <a:latin typeface="微软雅黑" pitchFamily="34" charset="-122"/>
                  <a:ea typeface="微软雅黑" pitchFamily="34" charset="-122"/>
                </a:rPr>
                <a:t>客户策略确定</a:t>
              </a:r>
              <a:endParaRPr lang="en-US" altLang="zh-CN" sz="1500" dirty="0">
                <a:solidFill>
                  <a:prstClr val="black"/>
                </a:solidFill>
                <a:latin typeface="微软雅黑" pitchFamily="34" charset="-122"/>
                <a:ea typeface="微软雅黑" pitchFamily="34" charset="-122"/>
              </a:endParaRPr>
            </a:p>
            <a:p>
              <a:pPr fontAlgn="auto">
                <a:spcBef>
                  <a:spcPct val="50000"/>
                </a:spcBef>
                <a:spcAft>
                  <a:spcPts val="0"/>
                </a:spcAft>
                <a:buFontTx/>
                <a:buChar char="•"/>
                <a:defRPr/>
              </a:pPr>
              <a:r>
                <a:rPr lang="zh-CN" altLang="en-US" sz="1500" dirty="0">
                  <a:solidFill>
                    <a:prstClr val="black"/>
                  </a:solidFill>
                  <a:latin typeface="微软雅黑" pitchFamily="34" charset="-122"/>
                  <a:ea typeface="微软雅黑" pitchFamily="34" charset="-122"/>
                </a:rPr>
                <a:t>监控与评估</a:t>
              </a:r>
              <a:endParaRPr lang="en-US" altLang="zh-CN" sz="1500" dirty="0">
                <a:solidFill>
                  <a:prstClr val="black"/>
                </a:solidFill>
                <a:latin typeface="微软雅黑" pitchFamily="34" charset="-122"/>
                <a:ea typeface="微软雅黑" pitchFamily="34" charset="-122"/>
              </a:endParaRPr>
            </a:p>
          </p:txBody>
        </p:sp>
        <p:sp>
          <p:nvSpPr>
            <p:cNvPr id="12" name="Text Box 10"/>
            <p:cNvSpPr txBox="1">
              <a:spLocks noChangeArrowheads="1"/>
            </p:cNvSpPr>
            <p:nvPr/>
          </p:nvSpPr>
          <p:spPr bwMode="auto">
            <a:xfrm>
              <a:off x="2510711" y="3479273"/>
              <a:ext cx="1285884" cy="965597"/>
            </a:xfrm>
            <a:prstGeom prst="rect">
              <a:avLst/>
            </a:prstGeom>
            <a:noFill/>
            <a:ln w="9525">
              <a:solidFill>
                <a:sysClr val="window" lastClr="FFFFFF">
                  <a:lumMod val="65000"/>
                </a:sysClr>
              </a:solidFill>
              <a:miter lim="800000"/>
              <a:headEnd/>
              <a:tailEnd/>
            </a:ln>
          </p:spPr>
          <p:txBody>
            <a:bodyPr wrap="square">
              <a:spAutoFit/>
            </a:bodyPr>
            <a:lstStyle/>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itchFamily="34" charset="-122"/>
                </a:rPr>
                <a:t>决策链客户管理</a:t>
              </a:r>
              <a:endParaRPr lang="en-US" altLang="zh-CN" sz="1500" kern="0" dirty="0">
                <a:solidFill>
                  <a:prstClr val="black"/>
                </a:solidFill>
                <a:latin typeface="微软雅黑" pitchFamily="34" charset="-122"/>
                <a:ea typeface="微软雅黑" pitchFamily="34" charset="-122"/>
              </a:endParaRPr>
            </a:p>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itchFamily="34" charset="-122"/>
                </a:rPr>
                <a:t>普通客户管理</a:t>
              </a:r>
              <a:endParaRPr lang="en-US" altLang="zh-CN" sz="1500" kern="0" dirty="0">
                <a:solidFill>
                  <a:prstClr val="black"/>
                </a:solidFill>
                <a:latin typeface="微软雅黑" pitchFamily="34" charset="-122"/>
                <a:ea typeface="微软雅黑" pitchFamily="34" charset="-122"/>
              </a:endParaRPr>
            </a:p>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itchFamily="34" charset="-122"/>
                </a:rPr>
                <a:t>组织对接</a:t>
              </a:r>
              <a:endParaRPr lang="en-US" altLang="zh-CN" sz="1500" kern="0" dirty="0">
                <a:solidFill>
                  <a:prstClr val="black"/>
                </a:solidFill>
                <a:latin typeface="微软雅黑" pitchFamily="34" charset="-122"/>
                <a:ea typeface="微软雅黑" pitchFamily="34" charset="-122"/>
              </a:endParaRPr>
            </a:p>
            <a:p>
              <a:pPr eaLnBrk="1" fontAlgn="auto" hangingPunct="1">
                <a:spcBef>
                  <a:spcPct val="50000"/>
                </a:spcBef>
                <a:spcAft>
                  <a:spcPts val="0"/>
                </a:spcAft>
                <a:defRPr/>
              </a:pPr>
              <a:endParaRPr lang="en-US" altLang="zh-CN" sz="1125" kern="0" dirty="0">
                <a:solidFill>
                  <a:prstClr val="black"/>
                </a:solidFill>
                <a:latin typeface="微软雅黑" pitchFamily="34" charset="-122"/>
                <a:ea typeface="微软雅黑" pitchFamily="34" charset="-122"/>
              </a:endParaRPr>
            </a:p>
          </p:txBody>
        </p:sp>
        <p:sp>
          <p:nvSpPr>
            <p:cNvPr id="13" name="Text Box 10"/>
            <p:cNvSpPr txBox="1">
              <a:spLocks noChangeArrowheads="1"/>
            </p:cNvSpPr>
            <p:nvPr/>
          </p:nvSpPr>
          <p:spPr bwMode="auto">
            <a:xfrm>
              <a:off x="3839163" y="3482125"/>
              <a:ext cx="1290644" cy="1293289"/>
            </a:xfrm>
            <a:prstGeom prst="rect">
              <a:avLst/>
            </a:prstGeom>
            <a:noFill/>
            <a:ln w="9525">
              <a:solidFill>
                <a:srgbClr val="438BCF"/>
              </a:solidFill>
              <a:miter lim="800000"/>
              <a:headEnd/>
              <a:tailEnd/>
            </a:ln>
          </p:spPr>
          <p:txBody>
            <a:bodyPr wrap="square">
              <a:spAutoFit/>
            </a:bodyPr>
            <a:lstStyle/>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展会管理</a:t>
              </a:r>
              <a:endParaRPr lang="en-US" altLang="zh-CN" sz="1500" dirty="0">
                <a:solidFill>
                  <a:prstClr val="black"/>
                </a:solidFill>
                <a:latin typeface="微软雅黑" pitchFamily="34" charset="-122"/>
                <a:ea typeface="微软雅黑" panose="020B0503020204020204" pitchFamily="34" charset="-122"/>
              </a:endParaRPr>
            </a:p>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公司参观</a:t>
              </a:r>
              <a:endParaRPr lang="en-US" altLang="zh-CN" sz="1500" dirty="0">
                <a:solidFill>
                  <a:prstClr val="black"/>
                </a:solidFill>
                <a:latin typeface="微软雅黑" pitchFamily="34" charset="-122"/>
                <a:ea typeface="微软雅黑" panose="020B0503020204020204" pitchFamily="34" charset="-122"/>
              </a:endParaRPr>
            </a:p>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高层拜访</a:t>
              </a:r>
              <a:endParaRPr lang="en-US" altLang="zh-CN" sz="1500" dirty="0">
                <a:solidFill>
                  <a:prstClr val="black"/>
                </a:solidFill>
                <a:latin typeface="微软雅黑" pitchFamily="34" charset="-122"/>
                <a:ea typeface="微软雅黑" panose="020B0503020204020204" pitchFamily="34" charset="-122"/>
              </a:endParaRPr>
            </a:p>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日常拜访</a:t>
              </a:r>
              <a:endParaRPr lang="en-US" altLang="zh-CN" sz="1500" dirty="0">
                <a:solidFill>
                  <a:prstClr val="black"/>
                </a:solidFill>
                <a:latin typeface="微软雅黑" pitchFamily="34" charset="-122"/>
                <a:ea typeface="微软雅黑" panose="020B0503020204020204" pitchFamily="34" charset="-122"/>
              </a:endParaRPr>
            </a:p>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专题与品牌活动</a:t>
              </a:r>
              <a:endParaRPr lang="en-US" altLang="zh-CN" sz="1500" dirty="0">
                <a:solidFill>
                  <a:prstClr val="black"/>
                </a:solidFill>
                <a:latin typeface="微软雅黑" pitchFamily="34" charset="-122"/>
                <a:ea typeface="微软雅黑" panose="020B0503020204020204" pitchFamily="34" charset="-122"/>
              </a:endParaRPr>
            </a:p>
          </p:txBody>
        </p:sp>
        <p:sp>
          <p:nvSpPr>
            <p:cNvPr id="14" name="Text Box 10"/>
            <p:cNvSpPr txBox="1">
              <a:spLocks noChangeArrowheads="1"/>
            </p:cNvSpPr>
            <p:nvPr/>
          </p:nvSpPr>
          <p:spPr bwMode="auto">
            <a:xfrm>
              <a:off x="5172375" y="3482125"/>
              <a:ext cx="1571636" cy="1031136"/>
            </a:xfrm>
            <a:prstGeom prst="rect">
              <a:avLst/>
            </a:prstGeom>
            <a:noFill/>
            <a:ln w="9525">
              <a:solidFill>
                <a:sysClr val="window" lastClr="FFFFFF">
                  <a:lumMod val="65000"/>
                </a:sysClr>
              </a:solidFill>
              <a:miter lim="800000"/>
              <a:headEnd/>
              <a:tailEnd/>
            </a:ln>
          </p:spPr>
          <p:txBody>
            <a:bodyPr wrap="square">
              <a:spAutoFit/>
            </a:bodyPr>
            <a:lstStyle/>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anose="020B0503020204020204" pitchFamily="34" charset="-122"/>
                </a:rPr>
                <a:t>管理客户声音</a:t>
              </a:r>
              <a:endParaRPr lang="en-US" altLang="zh-CN" sz="1500" kern="0" dirty="0">
                <a:solidFill>
                  <a:prstClr val="black"/>
                </a:solidFill>
                <a:latin typeface="微软雅黑" pitchFamily="34" charset="-122"/>
                <a:ea typeface="微软雅黑" panose="020B0503020204020204" pitchFamily="34" charset="-122"/>
              </a:endParaRPr>
            </a:p>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anose="020B0503020204020204" pitchFamily="34" charset="-122"/>
                </a:rPr>
                <a:t>非技术问题</a:t>
              </a:r>
              <a:endParaRPr lang="en-US" altLang="zh-CN" sz="1500" kern="0" dirty="0">
                <a:solidFill>
                  <a:prstClr val="black"/>
                </a:solidFill>
                <a:latin typeface="微软雅黑" pitchFamily="34" charset="-122"/>
                <a:ea typeface="微软雅黑" panose="020B0503020204020204" pitchFamily="34" charset="-122"/>
              </a:endParaRPr>
            </a:p>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anose="020B0503020204020204" pitchFamily="34" charset="-122"/>
                </a:rPr>
                <a:t>重大投诉</a:t>
              </a:r>
              <a:endParaRPr lang="en-US" altLang="zh-CN" sz="1500" kern="0" dirty="0">
                <a:solidFill>
                  <a:prstClr val="black"/>
                </a:solidFill>
                <a:latin typeface="微软雅黑" pitchFamily="34" charset="-122"/>
                <a:ea typeface="微软雅黑" panose="020B0503020204020204" pitchFamily="34" charset="-122"/>
              </a:endParaRPr>
            </a:p>
            <a:p>
              <a:pPr eaLnBrk="1" fontAlgn="auto" hangingPunct="1">
                <a:spcBef>
                  <a:spcPct val="50000"/>
                </a:spcBef>
                <a:spcAft>
                  <a:spcPts val="0"/>
                </a:spcAft>
                <a:buFontTx/>
                <a:buChar char="•"/>
                <a:defRPr/>
              </a:pPr>
              <a:r>
                <a:rPr lang="zh-CN" altLang="en-US" sz="1500" kern="0" dirty="0">
                  <a:solidFill>
                    <a:prstClr val="black"/>
                  </a:solidFill>
                  <a:latin typeface="微软雅黑" pitchFamily="34" charset="-122"/>
                  <a:ea typeface="微软雅黑" panose="020B0503020204020204" pitchFamily="34" charset="-122"/>
                </a:rPr>
                <a:t>满意度调查与改进</a:t>
              </a:r>
              <a:endParaRPr lang="en-US" altLang="zh-CN" sz="1500" kern="0" dirty="0">
                <a:solidFill>
                  <a:prstClr val="black"/>
                </a:solidFill>
                <a:latin typeface="微软雅黑" pitchFamily="34" charset="-122"/>
                <a:ea typeface="微软雅黑" panose="020B0503020204020204" pitchFamily="34" charset="-122"/>
              </a:endParaRPr>
            </a:p>
          </p:txBody>
        </p:sp>
        <p:sp>
          <p:nvSpPr>
            <p:cNvPr id="15" name="Rectangle 13"/>
            <p:cNvSpPr>
              <a:spLocks noChangeArrowheads="1"/>
            </p:cNvSpPr>
            <p:nvPr/>
          </p:nvSpPr>
          <p:spPr bwMode="auto">
            <a:xfrm>
              <a:off x="6786578" y="3479272"/>
              <a:ext cx="934640" cy="959912"/>
            </a:xfrm>
            <a:prstGeom prst="rect">
              <a:avLst/>
            </a:prstGeom>
            <a:noFill/>
            <a:ln w="9525">
              <a:solidFill>
                <a:srgbClr val="438BCF"/>
              </a:solidFill>
              <a:miter lim="800000"/>
              <a:headEnd/>
              <a:tailEnd/>
            </a:ln>
          </p:spPr>
          <p:txBody>
            <a:bodyPr wrap="none" anchor="t"/>
            <a:lstStyle/>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企业信息</a:t>
              </a:r>
              <a:endParaRPr lang="en-US" altLang="zh-CN" sz="1500" dirty="0">
                <a:solidFill>
                  <a:prstClr val="black"/>
                </a:solidFill>
                <a:latin typeface="微软雅黑" pitchFamily="34" charset="-122"/>
                <a:ea typeface="微软雅黑" panose="020B0503020204020204" pitchFamily="34" charset="-122"/>
              </a:endParaRPr>
            </a:p>
            <a:p>
              <a:pPr fontAlgn="auto">
                <a:spcBef>
                  <a:spcPct val="50000"/>
                </a:spcBef>
                <a:spcAft>
                  <a:spcPts val="0"/>
                </a:spcAft>
                <a:buFontTx/>
                <a:buChar char="•"/>
              </a:pPr>
              <a:r>
                <a:rPr lang="zh-CN" altLang="en-US" sz="1500" dirty="0">
                  <a:solidFill>
                    <a:prstClr val="black"/>
                  </a:solidFill>
                  <a:latin typeface="微软雅黑" pitchFamily="34" charset="-122"/>
                  <a:ea typeface="微软雅黑" panose="020B0503020204020204" pitchFamily="34" charset="-122"/>
                </a:rPr>
                <a:t>个人信息</a:t>
              </a:r>
              <a:endParaRPr lang="en-US" altLang="zh-CN" sz="1500" dirty="0">
                <a:solidFill>
                  <a:prstClr val="black"/>
                </a:solidFill>
                <a:latin typeface="微软雅黑" pitchFamily="34" charset="-122"/>
                <a:ea typeface="微软雅黑" panose="020B0503020204020204" pitchFamily="34" charset="-122"/>
              </a:endParaRPr>
            </a:p>
          </p:txBody>
        </p:sp>
        <p:grpSp>
          <p:nvGrpSpPr>
            <p:cNvPr id="16" name="Group 3"/>
            <p:cNvGrpSpPr>
              <a:grpSpLocks/>
            </p:cNvGrpSpPr>
            <p:nvPr/>
          </p:nvGrpSpPr>
          <p:grpSpPr bwMode="auto">
            <a:xfrm>
              <a:off x="3331960" y="745821"/>
              <a:ext cx="2383048" cy="2266124"/>
              <a:chOff x="2157" y="1779"/>
              <a:chExt cx="1944" cy="1885"/>
            </a:xfrm>
            <a:solidFill>
              <a:srgbClr val="558ED5"/>
            </a:solidFill>
          </p:grpSpPr>
          <p:sp>
            <p:nvSpPr>
              <p:cNvPr id="23" name="Freeform 4"/>
              <p:cNvSpPr>
                <a:spLocks/>
              </p:cNvSpPr>
              <p:nvPr/>
            </p:nvSpPr>
            <p:spPr bwMode="blackWhite">
              <a:xfrm>
                <a:off x="2355" y="1779"/>
                <a:ext cx="973" cy="805"/>
              </a:xfrm>
              <a:custGeom>
                <a:avLst/>
                <a:gdLst>
                  <a:gd name="T0" fmla="*/ 402 w 973"/>
                  <a:gd name="T1" fmla="*/ 804 h 805"/>
                  <a:gd name="T2" fmla="*/ 424 w 973"/>
                  <a:gd name="T3" fmla="*/ 765 h 805"/>
                  <a:gd name="T4" fmla="*/ 450 w 973"/>
                  <a:gd name="T5" fmla="*/ 730 h 805"/>
                  <a:gd name="T6" fmla="*/ 479 w 973"/>
                  <a:gd name="T7" fmla="*/ 698 h 805"/>
                  <a:gd name="T8" fmla="*/ 512 w 973"/>
                  <a:gd name="T9" fmla="*/ 668 h 805"/>
                  <a:gd name="T10" fmla="*/ 548 w 973"/>
                  <a:gd name="T11" fmla="*/ 642 h 805"/>
                  <a:gd name="T12" fmla="*/ 583 w 973"/>
                  <a:gd name="T13" fmla="*/ 621 h 805"/>
                  <a:gd name="T14" fmla="*/ 620 w 973"/>
                  <a:gd name="T15" fmla="*/ 603 h 805"/>
                  <a:gd name="T16" fmla="*/ 660 w 973"/>
                  <a:gd name="T17" fmla="*/ 589 h 805"/>
                  <a:gd name="T18" fmla="*/ 699 w 973"/>
                  <a:gd name="T19" fmla="*/ 579 h 805"/>
                  <a:gd name="T20" fmla="*/ 740 w 973"/>
                  <a:gd name="T21" fmla="*/ 572 h 805"/>
                  <a:gd name="T22" fmla="*/ 752 w 973"/>
                  <a:gd name="T23" fmla="*/ 722 h 805"/>
                  <a:gd name="T24" fmla="*/ 972 w 973"/>
                  <a:gd name="T25" fmla="*/ 356 h 805"/>
                  <a:gd name="T26" fmla="*/ 712 w 973"/>
                  <a:gd name="T27" fmla="*/ 0 h 805"/>
                  <a:gd name="T28" fmla="*/ 713 w 973"/>
                  <a:gd name="T29" fmla="*/ 134 h 805"/>
                  <a:gd name="T30" fmla="*/ 651 w 973"/>
                  <a:gd name="T31" fmla="*/ 142 h 805"/>
                  <a:gd name="T32" fmla="*/ 590 w 973"/>
                  <a:gd name="T33" fmla="*/ 154 h 805"/>
                  <a:gd name="T34" fmla="*/ 530 w 973"/>
                  <a:gd name="T35" fmla="*/ 170 h 805"/>
                  <a:gd name="T36" fmla="*/ 471 w 973"/>
                  <a:gd name="T37" fmla="*/ 191 h 805"/>
                  <a:gd name="T38" fmla="*/ 414 w 973"/>
                  <a:gd name="T39" fmla="*/ 216 h 805"/>
                  <a:gd name="T40" fmla="*/ 359 w 973"/>
                  <a:gd name="T41" fmla="*/ 245 h 805"/>
                  <a:gd name="T42" fmla="*/ 305 w 973"/>
                  <a:gd name="T43" fmla="*/ 278 h 805"/>
                  <a:gd name="T44" fmla="*/ 257 w 973"/>
                  <a:gd name="T45" fmla="*/ 312 h 805"/>
                  <a:gd name="T46" fmla="*/ 212 w 973"/>
                  <a:gd name="T47" fmla="*/ 349 h 805"/>
                  <a:gd name="T48" fmla="*/ 170 w 973"/>
                  <a:gd name="T49" fmla="*/ 390 h 805"/>
                  <a:gd name="T50" fmla="*/ 129 w 973"/>
                  <a:gd name="T51" fmla="*/ 432 h 805"/>
                  <a:gd name="T52" fmla="*/ 92 w 973"/>
                  <a:gd name="T53" fmla="*/ 478 h 805"/>
                  <a:gd name="T54" fmla="*/ 58 w 973"/>
                  <a:gd name="T55" fmla="*/ 526 h 805"/>
                  <a:gd name="T56" fmla="*/ 27 w 973"/>
                  <a:gd name="T57" fmla="*/ 576 h 805"/>
                  <a:gd name="T58" fmla="*/ 0 w 973"/>
                  <a:gd name="T59" fmla="*/ 628 h 805"/>
                  <a:gd name="T60" fmla="*/ 264 w 973"/>
                  <a:gd name="T61" fmla="*/ 607 h 805"/>
                  <a:gd name="T62" fmla="*/ 402 w 973"/>
                  <a:gd name="T63" fmla="*/ 804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3" h="805">
                    <a:moveTo>
                      <a:pt x="402" y="804"/>
                    </a:moveTo>
                    <a:lnTo>
                      <a:pt x="424" y="765"/>
                    </a:lnTo>
                    <a:lnTo>
                      <a:pt x="450" y="730"/>
                    </a:lnTo>
                    <a:lnTo>
                      <a:pt x="479" y="698"/>
                    </a:lnTo>
                    <a:lnTo>
                      <a:pt x="512" y="668"/>
                    </a:lnTo>
                    <a:lnTo>
                      <a:pt x="548" y="642"/>
                    </a:lnTo>
                    <a:lnTo>
                      <a:pt x="583" y="621"/>
                    </a:lnTo>
                    <a:lnTo>
                      <a:pt x="620" y="603"/>
                    </a:lnTo>
                    <a:lnTo>
                      <a:pt x="660" y="589"/>
                    </a:lnTo>
                    <a:lnTo>
                      <a:pt x="699" y="579"/>
                    </a:lnTo>
                    <a:lnTo>
                      <a:pt x="740" y="572"/>
                    </a:lnTo>
                    <a:lnTo>
                      <a:pt x="752" y="722"/>
                    </a:lnTo>
                    <a:lnTo>
                      <a:pt x="972" y="356"/>
                    </a:lnTo>
                    <a:lnTo>
                      <a:pt x="712" y="0"/>
                    </a:lnTo>
                    <a:lnTo>
                      <a:pt x="713" y="134"/>
                    </a:lnTo>
                    <a:lnTo>
                      <a:pt x="651" y="142"/>
                    </a:lnTo>
                    <a:lnTo>
                      <a:pt x="590" y="154"/>
                    </a:lnTo>
                    <a:lnTo>
                      <a:pt x="530" y="170"/>
                    </a:lnTo>
                    <a:lnTo>
                      <a:pt x="471" y="191"/>
                    </a:lnTo>
                    <a:lnTo>
                      <a:pt x="414" y="216"/>
                    </a:lnTo>
                    <a:lnTo>
                      <a:pt x="359" y="245"/>
                    </a:lnTo>
                    <a:lnTo>
                      <a:pt x="305" y="278"/>
                    </a:lnTo>
                    <a:lnTo>
                      <a:pt x="257" y="312"/>
                    </a:lnTo>
                    <a:lnTo>
                      <a:pt x="212" y="349"/>
                    </a:lnTo>
                    <a:lnTo>
                      <a:pt x="170" y="390"/>
                    </a:lnTo>
                    <a:lnTo>
                      <a:pt x="129" y="432"/>
                    </a:lnTo>
                    <a:lnTo>
                      <a:pt x="92" y="478"/>
                    </a:lnTo>
                    <a:lnTo>
                      <a:pt x="58" y="526"/>
                    </a:lnTo>
                    <a:lnTo>
                      <a:pt x="27" y="576"/>
                    </a:lnTo>
                    <a:lnTo>
                      <a:pt x="0" y="628"/>
                    </a:lnTo>
                    <a:lnTo>
                      <a:pt x="264" y="607"/>
                    </a:lnTo>
                    <a:lnTo>
                      <a:pt x="402" y="804"/>
                    </a:lnTo>
                  </a:path>
                </a:pathLst>
              </a:custGeom>
              <a:solidFill>
                <a:srgbClr val="529DD7"/>
              </a:solidFill>
              <a:ln w="12700" cap="rnd" cmpd="sng">
                <a:noFill/>
                <a:prstDash val="solid"/>
                <a:round/>
                <a:headEnd/>
                <a:tailEnd/>
              </a:ln>
              <a:effectLst/>
              <a:extLst/>
            </p:spPr>
            <p:txBody>
              <a:bodyPr/>
              <a:lstStyle/>
              <a:p>
                <a:pPr eaLnBrk="1" fontAlgn="auto" hangingPunct="1">
                  <a:spcBef>
                    <a:spcPts val="0"/>
                  </a:spcBef>
                  <a:spcAft>
                    <a:spcPts val="0"/>
                  </a:spcAft>
                  <a:defRPr/>
                </a:pPr>
                <a:endParaRPr lang="zh-CN" altLang="en-US" sz="1350">
                  <a:solidFill>
                    <a:prstClr val="black"/>
                  </a:solidFill>
                  <a:latin typeface="微软雅黑"/>
                  <a:ea typeface="微软雅黑"/>
                  <a:cs typeface="微软雅黑"/>
                </a:endParaRPr>
              </a:p>
            </p:txBody>
          </p:sp>
          <p:sp>
            <p:nvSpPr>
              <p:cNvPr id="24" name="Freeform 5"/>
              <p:cNvSpPr>
                <a:spLocks/>
              </p:cNvSpPr>
              <p:nvPr/>
            </p:nvSpPr>
            <p:spPr bwMode="blackWhite">
              <a:xfrm>
                <a:off x="3220" y="1913"/>
                <a:ext cx="881" cy="819"/>
              </a:xfrm>
              <a:custGeom>
                <a:avLst/>
                <a:gdLst>
                  <a:gd name="T0" fmla="*/ 583 w 881"/>
                  <a:gd name="T1" fmla="*/ 818 h 819"/>
                  <a:gd name="T2" fmla="*/ 685 w 881"/>
                  <a:gd name="T3" fmla="*/ 715 h 819"/>
                  <a:gd name="T4" fmla="*/ 784 w 881"/>
                  <a:gd name="T5" fmla="*/ 609 h 819"/>
                  <a:gd name="T6" fmla="*/ 880 w 881"/>
                  <a:gd name="T7" fmla="*/ 502 h 819"/>
                  <a:gd name="T8" fmla="*/ 734 w 881"/>
                  <a:gd name="T9" fmla="*/ 542 h 819"/>
                  <a:gd name="T10" fmla="*/ 709 w 881"/>
                  <a:gd name="T11" fmla="*/ 487 h 819"/>
                  <a:gd name="T12" fmla="*/ 681 w 881"/>
                  <a:gd name="T13" fmla="*/ 433 h 819"/>
                  <a:gd name="T14" fmla="*/ 650 w 881"/>
                  <a:gd name="T15" fmla="*/ 383 h 819"/>
                  <a:gd name="T16" fmla="*/ 615 w 881"/>
                  <a:gd name="T17" fmla="*/ 334 h 819"/>
                  <a:gd name="T18" fmla="*/ 576 w 881"/>
                  <a:gd name="T19" fmla="*/ 288 h 819"/>
                  <a:gd name="T20" fmla="*/ 534 w 881"/>
                  <a:gd name="T21" fmla="*/ 245 h 819"/>
                  <a:gd name="T22" fmla="*/ 490 w 881"/>
                  <a:gd name="T23" fmla="*/ 204 h 819"/>
                  <a:gd name="T24" fmla="*/ 443 w 881"/>
                  <a:gd name="T25" fmla="*/ 168 h 819"/>
                  <a:gd name="T26" fmla="*/ 393 w 881"/>
                  <a:gd name="T27" fmla="*/ 133 h 819"/>
                  <a:gd name="T28" fmla="*/ 342 w 881"/>
                  <a:gd name="T29" fmla="*/ 103 h 819"/>
                  <a:gd name="T30" fmla="*/ 288 w 881"/>
                  <a:gd name="T31" fmla="*/ 76 h 819"/>
                  <a:gd name="T32" fmla="*/ 233 w 881"/>
                  <a:gd name="T33" fmla="*/ 54 h 819"/>
                  <a:gd name="T34" fmla="*/ 176 w 881"/>
                  <a:gd name="T35" fmla="*/ 34 h 819"/>
                  <a:gd name="T36" fmla="*/ 118 w 881"/>
                  <a:gd name="T37" fmla="*/ 19 h 819"/>
                  <a:gd name="T38" fmla="*/ 60 w 881"/>
                  <a:gd name="T39" fmla="*/ 8 h 819"/>
                  <a:gd name="T40" fmla="*/ 0 w 881"/>
                  <a:gd name="T41" fmla="*/ 0 h 819"/>
                  <a:gd name="T42" fmla="*/ 147 w 881"/>
                  <a:gd name="T43" fmla="*/ 218 h 819"/>
                  <a:gd name="T44" fmla="*/ 27 w 881"/>
                  <a:gd name="T45" fmla="*/ 444 h 819"/>
                  <a:gd name="T46" fmla="*/ 70 w 881"/>
                  <a:gd name="T47" fmla="*/ 456 h 819"/>
                  <a:gd name="T48" fmla="*/ 111 w 881"/>
                  <a:gd name="T49" fmla="*/ 474 h 819"/>
                  <a:gd name="T50" fmla="*/ 149 w 881"/>
                  <a:gd name="T51" fmla="*/ 496 h 819"/>
                  <a:gd name="T52" fmla="*/ 187 w 881"/>
                  <a:gd name="T53" fmla="*/ 522 h 819"/>
                  <a:gd name="T54" fmla="*/ 220 w 881"/>
                  <a:gd name="T55" fmla="*/ 551 h 819"/>
                  <a:gd name="T56" fmla="*/ 252 w 881"/>
                  <a:gd name="T57" fmla="*/ 584 h 819"/>
                  <a:gd name="T58" fmla="*/ 279 w 881"/>
                  <a:gd name="T59" fmla="*/ 618 h 819"/>
                  <a:gd name="T60" fmla="*/ 302 w 881"/>
                  <a:gd name="T61" fmla="*/ 657 h 819"/>
                  <a:gd name="T62" fmla="*/ 146 w 881"/>
                  <a:gd name="T63" fmla="*/ 699 h 819"/>
                  <a:gd name="T64" fmla="*/ 583 w 881"/>
                  <a:gd name="T65" fmla="*/ 818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1" h="819">
                    <a:moveTo>
                      <a:pt x="583" y="818"/>
                    </a:moveTo>
                    <a:lnTo>
                      <a:pt x="685" y="715"/>
                    </a:lnTo>
                    <a:lnTo>
                      <a:pt x="784" y="609"/>
                    </a:lnTo>
                    <a:lnTo>
                      <a:pt x="880" y="502"/>
                    </a:lnTo>
                    <a:lnTo>
                      <a:pt x="734" y="542"/>
                    </a:lnTo>
                    <a:lnTo>
                      <a:pt x="709" y="487"/>
                    </a:lnTo>
                    <a:lnTo>
                      <a:pt x="681" y="433"/>
                    </a:lnTo>
                    <a:lnTo>
                      <a:pt x="650" y="383"/>
                    </a:lnTo>
                    <a:lnTo>
                      <a:pt x="615" y="334"/>
                    </a:lnTo>
                    <a:lnTo>
                      <a:pt x="576" y="288"/>
                    </a:lnTo>
                    <a:lnTo>
                      <a:pt x="534" y="245"/>
                    </a:lnTo>
                    <a:lnTo>
                      <a:pt x="490" y="204"/>
                    </a:lnTo>
                    <a:lnTo>
                      <a:pt x="443" y="168"/>
                    </a:lnTo>
                    <a:lnTo>
                      <a:pt x="393" y="133"/>
                    </a:lnTo>
                    <a:lnTo>
                      <a:pt x="342" y="103"/>
                    </a:lnTo>
                    <a:lnTo>
                      <a:pt x="288" y="76"/>
                    </a:lnTo>
                    <a:lnTo>
                      <a:pt x="233" y="54"/>
                    </a:lnTo>
                    <a:lnTo>
                      <a:pt x="176" y="34"/>
                    </a:lnTo>
                    <a:lnTo>
                      <a:pt x="118" y="19"/>
                    </a:lnTo>
                    <a:lnTo>
                      <a:pt x="60" y="8"/>
                    </a:lnTo>
                    <a:lnTo>
                      <a:pt x="0" y="0"/>
                    </a:lnTo>
                    <a:lnTo>
                      <a:pt x="147" y="218"/>
                    </a:lnTo>
                    <a:lnTo>
                      <a:pt x="27" y="444"/>
                    </a:lnTo>
                    <a:lnTo>
                      <a:pt x="70" y="456"/>
                    </a:lnTo>
                    <a:lnTo>
                      <a:pt x="111" y="474"/>
                    </a:lnTo>
                    <a:lnTo>
                      <a:pt x="149" y="496"/>
                    </a:lnTo>
                    <a:lnTo>
                      <a:pt x="187" y="522"/>
                    </a:lnTo>
                    <a:lnTo>
                      <a:pt x="220" y="551"/>
                    </a:lnTo>
                    <a:lnTo>
                      <a:pt x="252" y="584"/>
                    </a:lnTo>
                    <a:lnTo>
                      <a:pt x="279" y="618"/>
                    </a:lnTo>
                    <a:lnTo>
                      <a:pt x="302" y="657"/>
                    </a:lnTo>
                    <a:lnTo>
                      <a:pt x="146" y="699"/>
                    </a:lnTo>
                    <a:lnTo>
                      <a:pt x="583" y="818"/>
                    </a:lnTo>
                  </a:path>
                </a:pathLst>
              </a:custGeom>
              <a:solidFill>
                <a:srgbClr val="529DD7"/>
              </a:solidFill>
              <a:ln w="12700" cap="rnd" cmpd="sng">
                <a:noFill/>
                <a:prstDash val="solid"/>
                <a:round/>
                <a:headEnd/>
                <a:tailEnd/>
              </a:ln>
              <a:effectLst/>
              <a:extLst/>
            </p:spPr>
            <p:txBody>
              <a:bodyPr/>
              <a:lstStyle/>
              <a:p>
                <a:pPr eaLnBrk="1" fontAlgn="auto" hangingPunct="1">
                  <a:spcBef>
                    <a:spcPts val="0"/>
                  </a:spcBef>
                  <a:spcAft>
                    <a:spcPts val="0"/>
                  </a:spcAft>
                  <a:defRPr/>
                </a:pPr>
                <a:endParaRPr lang="zh-CN" altLang="en-US" sz="1350">
                  <a:solidFill>
                    <a:prstClr val="black"/>
                  </a:solidFill>
                  <a:latin typeface="微软雅黑"/>
                  <a:ea typeface="微软雅黑"/>
                  <a:cs typeface="微软雅黑"/>
                </a:endParaRPr>
              </a:p>
            </p:txBody>
          </p:sp>
          <p:sp>
            <p:nvSpPr>
              <p:cNvPr id="25" name="Freeform 6"/>
              <p:cNvSpPr>
                <a:spLocks/>
              </p:cNvSpPr>
              <p:nvPr/>
            </p:nvSpPr>
            <p:spPr bwMode="blackWhite">
              <a:xfrm>
                <a:off x="3354" y="2584"/>
                <a:ext cx="666" cy="1033"/>
              </a:xfrm>
              <a:custGeom>
                <a:avLst/>
                <a:gdLst>
                  <a:gd name="T0" fmla="*/ 217 w 666"/>
                  <a:gd name="T1" fmla="*/ 121 h 1033"/>
                  <a:gd name="T2" fmla="*/ 223 w 666"/>
                  <a:gd name="T3" fmla="*/ 164 h 1033"/>
                  <a:gd name="T4" fmla="*/ 224 w 666"/>
                  <a:gd name="T5" fmla="*/ 209 h 1033"/>
                  <a:gd name="T6" fmla="*/ 222 w 666"/>
                  <a:gd name="T7" fmla="*/ 253 h 1033"/>
                  <a:gd name="T8" fmla="*/ 214 w 666"/>
                  <a:gd name="T9" fmla="*/ 296 h 1033"/>
                  <a:gd name="T10" fmla="*/ 202 w 666"/>
                  <a:gd name="T11" fmla="*/ 339 h 1033"/>
                  <a:gd name="T12" fmla="*/ 187 w 666"/>
                  <a:gd name="T13" fmla="*/ 380 h 1033"/>
                  <a:gd name="T14" fmla="*/ 166 w 666"/>
                  <a:gd name="T15" fmla="*/ 420 h 1033"/>
                  <a:gd name="T16" fmla="*/ 142 w 666"/>
                  <a:gd name="T17" fmla="*/ 457 h 1033"/>
                  <a:gd name="T18" fmla="*/ 114 w 666"/>
                  <a:gd name="T19" fmla="*/ 492 h 1033"/>
                  <a:gd name="T20" fmla="*/ 84 w 666"/>
                  <a:gd name="T21" fmla="*/ 524 h 1033"/>
                  <a:gd name="T22" fmla="*/ 0 w 666"/>
                  <a:gd name="T23" fmla="*/ 371 h 1033"/>
                  <a:gd name="T24" fmla="*/ 0 w 666"/>
                  <a:gd name="T25" fmla="*/ 819 h 1033"/>
                  <a:gd name="T26" fmla="*/ 378 w 666"/>
                  <a:gd name="T27" fmla="*/ 1032 h 1033"/>
                  <a:gd name="T28" fmla="*/ 306 w 666"/>
                  <a:gd name="T29" fmla="*/ 909 h 1033"/>
                  <a:gd name="T30" fmla="*/ 354 w 666"/>
                  <a:gd name="T31" fmla="*/ 871 h 1033"/>
                  <a:gd name="T32" fmla="*/ 398 w 666"/>
                  <a:gd name="T33" fmla="*/ 831 h 1033"/>
                  <a:gd name="T34" fmla="*/ 440 w 666"/>
                  <a:gd name="T35" fmla="*/ 787 h 1033"/>
                  <a:gd name="T36" fmla="*/ 480 w 666"/>
                  <a:gd name="T37" fmla="*/ 741 h 1033"/>
                  <a:gd name="T38" fmla="*/ 515 w 666"/>
                  <a:gd name="T39" fmla="*/ 692 h 1033"/>
                  <a:gd name="T40" fmla="*/ 547 w 666"/>
                  <a:gd name="T41" fmla="*/ 641 h 1033"/>
                  <a:gd name="T42" fmla="*/ 575 w 666"/>
                  <a:gd name="T43" fmla="*/ 588 h 1033"/>
                  <a:gd name="T44" fmla="*/ 600 w 666"/>
                  <a:gd name="T45" fmla="*/ 533 h 1033"/>
                  <a:gd name="T46" fmla="*/ 621 w 666"/>
                  <a:gd name="T47" fmla="*/ 476 h 1033"/>
                  <a:gd name="T48" fmla="*/ 638 w 666"/>
                  <a:gd name="T49" fmla="*/ 419 h 1033"/>
                  <a:gd name="T50" fmla="*/ 651 w 666"/>
                  <a:gd name="T51" fmla="*/ 359 h 1033"/>
                  <a:gd name="T52" fmla="*/ 659 w 666"/>
                  <a:gd name="T53" fmla="*/ 300 h 1033"/>
                  <a:gd name="T54" fmla="*/ 664 w 666"/>
                  <a:gd name="T55" fmla="*/ 239 h 1033"/>
                  <a:gd name="T56" fmla="*/ 665 w 666"/>
                  <a:gd name="T57" fmla="*/ 180 h 1033"/>
                  <a:gd name="T58" fmla="*/ 662 w 666"/>
                  <a:gd name="T59" fmla="*/ 119 h 1033"/>
                  <a:gd name="T60" fmla="*/ 654 w 666"/>
                  <a:gd name="T61" fmla="*/ 59 h 1033"/>
                  <a:gd name="T62" fmla="*/ 642 w 666"/>
                  <a:gd name="T63" fmla="*/ 0 h 1033"/>
                  <a:gd name="T64" fmla="*/ 454 w 666"/>
                  <a:gd name="T65" fmla="*/ 190 h 1033"/>
                  <a:gd name="T66" fmla="*/ 217 w 666"/>
                  <a:gd name="T67" fmla="*/ 121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6" h="1033">
                    <a:moveTo>
                      <a:pt x="217" y="121"/>
                    </a:moveTo>
                    <a:lnTo>
                      <a:pt x="223" y="164"/>
                    </a:lnTo>
                    <a:lnTo>
                      <a:pt x="224" y="209"/>
                    </a:lnTo>
                    <a:lnTo>
                      <a:pt x="222" y="253"/>
                    </a:lnTo>
                    <a:lnTo>
                      <a:pt x="214" y="296"/>
                    </a:lnTo>
                    <a:lnTo>
                      <a:pt x="202" y="339"/>
                    </a:lnTo>
                    <a:lnTo>
                      <a:pt x="187" y="380"/>
                    </a:lnTo>
                    <a:lnTo>
                      <a:pt x="166" y="420"/>
                    </a:lnTo>
                    <a:lnTo>
                      <a:pt x="142" y="457"/>
                    </a:lnTo>
                    <a:lnTo>
                      <a:pt x="114" y="492"/>
                    </a:lnTo>
                    <a:lnTo>
                      <a:pt x="84" y="524"/>
                    </a:lnTo>
                    <a:lnTo>
                      <a:pt x="0" y="371"/>
                    </a:lnTo>
                    <a:lnTo>
                      <a:pt x="0" y="819"/>
                    </a:lnTo>
                    <a:lnTo>
                      <a:pt x="378" y="1032"/>
                    </a:lnTo>
                    <a:lnTo>
                      <a:pt x="306" y="909"/>
                    </a:lnTo>
                    <a:lnTo>
                      <a:pt x="354" y="871"/>
                    </a:lnTo>
                    <a:lnTo>
                      <a:pt x="398" y="831"/>
                    </a:lnTo>
                    <a:lnTo>
                      <a:pt x="440" y="787"/>
                    </a:lnTo>
                    <a:lnTo>
                      <a:pt x="480" y="741"/>
                    </a:lnTo>
                    <a:lnTo>
                      <a:pt x="515" y="692"/>
                    </a:lnTo>
                    <a:lnTo>
                      <a:pt x="547" y="641"/>
                    </a:lnTo>
                    <a:lnTo>
                      <a:pt x="575" y="588"/>
                    </a:lnTo>
                    <a:lnTo>
                      <a:pt x="600" y="533"/>
                    </a:lnTo>
                    <a:lnTo>
                      <a:pt x="621" y="476"/>
                    </a:lnTo>
                    <a:lnTo>
                      <a:pt x="638" y="419"/>
                    </a:lnTo>
                    <a:lnTo>
                      <a:pt x="651" y="359"/>
                    </a:lnTo>
                    <a:lnTo>
                      <a:pt x="659" y="300"/>
                    </a:lnTo>
                    <a:lnTo>
                      <a:pt x="664" y="239"/>
                    </a:lnTo>
                    <a:lnTo>
                      <a:pt x="665" y="180"/>
                    </a:lnTo>
                    <a:lnTo>
                      <a:pt x="662" y="119"/>
                    </a:lnTo>
                    <a:lnTo>
                      <a:pt x="654" y="59"/>
                    </a:lnTo>
                    <a:lnTo>
                      <a:pt x="642" y="0"/>
                    </a:lnTo>
                    <a:lnTo>
                      <a:pt x="454" y="190"/>
                    </a:lnTo>
                    <a:lnTo>
                      <a:pt x="217" y="121"/>
                    </a:lnTo>
                  </a:path>
                </a:pathLst>
              </a:custGeom>
              <a:solidFill>
                <a:srgbClr val="529DD7"/>
              </a:solidFill>
              <a:ln w="12700" cap="rnd" cmpd="sng">
                <a:noFill/>
                <a:prstDash val="solid"/>
                <a:round/>
                <a:headEnd/>
                <a:tailEnd/>
              </a:ln>
              <a:effectLst/>
              <a:extLst/>
            </p:spPr>
            <p:txBody>
              <a:bodyPr/>
              <a:lstStyle/>
              <a:p>
                <a:pPr eaLnBrk="1" fontAlgn="auto" hangingPunct="1">
                  <a:spcBef>
                    <a:spcPts val="0"/>
                  </a:spcBef>
                  <a:spcAft>
                    <a:spcPts val="0"/>
                  </a:spcAft>
                  <a:defRPr/>
                </a:pPr>
                <a:endParaRPr lang="zh-CN" altLang="en-US" sz="1350">
                  <a:solidFill>
                    <a:prstClr val="black"/>
                  </a:solidFill>
                  <a:latin typeface="微软雅黑"/>
                  <a:ea typeface="微软雅黑"/>
                  <a:cs typeface="微软雅黑"/>
                </a:endParaRPr>
              </a:p>
            </p:txBody>
          </p:sp>
          <p:sp>
            <p:nvSpPr>
              <p:cNvPr id="26" name="Freeform 7"/>
              <p:cNvSpPr>
                <a:spLocks/>
              </p:cNvSpPr>
              <p:nvPr/>
            </p:nvSpPr>
            <p:spPr bwMode="blackWhite">
              <a:xfrm>
                <a:off x="2522" y="3027"/>
                <a:ext cx="1030" cy="637"/>
              </a:xfrm>
              <a:custGeom>
                <a:avLst/>
                <a:gdLst>
                  <a:gd name="T0" fmla="*/ 792 w 1030"/>
                  <a:gd name="T1" fmla="*/ 161 h 637"/>
                  <a:gd name="T2" fmla="*/ 753 w 1030"/>
                  <a:gd name="T3" fmla="*/ 175 h 637"/>
                  <a:gd name="T4" fmla="*/ 712 w 1030"/>
                  <a:gd name="T5" fmla="*/ 187 h 637"/>
                  <a:gd name="T6" fmla="*/ 670 w 1030"/>
                  <a:gd name="T7" fmla="*/ 193 h 637"/>
                  <a:gd name="T8" fmla="*/ 628 w 1030"/>
                  <a:gd name="T9" fmla="*/ 196 h 637"/>
                  <a:gd name="T10" fmla="*/ 586 w 1030"/>
                  <a:gd name="T11" fmla="*/ 194 h 637"/>
                  <a:gd name="T12" fmla="*/ 544 w 1030"/>
                  <a:gd name="T13" fmla="*/ 188 h 637"/>
                  <a:gd name="T14" fmla="*/ 502 w 1030"/>
                  <a:gd name="T15" fmla="*/ 179 h 637"/>
                  <a:gd name="T16" fmla="*/ 462 w 1030"/>
                  <a:gd name="T17" fmla="*/ 166 h 637"/>
                  <a:gd name="T18" fmla="*/ 424 w 1030"/>
                  <a:gd name="T19" fmla="*/ 148 h 637"/>
                  <a:gd name="T20" fmla="*/ 388 w 1030"/>
                  <a:gd name="T21" fmla="*/ 127 h 637"/>
                  <a:gd name="T22" fmla="*/ 493 w 1030"/>
                  <a:gd name="T23" fmla="*/ 0 h 637"/>
                  <a:gd name="T24" fmla="*/ 73 w 1030"/>
                  <a:gd name="T25" fmla="*/ 152 h 637"/>
                  <a:gd name="T26" fmla="*/ 31 w 1030"/>
                  <a:gd name="T27" fmla="*/ 403 h 637"/>
                  <a:gd name="T28" fmla="*/ 33 w 1030"/>
                  <a:gd name="T29" fmla="*/ 405 h 637"/>
                  <a:gd name="T30" fmla="*/ 0 w 1030"/>
                  <a:gd name="T31" fmla="*/ 588 h 637"/>
                  <a:gd name="T32" fmla="*/ 104 w 1030"/>
                  <a:gd name="T33" fmla="*/ 463 h 637"/>
                  <a:gd name="T34" fmla="*/ 155 w 1030"/>
                  <a:gd name="T35" fmla="*/ 498 h 637"/>
                  <a:gd name="T36" fmla="*/ 208 w 1030"/>
                  <a:gd name="T37" fmla="*/ 530 h 637"/>
                  <a:gd name="T38" fmla="*/ 262 w 1030"/>
                  <a:gd name="T39" fmla="*/ 557 h 637"/>
                  <a:gd name="T40" fmla="*/ 319 w 1030"/>
                  <a:gd name="T41" fmla="*/ 580 h 637"/>
                  <a:gd name="T42" fmla="*/ 377 w 1030"/>
                  <a:gd name="T43" fmla="*/ 600 h 637"/>
                  <a:gd name="T44" fmla="*/ 435 w 1030"/>
                  <a:gd name="T45" fmla="*/ 615 h 637"/>
                  <a:gd name="T46" fmla="*/ 496 w 1030"/>
                  <a:gd name="T47" fmla="*/ 627 h 637"/>
                  <a:gd name="T48" fmla="*/ 557 w 1030"/>
                  <a:gd name="T49" fmla="*/ 634 h 637"/>
                  <a:gd name="T50" fmla="*/ 618 w 1030"/>
                  <a:gd name="T51" fmla="*/ 636 h 637"/>
                  <a:gd name="T52" fmla="*/ 679 w 1030"/>
                  <a:gd name="T53" fmla="*/ 634 h 637"/>
                  <a:gd name="T54" fmla="*/ 740 w 1030"/>
                  <a:gd name="T55" fmla="*/ 628 h 637"/>
                  <a:gd name="T56" fmla="*/ 801 w 1030"/>
                  <a:gd name="T57" fmla="*/ 617 h 637"/>
                  <a:gd name="T58" fmla="*/ 859 w 1030"/>
                  <a:gd name="T59" fmla="*/ 603 h 637"/>
                  <a:gd name="T60" fmla="*/ 917 w 1030"/>
                  <a:gd name="T61" fmla="*/ 585 h 637"/>
                  <a:gd name="T62" fmla="*/ 974 w 1030"/>
                  <a:gd name="T63" fmla="*/ 561 h 637"/>
                  <a:gd name="T64" fmla="*/ 1029 w 1030"/>
                  <a:gd name="T65" fmla="*/ 534 h 637"/>
                  <a:gd name="T66" fmla="*/ 795 w 1030"/>
                  <a:gd name="T67" fmla="*/ 398 h 637"/>
                  <a:gd name="T68" fmla="*/ 792 w 1030"/>
                  <a:gd name="T69" fmla="*/ 161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0" h="637">
                    <a:moveTo>
                      <a:pt x="792" y="161"/>
                    </a:moveTo>
                    <a:lnTo>
                      <a:pt x="753" y="175"/>
                    </a:lnTo>
                    <a:lnTo>
                      <a:pt x="712" y="187"/>
                    </a:lnTo>
                    <a:lnTo>
                      <a:pt x="670" y="193"/>
                    </a:lnTo>
                    <a:lnTo>
                      <a:pt x="628" y="196"/>
                    </a:lnTo>
                    <a:lnTo>
                      <a:pt x="586" y="194"/>
                    </a:lnTo>
                    <a:lnTo>
                      <a:pt x="544" y="188"/>
                    </a:lnTo>
                    <a:lnTo>
                      <a:pt x="502" y="179"/>
                    </a:lnTo>
                    <a:lnTo>
                      <a:pt x="462" y="166"/>
                    </a:lnTo>
                    <a:lnTo>
                      <a:pt x="424" y="148"/>
                    </a:lnTo>
                    <a:lnTo>
                      <a:pt x="388" y="127"/>
                    </a:lnTo>
                    <a:lnTo>
                      <a:pt x="493" y="0"/>
                    </a:lnTo>
                    <a:lnTo>
                      <a:pt x="73" y="152"/>
                    </a:lnTo>
                    <a:lnTo>
                      <a:pt x="31" y="403"/>
                    </a:lnTo>
                    <a:lnTo>
                      <a:pt x="33" y="405"/>
                    </a:lnTo>
                    <a:lnTo>
                      <a:pt x="0" y="588"/>
                    </a:lnTo>
                    <a:lnTo>
                      <a:pt x="104" y="463"/>
                    </a:lnTo>
                    <a:lnTo>
                      <a:pt x="155" y="498"/>
                    </a:lnTo>
                    <a:lnTo>
                      <a:pt x="208" y="530"/>
                    </a:lnTo>
                    <a:lnTo>
                      <a:pt x="262" y="557"/>
                    </a:lnTo>
                    <a:lnTo>
                      <a:pt x="319" y="580"/>
                    </a:lnTo>
                    <a:lnTo>
                      <a:pt x="377" y="600"/>
                    </a:lnTo>
                    <a:lnTo>
                      <a:pt x="435" y="615"/>
                    </a:lnTo>
                    <a:lnTo>
                      <a:pt x="496" y="627"/>
                    </a:lnTo>
                    <a:lnTo>
                      <a:pt x="557" y="634"/>
                    </a:lnTo>
                    <a:lnTo>
                      <a:pt x="618" y="636"/>
                    </a:lnTo>
                    <a:lnTo>
                      <a:pt x="679" y="634"/>
                    </a:lnTo>
                    <a:lnTo>
                      <a:pt x="740" y="628"/>
                    </a:lnTo>
                    <a:lnTo>
                      <a:pt x="801" y="617"/>
                    </a:lnTo>
                    <a:lnTo>
                      <a:pt x="859" y="603"/>
                    </a:lnTo>
                    <a:lnTo>
                      <a:pt x="917" y="585"/>
                    </a:lnTo>
                    <a:lnTo>
                      <a:pt x="974" y="561"/>
                    </a:lnTo>
                    <a:lnTo>
                      <a:pt x="1029" y="534"/>
                    </a:lnTo>
                    <a:lnTo>
                      <a:pt x="795" y="398"/>
                    </a:lnTo>
                    <a:lnTo>
                      <a:pt x="792" y="161"/>
                    </a:lnTo>
                  </a:path>
                </a:pathLst>
              </a:custGeom>
              <a:solidFill>
                <a:srgbClr val="529DD7"/>
              </a:solidFill>
              <a:ln w="12700" cap="rnd" cmpd="sng">
                <a:noFill/>
                <a:prstDash val="solid"/>
                <a:round/>
                <a:headEnd/>
                <a:tailEnd/>
              </a:ln>
              <a:effectLst/>
              <a:extLst/>
            </p:spPr>
            <p:txBody>
              <a:bodyPr/>
              <a:lstStyle/>
              <a:p>
                <a:pPr eaLnBrk="1" fontAlgn="auto" hangingPunct="1">
                  <a:spcBef>
                    <a:spcPts val="0"/>
                  </a:spcBef>
                  <a:spcAft>
                    <a:spcPts val="0"/>
                  </a:spcAft>
                  <a:defRPr/>
                </a:pPr>
                <a:endParaRPr lang="zh-CN" altLang="en-US" sz="1350">
                  <a:solidFill>
                    <a:prstClr val="black"/>
                  </a:solidFill>
                  <a:latin typeface="微软雅黑"/>
                  <a:ea typeface="微软雅黑"/>
                  <a:cs typeface="微软雅黑"/>
                </a:endParaRPr>
              </a:p>
            </p:txBody>
          </p:sp>
          <p:sp>
            <p:nvSpPr>
              <p:cNvPr id="27" name="Freeform 8"/>
              <p:cNvSpPr>
                <a:spLocks/>
              </p:cNvSpPr>
              <p:nvPr/>
            </p:nvSpPr>
            <p:spPr bwMode="blackWhite">
              <a:xfrm>
                <a:off x="2157" y="2422"/>
                <a:ext cx="697" cy="971"/>
              </a:xfrm>
              <a:custGeom>
                <a:avLst/>
                <a:gdLst>
                  <a:gd name="T0" fmla="*/ 648 w 697"/>
                  <a:gd name="T1" fmla="*/ 639 h 971"/>
                  <a:gd name="T2" fmla="*/ 621 w 697"/>
                  <a:gd name="T3" fmla="*/ 603 h 971"/>
                  <a:gd name="T4" fmla="*/ 599 w 697"/>
                  <a:gd name="T5" fmla="*/ 563 h 971"/>
                  <a:gd name="T6" fmla="*/ 580 w 697"/>
                  <a:gd name="T7" fmla="*/ 522 h 971"/>
                  <a:gd name="T8" fmla="*/ 566 w 697"/>
                  <a:gd name="T9" fmla="*/ 480 h 971"/>
                  <a:gd name="T10" fmla="*/ 556 w 697"/>
                  <a:gd name="T11" fmla="*/ 436 h 971"/>
                  <a:gd name="T12" fmla="*/ 551 w 697"/>
                  <a:gd name="T13" fmla="*/ 392 h 971"/>
                  <a:gd name="T14" fmla="*/ 550 w 697"/>
                  <a:gd name="T15" fmla="*/ 347 h 971"/>
                  <a:gd name="T16" fmla="*/ 554 w 697"/>
                  <a:gd name="T17" fmla="*/ 302 h 971"/>
                  <a:gd name="T18" fmla="*/ 696 w 697"/>
                  <a:gd name="T19" fmla="*/ 368 h 971"/>
                  <a:gd name="T20" fmla="*/ 445 w 697"/>
                  <a:gd name="T21" fmla="*/ 0 h 971"/>
                  <a:gd name="T22" fmla="*/ 0 w 697"/>
                  <a:gd name="T23" fmla="*/ 44 h 971"/>
                  <a:gd name="T24" fmla="*/ 148 w 697"/>
                  <a:gd name="T25" fmla="*/ 113 h 971"/>
                  <a:gd name="T26" fmla="*/ 133 w 697"/>
                  <a:gd name="T27" fmla="*/ 173 h 971"/>
                  <a:gd name="T28" fmla="*/ 121 w 697"/>
                  <a:gd name="T29" fmla="*/ 233 h 971"/>
                  <a:gd name="T30" fmla="*/ 116 w 697"/>
                  <a:gd name="T31" fmla="*/ 295 h 971"/>
                  <a:gd name="T32" fmla="*/ 112 w 697"/>
                  <a:gd name="T33" fmla="*/ 357 h 971"/>
                  <a:gd name="T34" fmla="*/ 114 w 697"/>
                  <a:gd name="T35" fmla="*/ 418 h 971"/>
                  <a:gd name="T36" fmla="*/ 120 w 697"/>
                  <a:gd name="T37" fmla="*/ 479 h 971"/>
                  <a:gd name="T38" fmla="*/ 131 w 697"/>
                  <a:gd name="T39" fmla="*/ 540 h 971"/>
                  <a:gd name="T40" fmla="*/ 145 w 697"/>
                  <a:gd name="T41" fmla="*/ 599 h 971"/>
                  <a:gd name="T42" fmla="*/ 163 w 697"/>
                  <a:gd name="T43" fmla="*/ 659 h 971"/>
                  <a:gd name="T44" fmla="*/ 187 w 697"/>
                  <a:gd name="T45" fmla="*/ 716 h 971"/>
                  <a:gd name="T46" fmla="*/ 214 w 697"/>
                  <a:gd name="T47" fmla="*/ 771 h 971"/>
                  <a:gd name="T48" fmla="*/ 244 w 697"/>
                  <a:gd name="T49" fmla="*/ 825 h 971"/>
                  <a:gd name="T50" fmla="*/ 278 w 697"/>
                  <a:gd name="T51" fmla="*/ 876 h 971"/>
                  <a:gd name="T52" fmla="*/ 316 w 697"/>
                  <a:gd name="T53" fmla="*/ 925 h 971"/>
                  <a:gd name="T54" fmla="*/ 357 w 697"/>
                  <a:gd name="T55" fmla="*/ 970 h 971"/>
                  <a:gd name="T56" fmla="*/ 399 w 697"/>
                  <a:gd name="T57" fmla="*/ 730 h 971"/>
                  <a:gd name="T58" fmla="*/ 648 w 697"/>
                  <a:gd name="T59" fmla="*/ 63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7" h="971">
                    <a:moveTo>
                      <a:pt x="648" y="639"/>
                    </a:moveTo>
                    <a:lnTo>
                      <a:pt x="621" y="603"/>
                    </a:lnTo>
                    <a:lnTo>
                      <a:pt x="599" y="563"/>
                    </a:lnTo>
                    <a:lnTo>
                      <a:pt x="580" y="522"/>
                    </a:lnTo>
                    <a:lnTo>
                      <a:pt x="566" y="480"/>
                    </a:lnTo>
                    <a:lnTo>
                      <a:pt x="556" y="436"/>
                    </a:lnTo>
                    <a:lnTo>
                      <a:pt x="551" y="392"/>
                    </a:lnTo>
                    <a:lnTo>
                      <a:pt x="550" y="347"/>
                    </a:lnTo>
                    <a:lnTo>
                      <a:pt x="554" y="302"/>
                    </a:lnTo>
                    <a:lnTo>
                      <a:pt x="696" y="368"/>
                    </a:lnTo>
                    <a:lnTo>
                      <a:pt x="445" y="0"/>
                    </a:lnTo>
                    <a:lnTo>
                      <a:pt x="0" y="44"/>
                    </a:lnTo>
                    <a:lnTo>
                      <a:pt x="148" y="113"/>
                    </a:lnTo>
                    <a:lnTo>
                      <a:pt x="133" y="173"/>
                    </a:lnTo>
                    <a:lnTo>
                      <a:pt x="121" y="233"/>
                    </a:lnTo>
                    <a:lnTo>
                      <a:pt x="116" y="295"/>
                    </a:lnTo>
                    <a:lnTo>
                      <a:pt x="112" y="357"/>
                    </a:lnTo>
                    <a:lnTo>
                      <a:pt x="114" y="418"/>
                    </a:lnTo>
                    <a:lnTo>
                      <a:pt x="120" y="479"/>
                    </a:lnTo>
                    <a:lnTo>
                      <a:pt x="131" y="540"/>
                    </a:lnTo>
                    <a:lnTo>
                      <a:pt x="145" y="599"/>
                    </a:lnTo>
                    <a:lnTo>
                      <a:pt x="163" y="659"/>
                    </a:lnTo>
                    <a:lnTo>
                      <a:pt x="187" y="716"/>
                    </a:lnTo>
                    <a:lnTo>
                      <a:pt x="214" y="771"/>
                    </a:lnTo>
                    <a:lnTo>
                      <a:pt x="244" y="825"/>
                    </a:lnTo>
                    <a:lnTo>
                      <a:pt x="278" y="876"/>
                    </a:lnTo>
                    <a:lnTo>
                      <a:pt x="316" y="925"/>
                    </a:lnTo>
                    <a:lnTo>
                      <a:pt x="357" y="970"/>
                    </a:lnTo>
                    <a:lnTo>
                      <a:pt x="399" y="730"/>
                    </a:lnTo>
                    <a:lnTo>
                      <a:pt x="648" y="639"/>
                    </a:lnTo>
                  </a:path>
                </a:pathLst>
              </a:custGeom>
              <a:solidFill>
                <a:srgbClr val="529DD7"/>
              </a:solidFill>
              <a:ln w="12700" cap="rnd" cmpd="sng">
                <a:noFill/>
                <a:prstDash val="solid"/>
                <a:round/>
                <a:headEnd/>
                <a:tailEnd/>
              </a:ln>
              <a:effectLst/>
              <a:extLst/>
            </p:spPr>
            <p:txBody>
              <a:bodyPr/>
              <a:lstStyle/>
              <a:p>
                <a:pPr eaLnBrk="1" fontAlgn="auto" hangingPunct="1">
                  <a:spcBef>
                    <a:spcPts val="0"/>
                  </a:spcBef>
                  <a:spcAft>
                    <a:spcPts val="0"/>
                  </a:spcAft>
                  <a:defRPr/>
                </a:pPr>
                <a:endParaRPr lang="zh-CN" altLang="en-US" sz="1350">
                  <a:solidFill>
                    <a:prstClr val="black"/>
                  </a:solidFill>
                  <a:latin typeface="微软雅黑"/>
                  <a:ea typeface="微软雅黑"/>
                  <a:cs typeface="微软雅黑"/>
                </a:endParaRPr>
              </a:p>
            </p:txBody>
          </p:sp>
        </p:grpSp>
        <p:sp>
          <p:nvSpPr>
            <p:cNvPr id="17" name="Rectangle 9"/>
            <p:cNvSpPr>
              <a:spLocks noChangeArrowheads="1"/>
            </p:cNvSpPr>
            <p:nvPr/>
          </p:nvSpPr>
          <p:spPr bwMode="blackWhite">
            <a:xfrm>
              <a:off x="3524338" y="1884838"/>
              <a:ext cx="443701" cy="326235"/>
            </a:xfrm>
            <a:prstGeom prst="rect">
              <a:avLst/>
            </a:prstGeom>
            <a:noFill/>
            <a:ln>
              <a:noFill/>
            </a:ln>
            <a:effectLst/>
            <a:extLst/>
          </p:spPr>
          <p:txBody>
            <a:bodyPr lIns="0" tIns="0" rIns="0" bIns="0" anchor="ctr" anchorCtr="1">
              <a:spAutoFit/>
            </a:bodyPr>
            <a:lstStyle/>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客户</a:t>
              </a:r>
              <a:endParaRPr lang="en-US" altLang="zh-CN" sz="1400" b="1" dirty="0">
                <a:solidFill>
                  <a:prstClr val="white"/>
                </a:solidFill>
                <a:latin typeface="微软雅黑" pitchFamily="34" charset="-122"/>
                <a:ea typeface="微软雅黑" pitchFamily="34" charset="-122"/>
                <a:cs typeface="微软雅黑"/>
              </a:endParaRPr>
            </a:p>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档案</a:t>
              </a:r>
              <a:endParaRPr lang="en-US" altLang="zh-CN" sz="1400" b="1" dirty="0">
                <a:solidFill>
                  <a:prstClr val="white"/>
                </a:solidFill>
                <a:latin typeface="微软雅黑" pitchFamily="34" charset="-122"/>
                <a:ea typeface="微软雅黑" pitchFamily="34" charset="-122"/>
                <a:cs typeface="微软雅黑"/>
              </a:endParaRPr>
            </a:p>
          </p:txBody>
        </p:sp>
        <p:sp>
          <p:nvSpPr>
            <p:cNvPr id="18" name="Rectangle 10"/>
            <p:cNvSpPr>
              <a:spLocks noChangeArrowheads="1"/>
            </p:cNvSpPr>
            <p:nvPr/>
          </p:nvSpPr>
          <p:spPr bwMode="blackWhite">
            <a:xfrm rot="19352461">
              <a:off x="3861329" y="1193947"/>
              <a:ext cx="624159" cy="163118"/>
            </a:xfrm>
            <a:prstGeom prst="rect">
              <a:avLst/>
            </a:prstGeom>
            <a:noFill/>
            <a:ln>
              <a:noFill/>
            </a:ln>
            <a:effectLst/>
            <a:extLst/>
          </p:spPr>
          <p:txBody>
            <a:bodyPr lIns="0" tIns="0" rIns="0" bIns="0" anchor="ctr" anchorCtr="1">
              <a:spAutoFit/>
            </a:bodyPr>
            <a:lstStyle/>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客户管理</a:t>
              </a:r>
              <a:endParaRPr lang="en-US" altLang="zh-CN" sz="1400" b="1" dirty="0">
                <a:solidFill>
                  <a:prstClr val="white"/>
                </a:solidFill>
                <a:latin typeface="微软雅黑" pitchFamily="34" charset="-122"/>
                <a:ea typeface="微软雅黑" pitchFamily="34" charset="-122"/>
                <a:cs typeface="微软雅黑"/>
              </a:endParaRPr>
            </a:p>
          </p:txBody>
        </p:sp>
        <p:sp>
          <p:nvSpPr>
            <p:cNvPr id="19" name="Rectangle 11"/>
            <p:cNvSpPr>
              <a:spLocks noChangeArrowheads="1"/>
            </p:cNvSpPr>
            <p:nvPr/>
          </p:nvSpPr>
          <p:spPr bwMode="blackWhite">
            <a:xfrm rot="2900507">
              <a:off x="4790025" y="1332766"/>
              <a:ext cx="637426" cy="171536"/>
            </a:xfrm>
            <a:prstGeom prst="rect">
              <a:avLst/>
            </a:prstGeom>
            <a:noFill/>
            <a:ln>
              <a:noFill/>
            </a:ln>
            <a:effectLst/>
            <a:extLst/>
          </p:spPr>
          <p:txBody>
            <a:bodyPr lIns="0" tIns="0" rIns="0" bIns="0" anchor="ctr" anchorCtr="1">
              <a:spAutoFit/>
            </a:bodyPr>
            <a:lstStyle/>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客户规划</a:t>
              </a:r>
              <a:endParaRPr lang="en-US" altLang="zh-CN" sz="1400" b="1" dirty="0">
                <a:solidFill>
                  <a:prstClr val="white"/>
                </a:solidFill>
                <a:latin typeface="微软雅黑" pitchFamily="34" charset="-122"/>
                <a:ea typeface="微软雅黑" pitchFamily="34" charset="-122"/>
                <a:cs typeface="微软雅黑"/>
              </a:endParaRPr>
            </a:p>
          </p:txBody>
        </p:sp>
        <p:sp>
          <p:nvSpPr>
            <p:cNvPr id="20" name="Rectangle 12"/>
            <p:cNvSpPr>
              <a:spLocks noChangeArrowheads="1"/>
            </p:cNvSpPr>
            <p:nvPr/>
          </p:nvSpPr>
          <p:spPr bwMode="blackWhite">
            <a:xfrm rot="1676888">
              <a:off x="5021588" y="2146099"/>
              <a:ext cx="443701" cy="326235"/>
            </a:xfrm>
            <a:prstGeom prst="rect">
              <a:avLst/>
            </a:prstGeom>
            <a:noFill/>
            <a:ln>
              <a:noFill/>
            </a:ln>
            <a:effectLst/>
            <a:extLst/>
          </p:spPr>
          <p:txBody>
            <a:bodyPr lIns="0" tIns="0" rIns="0" bIns="0" anchor="ctr" anchorCtr="1">
              <a:spAutoFit/>
            </a:bodyPr>
            <a:lstStyle/>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客户</a:t>
              </a:r>
              <a:endParaRPr lang="en-US" altLang="zh-CN" sz="1400" b="1" dirty="0">
                <a:solidFill>
                  <a:prstClr val="white"/>
                </a:solidFill>
                <a:latin typeface="微软雅黑" pitchFamily="34" charset="-122"/>
                <a:ea typeface="微软雅黑" pitchFamily="34" charset="-122"/>
                <a:cs typeface="微软雅黑"/>
              </a:endParaRPr>
            </a:p>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接触</a:t>
              </a:r>
              <a:endParaRPr lang="en-US" altLang="zh-CN" sz="1400" b="1" dirty="0">
                <a:solidFill>
                  <a:prstClr val="white"/>
                </a:solidFill>
                <a:latin typeface="微软雅黑" pitchFamily="34" charset="-122"/>
                <a:ea typeface="微软雅黑" pitchFamily="34" charset="-122"/>
                <a:cs typeface="微软雅黑"/>
              </a:endParaRPr>
            </a:p>
          </p:txBody>
        </p:sp>
        <p:sp>
          <p:nvSpPr>
            <p:cNvPr id="21" name="Rectangle 13"/>
            <p:cNvSpPr>
              <a:spLocks noChangeArrowheads="1"/>
            </p:cNvSpPr>
            <p:nvPr/>
          </p:nvSpPr>
          <p:spPr bwMode="blackWhite">
            <a:xfrm>
              <a:off x="4013863" y="2655118"/>
              <a:ext cx="788508" cy="163118"/>
            </a:xfrm>
            <a:prstGeom prst="rect">
              <a:avLst/>
            </a:prstGeom>
            <a:noFill/>
            <a:ln>
              <a:noFill/>
            </a:ln>
            <a:effectLst/>
            <a:extLst/>
          </p:spPr>
          <p:txBody>
            <a:bodyPr wrap="square" lIns="0" tIns="0" rIns="0" bIns="0" anchor="ctr" anchorCtr="1">
              <a:spAutoFit/>
            </a:bodyPr>
            <a:lstStyle/>
            <a:p>
              <a:pPr algn="ctr" defTabSz="590550" eaLnBrk="1" fontAlgn="auto" hangingPunct="1">
                <a:spcBef>
                  <a:spcPts val="0"/>
                </a:spcBef>
                <a:spcAft>
                  <a:spcPts val="0"/>
                </a:spcAft>
                <a:buSzPct val="120000"/>
                <a:defRPr/>
              </a:pPr>
              <a:r>
                <a:rPr lang="zh-CN" altLang="en-US" sz="1400" b="1" dirty="0">
                  <a:solidFill>
                    <a:prstClr val="white"/>
                  </a:solidFill>
                  <a:latin typeface="微软雅黑" pitchFamily="34" charset="-122"/>
                  <a:ea typeface="微软雅黑" pitchFamily="34" charset="-122"/>
                  <a:cs typeface="微软雅黑"/>
                </a:rPr>
                <a:t>客户满意度</a:t>
              </a:r>
              <a:endParaRPr lang="en-US" altLang="zh-CN" sz="1400" b="1" dirty="0">
                <a:solidFill>
                  <a:prstClr val="white"/>
                </a:solidFill>
                <a:latin typeface="微软雅黑" pitchFamily="34" charset="-122"/>
                <a:ea typeface="微软雅黑" pitchFamily="34" charset="-122"/>
                <a:cs typeface="微软雅黑"/>
              </a:endParaRPr>
            </a:p>
          </p:txBody>
        </p:sp>
        <p:sp>
          <p:nvSpPr>
            <p:cNvPr id="22" name="文本框 2"/>
            <p:cNvSpPr txBox="1">
              <a:spLocks noChangeArrowheads="1"/>
            </p:cNvSpPr>
            <p:nvPr/>
          </p:nvSpPr>
          <p:spPr bwMode="auto">
            <a:xfrm>
              <a:off x="4270724" y="1689905"/>
              <a:ext cx="1162791" cy="396142"/>
            </a:xfrm>
            <a:prstGeom prst="rect">
              <a:avLst/>
            </a:prstGeom>
            <a:noFill/>
            <a:ln w="9525">
              <a:noFill/>
              <a:miter lim="800000"/>
              <a:headEnd/>
              <a:tailEnd/>
            </a:ln>
          </p:spPr>
          <p:txBody>
            <a:bodyPr wrap="square">
              <a:spAutoFit/>
            </a:bodyPr>
            <a:lstStyle/>
            <a:p>
              <a:pPr eaLnBrk="1" fontAlgn="auto" hangingPunct="1">
                <a:spcBef>
                  <a:spcPts val="0"/>
                </a:spcBef>
                <a:spcAft>
                  <a:spcPts val="0"/>
                </a:spcAft>
              </a:pPr>
              <a:r>
                <a:rPr kumimoji="1" lang="zh-CN" altLang="en-US" sz="1400" b="1" dirty="0">
                  <a:solidFill>
                    <a:prstClr val="black"/>
                  </a:solidFill>
                  <a:latin typeface="微软雅黑" pitchFamily="34" charset="-122"/>
                  <a:ea typeface="微软雅黑" pitchFamily="34" charset="-122"/>
                </a:rPr>
                <a:t>客户</a:t>
              </a:r>
              <a:endParaRPr kumimoji="1" lang="en-US" altLang="zh-CN" sz="1400" b="1" dirty="0">
                <a:solidFill>
                  <a:prstClr val="black"/>
                </a:solidFill>
                <a:latin typeface="微软雅黑" pitchFamily="34" charset="-122"/>
                <a:ea typeface="微软雅黑" pitchFamily="34" charset="-122"/>
              </a:endParaRPr>
            </a:p>
            <a:p>
              <a:pPr eaLnBrk="1" fontAlgn="auto" hangingPunct="1">
                <a:spcBef>
                  <a:spcPts val="0"/>
                </a:spcBef>
                <a:spcAft>
                  <a:spcPts val="0"/>
                </a:spcAft>
              </a:pPr>
              <a:r>
                <a:rPr kumimoji="1" lang="zh-CN" altLang="en-US" sz="1400" b="1" dirty="0">
                  <a:solidFill>
                    <a:prstClr val="black"/>
                  </a:solidFill>
                  <a:latin typeface="微软雅黑" pitchFamily="34" charset="-122"/>
                  <a:ea typeface="微软雅黑" pitchFamily="34" charset="-122"/>
                </a:rPr>
                <a:t>关系</a:t>
              </a:r>
            </a:p>
          </p:txBody>
        </p:sp>
      </p:grpSp>
    </p:spTree>
    <p:extLst>
      <p:ext uri="{BB962C8B-B14F-4D97-AF65-F5344CB8AC3E}">
        <p14:creationId xmlns:p14="http://schemas.microsoft.com/office/powerpoint/2010/main" xmlns="" val="2547110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30708" y="188336"/>
            <a:ext cx="11137900" cy="648072"/>
          </a:xfrm>
        </p:spPr>
        <p:txBody>
          <a:bodyPr/>
          <a:lstStyle/>
          <a:p>
            <a:r>
              <a:rPr lang="zh-CN" altLang="en-US" dirty="0" smtClean="0">
                <a:solidFill>
                  <a:schemeClr val="tx1"/>
                </a:solidFill>
              </a:rPr>
              <a:t>客户洞察方法</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sp>
        <p:nvSpPr>
          <p:cNvPr id="5" name="AutoShape 2"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Arial" charset="0"/>
              <a:ea typeface="宋体" charset="0"/>
            </a:endParaRPr>
          </a:p>
        </p:txBody>
      </p:sp>
      <p:sp>
        <p:nvSpPr>
          <p:cNvPr id="6" name="AutoShape 4"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Arial" charset="0"/>
              <a:ea typeface="宋体" charset="0"/>
            </a:endParaRPr>
          </a:p>
        </p:txBody>
      </p:sp>
      <p:sp>
        <p:nvSpPr>
          <p:cNvPr id="7"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Arial" charset="0"/>
              <a:ea typeface="宋体" charset="0"/>
            </a:endParaRPr>
          </a:p>
        </p:txBody>
      </p:sp>
      <p:sp>
        <p:nvSpPr>
          <p:cNvPr id="8" name="折角形 7"/>
          <p:cNvSpPr/>
          <p:nvPr/>
        </p:nvSpPr>
        <p:spPr>
          <a:xfrm>
            <a:off x="5159896" y="3140968"/>
            <a:ext cx="1800200" cy="792088"/>
          </a:xfrm>
          <a:prstGeom prst="foldedCorner">
            <a:avLst/>
          </a:prstGeom>
          <a:gradFill rotWithShape="1">
            <a:gsLst>
              <a:gs pos="0">
                <a:srgbClr val="267FC3">
                  <a:satMod val="103000"/>
                  <a:lumMod val="102000"/>
                  <a:tint val="94000"/>
                </a:srgbClr>
              </a:gs>
              <a:gs pos="50000">
                <a:srgbClr val="267FC3">
                  <a:satMod val="110000"/>
                  <a:lumMod val="100000"/>
                  <a:shade val="100000"/>
                </a:srgbClr>
              </a:gs>
              <a:gs pos="100000">
                <a:srgbClr val="267FC3">
                  <a:lumMod val="99000"/>
                  <a:satMod val="120000"/>
                  <a:shade val="78000"/>
                </a:srgbClr>
              </a:gs>
            </a:gsLst>
            <a:lin ang="5400000" scaled="0"/>
          </a:gradFill>
          <a:ln w="6350" cap="flat" cmpd="sng" algn="ctr">
            <a:solidFill>
              <a:srgbClr val="267F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800" b="0" i="0" u="none" strike="noStrike" kern="0" cap="none" spc="0" normalizeH="0" baseline="0" noProof="0" dirty="0" smtClean="0">
                <a:ln>
                  <a:noFill/>
                </a:ln>
                <a:solidFill>
                  <a:srgbClr val="FFFFFF"/>
                </a:solidFill>
                <a:effectLst/>
                <a:uLnTx/>
                <a:uFillTx/>
                <a:latin typeface="微软雅黑"/>
                <a:ea typeface="微软雅黑"/>
                <a:cs typeface="微软雅黑"/>
              </a:rPr>
              <a:t>客户分析</a:t>
            </a:r>
          </a:p>
        </p:txBody>
      </p:sp>
      <p:graphicFrame>
        <p:nvGraphicFramePr>
          <p:cNvPr id="9" name="表格 8"/>
          <p:cNvGraphicFramePr>
            <a:graphicFrameLocks noGrp="1"/>
          </p:cNvGraphicFramePr>
          <p:nvPr>
            <p:extLst>
              <p:ext uri="{D42A27DB-BD31-4B8C-83A1-F6EECF244321}">
                <p14:modId xmlns:p14="http://schemas.microsoft.com/office/powerpoint/2010/main" xmlns="" val="427173768"/>
              </p:ext>
            </p:extLst>
          </p:nvPr>
        </p:nvGraphicFramePr>
        <p:xfrm>
          <a:off x="1847528" y="1196752"/>
          <a:ext cx="2808311" cy="2376264"/>
        </p:xfrm>
        <a:graphic>
          <a:graphicData uri="http://schemas.openxmlformats.org/drawingml/2006/table">
            <a:tbl>
              <a:tblPr/>
              <a:tblGrid>
                <a:gridCol w="2808311">
                  <a:extLst>
                    <a:ext uri="{9D8B030D-6E8A-4147-A177-3AD203B41FA5}">
                      <a16:colId xmlns="" xmlns:a16="http://schemas.microsoft.com/office/drawing/2014/main" val="20000"/>
                    </a:ext>
                  </a:extLst>
                </a:gridCol>
              </a:tblGrid>
              <a:tr h="480257">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algn="ctr" eaLnBrk="1" hangingPunct="1">
                        <a:spcBef>
                          <a:spcPct val="50000"/>
                        </a:spcBef>
                      </a:pPr>
                      <a:r>
                        <a:rPr kumimoji="1" lang="zh-CN" altLang="en-US" sz="1600" dirty="0">
                          <a:latin typeface="微软雅黑"/>
                          <a:ea typeface="微软雅黑"/>
                          <a:cs typeface="微软雅黑"/>
                        </a:rPr>
                        <a:t>市场环境</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solidFill>
                      <a:srgbClr val="D1E6F6"/>
                    </a:solidFill>
                  </a:tcPr>
                </a:tc>
                <a:extLst>
                  <a:ext uri="{0D108BD9-81ED-4DB2-BD59-A6C34878D82A}">
                    <a16:rowId xmlns="" xmlns:a16="http://schemas.microsoft.com/office/drawing/2014/main" val="10000"/>
                  </a:ext>
                </a:extLst>
              </a:tr>
              <a:tr h="1896007">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marL="285750" indent="-285750" eaLnBrk="1" hangingPunct="1">
                        <a:lnSpc>
                          <a:spcPct val="120000"/>
                        </a:lnSpc>
                        <a:spcBef>
                          <a:spcPct val="50000"/>
                        </a:spcBef>
                        <a:buFont typeface="Wingdings" charset="2"/>
                        <a:buChar char="ü"/>
                      </a:pPr>
                      <a:r>
                        <a:rPr kumimoji="1" lang="zh-CN" altLang="en-US" sz="1600" dirty="0">
                          <a:latin typeface="微软雅黑"/>
                          <a:ea typeface="微软雅黑"/>
                          <a:cs typeface="微软雅黑"/>
                        </a:rPr>
                        <a:t>市场进入的障碍</a:t>
                      </a:r>
                      <a:endParaRPr kumimoji="1" lang="en-US" altLang="zh-CN" sz="1600" dirty="0">
                        <a:latin typeface="微软雅黑"/>
                        <a:ea typeface="微软雅黑"/>
                        <a:cs typeface="微软雅黑"/>
                      </a:endParaRPr>
                    </a:p>
                    <a:p>
                      <a:pPr marL="285750" indent="-285750" eaLnBrk="1" hangingPunct="1">
                        <a:lnSpc>
                          <a:spcPct val="120000"/>
                        </a:lnSpc>
                        <a:spcBef>
                          <a:spcPct val="50000"/>
                        </a:spcBef>
                        <a:buFont typeface="Wingdings" charset="2"/>
                        <a:buChar char="ü"/>
                      </a:pPr>
                      <a:r>
                        <a:rPr kumimoji="1" lang="zh-CN" altLang="en-US" sz="1600" dirty="0">
                          <a:latin typeface="微软雅黑"/>
                          <a:ea typeface="微软雅黑"/>
                          <a:cs typeface="微软雅黑"/>
                        </a:rPr>
                        <a:t>替代品的威胁</a:t>
                      </a:r>
                      <a:endParaRPr kumimoji="1" lang="en-US" altLang="zh-CN" sz="1600" dirty="0">
                        <a:latin typeface="微软雅黑"/>
                        <a:ea typeface="微软雅黑"/>
                        <a:cs typeface="微软雅黑"/>
                      </a:endParaRPr>
                    </a:p>
                    <a:p>
                      <a:pPr marL="285750" indent="-285750" eaLnBrk="1" hangingPunct="1">
                        <a:lnSpc>
                          <a:spcPct val="120000"/>
                        </a:lnSpc>
                        <a:spcBef>
                          <a:spcPct val="50000"/>
                        </a:spcBef>
                        <a:buFont typeface="Wingdings" charset="2"/>
                        <a:buChar char="ü"/>
                      </a:pPr>
                      <a:r>
                        <a:rPr kumimoji="1" lang="zh-CN" altLang="en-US" sz="1600" dirty="0">
                          <a:latin typeface="微软雅黑"/>
                          <a:ea typeface="微软雅黑"/>
                          <a:cs typeface="微软雅黑"/>
                        </a:rPr>
                        <a:t>购买者和供应商的影响力</a:t>
                      </a:r>
                      <a:endParaRPr kumimoji="1" lang="en-US" altLang="zh-CN" sz="1600" dirty="0">
                        <a:latin typeface="微软雅黑"/>
                        <a:ea typeface="微软雅黑"/>
                        <a:cs typeface="微软雅黑"/>
                      </a:endParaRPr>
                    </a:p>
                    <a:p>
                      <a:pPr marL="285750" indent="-285750" eaLnBrk="1" hangingPunct="1">
                        <a:lnSpc>
                          <a:spcPct val="120000"/>
                        </a:lnSpc>
                        <a:spcBef>
                          <a:spcPct val="50000"/>
                        </a:spcBef>
                        <a:buFont typeface="Wingdings" charset="2"/>
                        <a:buChar char="ü"/>
                      </a:pPr>
                      <a:r>
                        <a:rPr kumimoji="1" lang="zh-CN" altLang="en-US" sz="1600" dirty="0">
                          <a:latin typeface="微软雅黑"/>
                          <a:ea typeface="微软雅黑"/>
                          <a:cs typeface="微软雅黑"/>
                        </a:rPr>
                        <a:t>竞争对手之间的竞争</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graphicFrame>
        <p:nvGraphicFramePr>
          <p:cNvPr id="10" name="表格 9"/>
          <p:cNvGraphicFramePr>
            <a:graphicFrameLocks noGrp="1"/>
          </p:cNvGraphicFramePr>
          <p:nvPr>
            <p:extLst>
              <p:ext uri="{D42A27DB-BD31-4B8C-83A1-F6EECF244321}">
                <p14:modId xmlns:p14="http://schemas.microsoft.com/office/powerpoint/2010/main" xmlns="" val="3254521184"/>
              </p:ext>
            </p:extLst>
          </p:nvPr>
        </p:nvGraphicFramePr>
        <p:xfrm>
          <a:off x="7536160" y="1179518"/>
          <a:ext cx="2448272" cy="2393498"/>
        </p:xfrm>
        <a:graphic>
          <a:graphicData uri="http://schemas.openxmlformats.org/drawingml/2006/table">
            <a:tbl>
              <a:tblPr/>
              <a:tblGrid>
                <a:gridCol w="2448272">
                  <a:extLst>
                    <a:ext uri="{9D8B030D-6E8A-4147-A177-3AD203B41FA5}">
                      <a16:colId xmlns="" xmlns:a16="http://schemas.microsoft.com/office/drawing/2014/main" val="20000"/>
                    </a:ext>
                  </a:extLst>
                </a:gridCol>
              </a:tblGrid>
              <a:tr h="591073">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algn="ctr" eaLnBrk="1" hangingPunct="1">
                        <a:spcBef>
                          <a:spcPct val="50000"/>
                        </a:spcBef>
                      </a:pPr>
                      <a:r>
                        <a:rPr kumimoji="1" lang="zh-CN" altLang="en-US" sz="1600" dirty="0">
                          <a:latin typeface="微软雅黑"/>
                          <a:ea typeface="微软雅黑"/>
                          <a:cs typeface="微软雅黑"/>
                        </a:rPr>
                        <a:t>企业概况</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solidFill>
                      <a:srgbClr val="D1E6F6"/>
                    </a:solidFill>
                  </a:tcPr>
                </a:tc>
                <a:extLst>
                  <a:ext uri="{0D108BD9-81ED-4DB2-BD59-A6C34878D82A}">
                    <a16:rowId xmlns="" xmlns:a16="http://schemas.microsoft.com/office/drawing/2014/main" val="10000"/>
                  </a:ext>
                </a:extLst>
              </a:tr>
              <a:tr h="1802425">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愿景与使命</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主要业绩</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核心能力</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机遇与威胁</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xmlns="" val="1126231612"/>
              </p:ext>
            </p:extLst>
          </p:nvPr>
        </p:nvGraphicFramePr>
        <p:xfrm>
          <a:off x="1847528" y="4149080"/>
          <a:ext cx="2808311" cy="1800200"/>
        </p:xfrm>
        <a:graphic>
          <a:graphicData uri="http://schemas.openxmlformats.org/drawingml/2006/table">
            <a:tbl>
              <a:tblPr/>
              <a:tblGrid>
                <a:gridCol w="2808311">
                  <a:extLst>
                    <a:ext uri="{9D8B030D-6E8A-4147-A177-3AD203B41FA5}">
                      <a16:colId xmlns="" xmlns:a16="http://schemas.microsoft.com/office/drawing/2014/main" val="20000"/>
                    </a:ext>
                  </a:extLst>
                </a:gridCol>
              </a:tblGrid>
              <a:tr h="444559">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algn="ctr" eaLnBrk="1" hangingPunct="1">
                        <a:spcBef>
                          <a:spcPct val="50000"/>
                        </a:spcBef>
                      </a:pPr>
                      <a:r>
                        <a:rPr kumimoji="1" lang="zh-CN" altLang="en-US" sz="1600" dirty="0">
                          <a:latin typeface="微软雅黑"/>
                          <a:ea typeface="微软雅黑"/>
                          <a:cs typeface="微软雅黑"/>
                        </a:rPr>
                        <a:t>需求情况</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solidFill>
                      <a:srgbClr val="D1E6F6"/>
                    </a:solidFill>
                  </a:tcPr>
                </a:tc>
                <a:extLst>
                  <a:ext uri="{0D108BD9-81ED-4DB2-BD59-A6C34878D82A}">
                    <a16:rowId xmlns="" xmlns:a16="http://schemas.microsoft.com/office/drawing/2014/main" val="10000"/>
                  </a:ext>
                </a:extLst>
              </a:tr>
              <a:tr h="1355641">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产品</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解决方案</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服务</a:t>
                      </a:r>
                      <a:endParaRPr kumimoji="1" lang="en-US" altLang="zh-CN" sz="1600" dirty="0">
                        <a:latin typeface="微软雅黑"/>
                        <a:ea typeface="微软雅黑"/>
                        <a:cs typeface="微软雅黑"/>
                      </a:endParaRP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商业模式</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xmlns="" val="2163154278"/>
              </p:ext>
            </p:extLst>
          </p:nvPr>
        </p:nvGraphicFramePr>
        <p:xfrm>
          <a:off x="7536160" y="4077072"/>
          <a:ext cx="2448272" cy="1872208"/>
        </p:xfrm>
        <a:graphic>
          <a:graphicData uri="http://schemas.openxmlformats.org/drawingml/2006/table">
            <a:tbl>
              <a:tblPr/>
              <a:tblGrid>
                <a:gridCol w="2448272">
                  <a:extLst>
                    <a:ext uri="{9D8B030D-6E8A-4147-A177-3AD203B41FA5}">
                      <a16:colId xmlns="" xmlns:a16="http://schemas.microsoft.com/office/drawing/2014/main" val="20000"/>
                    </a:ext>
                  </a:extLst>
                </a:gridCol>
              </a:tblGrid>
              <a:tr h="462341">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algn="ctr" eaLnBrk="1" hangingPunct="1">
                        <a:spcBef>
                          <a:spcPct val="50000"/>
                        </a:spcBef>
                      </a:pPr>
                      <a:r>
                        <a:rPr kumimoji="1" lang="zh-CN" altLang="en-US" sz="1600" dirty="0">
                          <a:latin typeface="微软雅黑"/>
                          <a:ea typeface="微软雅黑"/>
                          <a:cs typeface="微软雅黑"/>
                        </a:rPr>
                        <a:t>采购决策</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solidFill>
                      <a:srgbClr val="D1E6F6"/>
                    </a:solidFill>
                  </a:tcPr>
                </a:tc>
                <a:extLst>
                  <a:ext uri="{0D108BD9-81ED-4DB2-BD59-A6C34878D82A}">
                    <a16:rowId xmlns="" xmlns:a16="http://schemas.microsoft.com/office/drawing/2014/main" val="10000"/>
                  </a:ext>
                </a:extLst>
              </a:tr>
              <a:tr h="1409867">
                <a:tc>
                  <a:txBody>
                    <a:bodyPr/>
                    <a:lstStyle>
                      <a:lvl1pPr marL="0" algn="l" defTabSz="914400" rtl="0" eaLnBrk="1" latinLnBrk="0" hangingPunct="1">
                        <a:defRPr sz="1800" kern="1200">
                          <a:solidFill>
                            <a:schemeClr val="tx1"/>
                          </a:solidFill>
                          <a:latin typeface="DengXian" panose="020F0502020204030204"/>
                          <a:ea typeface=""/>
                          <a:cs typeface=""/>
                        </a:defRPr>
                      </a:lvl1pPr>
                      <a:lvl2pPr marL="457200" algn="l" defTabSz="914400" rtl="0" eaLnBrk="1" latinLnBrk="0" hangingPunct="1">
                        <a:defRPr sz="1800" kern="1200">
                          <a:solidFill>
                            <a:schemeClr val="tx1"/>
                          </a:solidFill>
                          <a:latin typeface="DengXian" panose="020F0502020204030204"/>
                          <a:ea typeface=""/>
                          <a:cs typeface=""/>
                        </a:defRPr>
                      </a:lvl2pPr>
                      <a:lvl3pPr marL="914400" algn="l" defTabSz="914400" rtl="0" eaLnBrk="1" latinLnBrk="0" hangingPunct="1">
                        <a:defRPr sz="1800" kern="1200">
                          <a:solidFill>
                            <a:schemeClr val="tx1"/>
                          </a:solidFill>
                          <a:latin typeface="DengXian" panose="020F0502020204030204"/>
                          <a:ea typeface=""/>
                          <a:cs typeface=""/>
                        </a:defRPr>
                      </a:lvl3pPr>
                      <a:lvl4pPr marL="1371600" algn="l" defTabSz="914400" rtl="0" eaLnBrk="1" latinLnBrk="0" hangingPunct="1">
                        <a:defRPr sz="1800" kern="1200">
                          <a:solidFill>
                            <a:schemeClr val="tx1"/>
                          </a:solidFill>
                          <a:latin typeface="DengXian" panose="020F0502020204030204"/>
                          <a:ea typeface=""/>
                          <a:cs typeface=""/>
                        </a:defRPr>
                      </a:lvl4pPr>
                      <a:lvl5pPr marL="1828800" algn="l" defTabSz="914400" rtl="0" eaLnBrk="1" latinLnBrk="0" hangingPunct="1">
                        <a:defRPr sz="1800" kern="1200">
                          <a:solidFill>
                            <a:schemeClr val="tx1"/>
                          </a:solidFill>
                          <a:latin typeface="DengXian" panose="020F0502020204030204"/>
                          <a:ea typeface=""/>
                          <a:cs typeface=""/>
                        </a:defRPr>
                      </a:lvl5pPr>
                      <a:lvl6pPr marL="2286000" algn="l" defTabSz="914400" rtl="0" eaLnBrk="1" latinLnBrk="0" hangingPunct="1">
                        <a:defRPr sz="1800" kern="1200">
                          <a:solidFill>
                            <a:schemeClr val="tx1"/>
                          </a:solidFill>
                          <a:latin typeface="DengXian" panose="020F0502020204030204"/>
                          <a:ea typeface=""/>
                          <a:cs typeface=""/>
                        </a:defRPr>
                      </a:lvl6pPr>
                      <a:lvl7pPr marL="2743200" algn="l" defTabSz="914400" rtl="0" eaLnBrk="1" latinLnBrk="0" hangingPunct="1">
                        <a:defRPr sz="1800" kern="1200">
                          <a:solidFill>
                            <a:schemeClr val="tx1"/>
                          </a:solidFill>
                          <a:latin typeface="DengXian" panose="020F0502020204030204"/>
                          <a:ea typeface=""/>
                          <a:cs typeface=""/>
                        </a:defRPr>
                      </a:lvl7pPr>
                      <a:lvl8pPr marL="3200400" algn="l" defTabSz="914400" rtl="0" eaLnBrk="1" latinLnBrk="0" hangingPunct="1">
                        <a:defRPr sz="1800" kern="1200">
                          <a:solidFill>
                            <a:schemeClr val="tx1"/>
                          </a:solidFill>
                          <a:latin typeface="DengXian" panose="020F0502020204030204"/>
                          <a:ea typeface=""/>
                          <a:cs typeface=""/>
                        </a:defRPr>
                      </a:lvl8pPr>
                      <a:lvl9pPr marL="3657600" algn="l" defTabSz="914400" rtl="0" eaLnBrk="1" latinLnBrk="0" hangingPunct="1">
                        <a:defRPr sz="1800" kern="1200">
                          <a:solidFill>
                            <a:schemeClr val="tx1"/>
                          </a:solidFill>
                          <a:latin typeface="DengXian" panose="020F0502020204030204"/>
                          <a:ea typeface=""/>
                          <a:cs typeface=""/>
                        </a:defRPr>
                      </a:lvl9pPr>
                    </a:lstStyle>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关键角色</a:t>
                      </a:r>
                    </a:p>
                    <a:p>
                      <a:pPr marL="285750" indent="-285750" eaLnBrk="1" hangingPunct="1">
                        <a:lnSpc>
                          <a:spcPct val="70000"/>
                        </a:lnSpc>
                        <a:spcBef>
                          <a:spcPct val="50000"/>
                        </a:spcBef>
                        <a:buFont typeface="Wingdings" charset="2"/>
                        <a:buChar char="ü"/>
                      </a:pPr>
                      <a:r>
                        <a:rPr kumimoji="1" lang="zh-CN" altLang="en-US" sz="1600" dirty="0">
                          <a:latin typeface="微软雅黑"/>
                          <a:ea typeface="微软雅黑"/>
                          <a:cs typeface="微软雅黑"/>
                        </a:rPr>
                        <a:t>购买程序</a:t>
                      </a:r>
                    </a:p>
                  </a:txBody>
                  <a:tcPr anchor="ctr" horzOverflow="overflow">
                    <a:lnL w="12700" cmpd="sng">
                      <a:solidFill>
                        <a:srgbClr val="267FC3"/>
                      </a:solidFill>
                    </a:lnL>
                    <a:lnR w="12700" cmpd="sng">
                      <a:solidFill>
                        <a:srgbClr val="267FC3"/>
                      </a:solidFill>
                    </a:lnR>
                    <a:lnT w="12700" cmpd="sng">
                      <a:solidFill>
                        <a:srgbClr val="267FC3"/>
                      </a:solidFill>
                    </a:lnT>
                    <a:lnB w="12700" cmpd="sng">
                      <a:solidFill>
                        <a:srgbClr val="267FC3"/>
                      </a:solid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sp>
        <p:nvSpPr>
          <p:cNvPr id="13" name="右箭头 12"/>
          <p:cNvSpPr/>
          <p:nvPr/>
        </p:nvSpPr>
        <p:spPr>
          <a:xfrm rot="1946735">
            <a:off x="4870791" y="2524462"/>
            <a:ext cx="576064" cy="432048"/>
          </a:xfrm>
          <a:prstGeom prst="rightArrow">
            <a:avLst/>
          </a:prstGeom>
          <a:solidFill>
            <a:srgbClr val="D1E6F6"/>
          </a:solidFill>
          <a:ln w="6350" cap="flat" cmpd="sng" algn="ctr">
            <a:solidFill>
              <a:srgbClr val="267F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smtClean="0">
              <a:ln>
                <a:noFill/>
              </a:ln>
              <a:solidFill>
                <a:srgbClr val="FFFFFF"/>
              </a:solidFill>
              <a:effectLst/>
              <a:uLnTx/>
              <a:uFillTx/>
              <a:latin typeface="DengXian" panose="020F0502020204030204"/>
              <a:ea typeface="DengXian" panose="02010600030101010101" pitchFamily="2" charset="-122"/>
            </a:endParaRPr>
          </a:p>
        </p:txBody>
      </p:sp>
      <p:sp>
        <p:nvSpPr>
          <p:cNvPr id="14" name="右箭头 13"/>
          <p:cNvSpPr/>
          <p:nvPr/>
        </p:nvSpPr>
        <p:spPr>
          <a:xfrm rot="18752602">
            <a:off x="4865736" y="4219324"/>
            <a:ext cx="576064" cy="432048"/>
          </a:xfrm>
          <a:prstGeom prst="rightArrow">
            <a:avLst/>
          </a:prstGeom>
          <a:solidFill>
            <a:srgbClr val="D1E6F6"/>
          </a:solidFill>
          <a:ln w="6350" cap="flat" cmpd="sng" algn="ctr">
            <a:solidFill>
              <a:srgbClr val="267F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smtClean="0">
              <a:ln>
                <a:noFill/>
              </a:ln>
              <a:solidFill>
                <a:srgbClr val="FFFFFF"/>
              </a:solidFill>
              <a:effectLst/>
              <a:uLnTx/>
              <a:uFillTx/>
              <a:latin typeface="DengXian" panose="020F0502020204030204"/>
              <a:ea typeface="DengXian" panose="02010600030101010101" pitchFamily="2" charset="-122"/>
            </a:endParaRPr>
          </a:p>
        </p:txBody>
      </p:sp>
      <p:sp>
        <p:nvSpPr>
          <p:cNvPr id="15" name="右箭头 14"/>
          <p:cNvSpPr/>
          <p:nvPr/>
        </p:nvSpPr>
        <p:spPr>
          <a:xfrm rot="9144085">
            <a:off x="6883383" y="2512512"/>
            <a:ext cx="576064" cy="432048"/>
          </a:xfrm>
          <a:prstGeom prst="rightArrow">
            <a:avLst/>
          </a:prstGeom>
          <a:solidFill>
            <a:srgbClr val="D1E6F6"/>
          </a:solidFill>
          <a:ln w="6350" cap="flat" cmpd="sng" algn="ctr">
            <a:solidFill>
              <a:srgbClr val="267F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smtClean="0">
              <a:ln>
                <a:noFill/>
              </a:ln>
              <a:solidFill>
                <a:srgbClr val="FFFFFF"/>
              </a:solidFill>
              <a:effectLst/>
              <a:uLnTx/>
              <a:uFillTx/>
              <a:latin typeface="DengXian" panose="020F0502020204030204"/>
              <a:ea typeface="DengXian" panose="02010600030101010101" pitchFamily="2" charset="-122"/>
            </a:endParaRPr>
          </a:p>
        </p:txBody>
      </p:sp>
      <p:sp>
        <p:nvSpPr>
          <p:cNvPr id="16" name="右箭头 15"/>
          <p:cNvSpPr/>
          <p:nvPr/>
        </p:nvSpPr>
        <p:spPr>
          <a:xfrm rot="12951221">
            <a:off x="6816024" y="4204844"/>
            <a:ext cx="576064" cy="432048"/>
          </a:xfrm>
          <a:prstGeom prst="rightArrow">
            <a:avLst/>
          </a:prstGeom>
          <a:solidFill>
            <a:srgbClr val="D1E6F6"/>
          </a:solidFill>
          <a:ln w="6350" cap="flat" cmpd="sng" algn="ctr">
            <a:solidFill>
              <a:srgbClr val="267F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smtClean="0">
              <a:ln>
                <a:noFill/>
              </a:ln>
              <a:solidFill>
                <a:srgbClr val="FFFFFF"/>
              </a:solidFill>
              <a:effectLst/>
              <a:uLnTx/>
              <a:uFillTx/>
              <a:latin typeface="DengXian" panose="020F0502020204030204"/>
              <a:ea typeface="DengXian" panose="02010600030101010101" pitchFamily="2" charset="-122"/>
            </a:endParaRPr>
          </a:p>
        </p:txBody>
      </p:sp>
    </p:spTree>
    <p:extLst>
      <p:ext uri="{BB962C8B-B14F-4D97-AF65-F5344CB8AC3E}">
        <p14:creationId xmlns:p14="http://schemas.microsoft.com/office/powerpoint/2010/main" xmlns="" val="2280443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368" y="188336"/>
            <a:ext cx="11137900" cy="648072"/>
          </a:xfrm>
        </p:spPr>
        <p:txBody>
          <a:bodyPr/>
          <a:lstStyle/>
          <a:p>
            <a:r>
              <a:rPr lang="zh-CN" altLang="en-US" dirty="0" smtClean="0">
                <a:latin typeface="+mj-ea"/>
              </a:rPr>
              <a:t>客户分级</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grpSp>
        <p:nvGrpSpPr>
          <p:cNvPr id="5" name="组合 4"/>
          <p:cNvGrpSpPr/>
          <p:nvPr/>
        </p:nvGrpSpPr>
        <p:grpSpPr>
          <a:xfrm>
            <a:off x="1127448" y="1070690"/>
            <a:ext cx="9865096" cy="5238629"/>
            <a:chOff x="1498622" y="846694"/>
            <a:chExt cx="6436597" cy="3295206"/>
          </a:xfrm>
        </p:grpSpPr>
        <p:sp>
          <p:nvSpPr>
            <p:cNvPr id="6" name="Text Box 16"/>
            <p:cNvSpPr txBox="1">
              <a:spLocks noChangeArrowheads="1"/>
            </p:cNvSpPr>
            <p:nvPr/>
          </p:nvSpPr>
          <p:spPr bwMode="auto">
            <a:xfrm>
              <a:off x="2499125" y="3714914"/>
              <a:ext cx="1620440" cy="374074"/>
            </a:xfrm>
            <a:prstGeom prst="rect">
              <a:avLst/>
            </a:prstGeom>
            <a:noFill/>
            <a:ln w="9525">
              <a:noFill/>
              <a:miter lim="800000"/>
              <a:headEnd/>
              <a:tailEnd/>
            </a:ln>
          </p:spPr>
          <p:txBody>
            <a:bodyPr>
              <a:spAutoFit/>
            </a:bodyPr>
            <a:lstStyle/>
            <a:p>
              <a:pPr marL="257175" indent="-257175">
                <a:spcBef>
                  <a:spcPct val="50000"/>
                </a:spcBef>
              </a:pPr>
              <a:endParaRPr lang="zh-CN" altLang="en-US" sz="3000">
                <a:solidFill>
                  <a:srgbClr val="000000"/>
                </a:solidFill>
                <a:latin typeface="微软雅黑"/>
                <a:ea typeface="微软雅黑"/>
                <a:cs typeface="微软雅黑"/>
              </a:endParaRPr>
            </a:p>
          </p:txBody>
        </p:sp>
        <p:sp>
          <p:nvSpPr>
            <p:cNvPr id="7" name="Text Box 17"/>
            <p:cNvSpPr txBox="1">
              <a:spLocks noChangeArrowheads="1"/>
            </p:cNvSpPr>
            <p:nvPr/>
          </p:nvSpPr>
          <p:spPr bwMode="auto">
            <a:xfrm>
              <a:off x="2117747" y="3713793"/>
              <a:ext cx="2022872" cy="428107"/>
            </a:xfrm>
            <a:prstGeom prst="rect">
              <a:avLst/>
            </a:prstGeom>
            <a:noFill/>
            <a:ln w="9525">
              <a:noFill/>
              <a:miter lim="800000"/>
              <a:headEnd/>
              <a:tailEnd/>
            </a:ln>
          </p:spPr>
          <p:txBody>
            <a:bodyPr>
              <a:spAutoFit/>
            </a:bodyPr>
            <a:lstStyle/>
            <a:p>
              <a:pPr>
                <a:spcBef>
                  <a:spcPct val="20000"/>
                </a:spcBef>
                <a:buClr>
                  <a:srgbClr val="000000"/>
                </a:buClr>
                <a:buFont typeface="Wingdings" pitchFamily="2" charset="2"/>
                <a:buNone/>
              </a:pPr>
              <a:r>
                <a:rPr lang="zh-CN" altLang="en-US" sz="1600" dirty="0">
                  <a:solidFill>
                    <a:srgbClr val="000000"/>
                  </a:solidFill>
                  <a:latin typeface="微软雅黑"/>
                  <a:ea typeface="微软雅黑"/>
                  <a:cs typeface="微软雅黑"/>
                </a:rPr>
                <a:t>客户企业档案</a:t>
              </a:r>
              <a:endParaRPr lang="en-US" altLang="zh-CN" sz="1600" dirty="0">
                <a:solidFill>
                  <a:srgbClr val="000000"/>
                </a:solidFill>
                <a:latin typeface="微软雅黑"/>
                <a:ea typeface="微软雅黑"/>
                <a:cs typeface="微软雅黑"/>
              </a:endParaRPr>
            </a:p>
            <a:p>
              <a:pPr>
                <a:spcBef>
                  <a:spcPct val="20000"/>
                </a:spcBef>
                <a:buClr>
                  <a:srgbClr val="000000"/>
                </a:buClr>
                <a:buFont typeface="Wingdings" pitchFamily="2" charset="2"/>
                <a:buNone/>
              </a:pPr>
              <a:r>
                <a:rPr lang="zh-CN" altLang="en-US" sz="1600" dirty="0">
                  <a:solidFill>
                    <a:srgbClr val="000000"/>
                  </a:solidFill>
                  <a:latin typeface="微软雅黑"/>
                  <a:ea typeface="微软雅黑"/>
                  <a:cs typeface="微软雅黑"/>
                </a:rPr>
                <a:t>第三方报告</a:t>
              </a:r>
              <a:endParaRPr lang="en-US" altLang="zh-CN" sz="1600" dirty="0">
                <a:solidFill>
                  <a:srgbClr val="000000"/>
                </a:solidFill>
                <a:latin typeface="微软雅黑"/>
                <a:ea typeface="微软雅黑"/>
                <a:cs typeface="微软雅黑"/>
              </a:endParaRPr>
            </a:p>
          </p:txBody>
        </p:sp>
        <p:sp>
          <p:nvSpPr>
            <p:cNvPr id="8" name="Text Box 18"/>
            <p:cNvSpPr txBox="1">
              <a:spLocks noChangeArrowheads="1"/>
            </p:cNvSpPr>
            <p:nvPr/>
          </p:nvSpPr>
          <p:spPr bwMode="auto">
            <a:xfrm>
              <a:off x="3994705" y="3332835"/>
              <a:ext cx="2158604" cy="727365"/>
            </a:xfrm>
            <a:prstGeom prst="rect">
              <a:avLst/>
            </a:prstGeom>
            <a:noFill/>
            <a:ln w="9525">
              <a:noFill/>
              <a:miter lim="800000"/>
              <a:headEnd/>
              <a:tailEnd/>
            </a:ln>
          </p:spPr>
          <p:txBody>
            <a:bodyPr>
              <a:spAutoFit/>
            </a:bodyPr>
            <a:lstStyle/>
            <a:p>
              <a:pPr>
                <a:spcBef>
                  <a:spcPct val="50000"/>
                </a:spcBef>
                <a:buFontTx/>
                <a:buNone/>
              </a:pPr>
              <a:r>
                <a:rPr lang="zh-CN" altLang="en-US" sz="1600" dirty="0">
                  <a:solidFill>
                    <a:srgbClr val="000000"/>
                  </a:solidFill>
                  <a:latin typeface="微软雅黑"/>
                  <a:ea typeface="微软雅黑"/>
                  <a:cs typeface="微软雅黑"/>
                </a:rPr>
                <a:t>公司定位</a:t>
              </a:r>
              <a:endParaRPr lang="en-US" altLang="zh-CN" sz="1600" dirty="0">
                <a:solidFill>
                  <a:srgbClr val="000000"/>
                </a:solidFill>
                <a:latin typeface="微软雅黑"/>
                <a:ea typeface="微软雅黑"/>
                <a:cs typeface="微软雅黑"/>
              </a:endParaRPr>
            </a:p>
            <a:p>
              <a:pPr>
                <a:spcBef>
                  <a:spcPct val="50000"/>
                </a:spcBef>
                <a:buFontTx/>
                <a:buNone/>
              </a:pPr>
              <a:r>
                <a:rPr lang="zh-CN" altLang="en-US" sz="1600" dirty="0">
                  <a:solidFill>
                    <a:srgbClr val="000000"/>
                  </a:solidFill>
                  <a:latin typeface="微软雅黑"/>
                  <a:ea typeface="微软雅黑"/>
                  <a:cs typeface="微软雅黑"/>
                </a:rPr>
                <a:t>公司战略</a:t>
              </a:r>
              <a:endParaRPr lang="en-US" altLang="zh-CN" sz="1600" dirty="0">
                <a:solidFill>
                  <a:srgbClr val="000000"/>
                </a:solidFill>
                <a:latin typeface="微软雅黑"/>
                <a:ea typeface="微软雅黑"/>
                <a:cs typeface="微软雅黑"/>
              </a:endParaRPr>
            </a:p>
            <a:p>
              <a:pPr>
                <a:spcBef>
                  <a:spcPct val="50000"/>
                </a:spcBef>
                <a:buFontTx/>
                <a:buNone/>
              </a:pPr>
              <a:r>
                <a:rPr lang="zh-CN" altLang="en-US" sz="1600" dirty="0">
                  <a:solidFill>
                    <a:srgbClr val="000000"/>
                  </a:solidFill>
                  <a:latin typeface="微软雅黑"/>
                  <a:ea typeface="微软雅黑"/>
                  <a:cs typeface="微软雅黑"/>
                </a:rPr>
                <a:t>客户贡献分析</a:t>
              </a:r>
            </a:p>
          </p:txBody>
        </p:sp>
        <p:sp>
          <p:nvSpPr>
            <p:cNvPr id="9" name="Text Box 19"/>
            <p:cNvSpPr txBox="1">
              <a:spLocks noChangeArrowheads="1"/>
            </p:cNvSpPr>
            <p:nvPr/>
          </p:nvSpPr>
          <p:spPr bwMode="auto">
            <a:xfrm>
              <a:off x="5732842" y="2928454"/>
              <a:ext cx="2202377" cy="644238"/>
            </a:xfrm>
            <a:prstGeom prst="rect">
              <a:avLst/>
            </a:prstGeom>
            <a:noFill/>
            <a:ln w="9525">
              <a:noFill/>
              <a:miter lim="800000"/>
              <a:headEnd/>
              <a:tailEnd/>
            </a:ln>
          </p:spPr>
          <p:txBody>
            <a:bodyPr wrap="square">
              <a:spAutoFit/>
            </a:bodyPr>
            <a:lstStyle/>
            <a:p>
              <a:pPr>
                <a:spcBef>
                  <a:spcPct val="50000"/>
                </a:spcBef>
                <a:buFontTx/>
                <a:buNone/>
              </a:pPr>
              <a:r>
                <a:rPr lang="zh-CN" altLang="en-US" sz="1600" dirty="0">
                  <a:solidFill>
                    <a:srgbClr val="000000"/>
                  </a:solidFill>
                  <a:latin typeface="微软雅黑"/>
                  <a:ea typeface="微软雅黑"/>
                  <a:cs typeface="微软雅黑"/>
                </a:rPr>
                <a:t>客户级别确定（</a:t>
              </a:r>
              <a:r>
                <a:rPr lang="en-US" altLang="zh-CN" sz="1600" dirty="0">
                  <a:solidFill>
                    <a:srgbClr val="000000"/>
                  </a:solidFill>
                  <a:latin typeface="微软雅黑"/>
                  <a:ea typeface="微软雅黑"/>
                  <a:cs typeface="微软雅黑"/>
                </a:rPr>
                <a:t>S</a:t>
              </a:r>
              <a:r>
                <a:rPr lang="zh-CN" altLang="en-US" sz="1600" dirty="0">
                  <a:solidFill>
                    <a:srgbClr val="000000"/>
                  </a:solidFill>
                  <a:latin typeface="微软雅黑"/>
                  <a:ea typeface="微软雅黑"/>
                  <a:cs typeface="微软雅黑"/>
                </a:rPr>
                <a:t>、</a:t>
              </a:r>
              <a:r>
                <a:rPr lang="en-US" altLang="zh-CN" sz="1600" dirty="0">
                  <a:solidFill>
                    <a:srgbClr val="000000"/>
                  </a:solidFill>
                  <a:latin typeface="微软雅黑"/>
                  <a:ea typeface="微软雅黑"/>
                  <a:cs typeface="微软雅黑"/>
                </a:rPr>
                <a:t>A</a:t>
              </a:r>
              <a:r>
                <a:rPr lang="zh-CN" altLang="en-US" sz="1600" dirty="0">
                  <a:solidFill>
                    <a:srgbClr val="000000"/>
                  </a:solidFill>
                  <a:latin typeface="微软雅黑"/>
                  <a:ea typeface="微软雅黑"/>
                  <a:cs typeface="微软雅黑"/>
                </a:rPr>
                <a:t>、</a:t>
              </a:r>
              <a:r>
                <a:rPr lang="en-US" altLang="zh-CN" sz="1600" dirty="0">
                  <a:solidFill>
                    <a:srgbClr val="000000"/>
                  </a:solidFill>
                  <a:latin typeface="微软雅黑"/>
                  <a:ea typeface="微软雅黑"/>
                  <a:cs typeface="微软雅黑"/>
                </a:rPr>
                <a:t>B</a:t>
              </a:r>
              <a:r>
                <a:rPr lang="zh-CN" altLang="en-US" sz="1600" dirty="0">
                  <a:solidFill>
                    <a:srgbClr val="000000"/>
                  </a:solidFill>
                  <a:latin typeface="微软雅黑"/>
                  <a:ea typeface="微软雅黑"/>
                  <a:cs typeface="微软雅黑"/>
                </a:rPr>
                <a:t>、</a:t>
              </a:r>
              <a:r>
                <a:rPr lang="en-US" altLang="zh-CN" sz="1600" dirty="0">
                  <a:solidFill>
                    <a:srgbClr val="000000"/>
                  </a:solidFill>
                  <a:latin typeface="微软雅黑"/>
                  <a:ea typeface="微软雅黑"/>
                  <a:cs typeface="微软雅黑"/>
                </a:rPr>
                <a:t>C</a:t>
              </a:r>
              <a:r>
                <a:rPr lang="zh-CN" altLang="en-US" sz="1600" dirty="0">
                  <a:solidFill>
                    <a:srgbClr val="000000"/>
                  </a:solidFill>
                  <a:latin typeface="微软雅黑"/>
                  <a:ea typeface="微软雅黑"/>
                  <a:cs typeface="微软雅黑"/>
                </a:rPr>
                <a:t>）</a:t>
              </a:r>
              <a:endParaRPr lang="en-US" altLang="zh-CN" sz="1600" dirty="0">
                <a:solidFill>
                  <a:srgbClr val="000000"/>
                </a:solidFill>
                <a:latin typeface="微软雅黑"/>
                <a:ea typeface="微软雅黑"/>
                <a:cs typeface="微软雅黑"/>
              </a:endParaRPr>
            </a:p>
            <a:p>
              <a:pPr>
                <a:spcBef>
                  <a:spcPct val="50000"/>
                </a:spcBef>
                <a:buFontTx/>
                <a:buNone/>
              </a:pPr>
              <a:r>
                <a:rPr lang="zh-CN" altLang="en-US" sz="1600" dirty="0">
                  <a:solidFill>
                    <a:srgbClr val="000000"/>
                  </a:solidFill>
                  <a:latin typeface="微软雅黑"/>
                  <a:ea typeface="微软雅黑"/>
                  <a:cs typeface="微软雅黑"/>
                </a:rPr>
                <a:t>客户政策确立（含技术、商务、客户接触）</a:t>
              </a:r>
            </a:p>
          </p:txBody>
        </p:sp>
        <p:sp>
          <p:nvSpPr>
            <p:cNvPr id="10" name="矩形标注 18"/>
            <p:cNvSpPr>
              <a:spLocks noChangeArrowheads="1"/>
            </p:cNvSpPr>
            <p:nvPr/>
          </p:nvSpPr>
          <p:spPr bwMode="auto">
            <a:xfrm>
              <a:off x="1826421" y="846694"/>
              <a:ext cx="4586288" cy="565547"/>
            </a:xfrm>
            <a:prstGeom prst="wedgeRectCallout">
              <a:avLst>
                <a:gd name="adj1" fmla="val -20833"/>
                <a:gd name="adj2" fmla="val 62500"/>
              </a:avLst>
            </a:prstGeom>
            <a:noFill/>
            <a:ln w="9525">
              <a:noFill/>
              <a:miter lim="800000"/>
              <a:headEnd/>
              <a:tailEnd/>
            </a:ln>
          </p:spPr>
          <p:txBody>
            <a:bodyPr lIns="67628" tIns="35243" rIns="67628" bIns="35243" anchor="ctr"/>
            <a:lstStyle/>
            <a:p>
              <a:pPr algn="ctr"/>
              <a:r>
                <a:rPr lang="zh-CN" altLang="en-US" sz="2000" b="1" dirty="0">
                  <a:solidFill>
                    <a:srgbClr val="0070C0"/>
                  </a:solidFill>
                  <a:latin typeface="微软雅黑"/>
                  <a:ea typeface="微软雅黑"/>
                  <a:cs typeface="微软雅黑"/>
                </a:rPr>
                <a:t>‘相关性’ 与 ‘最小接触’ 原则</a:t>
              </a:r>
            </a:p>
          </p:txBody>
        </p:sp>
        <p:grpSp>
          <p:nvGrpSpPr>
            <p:cNvPr id="11" name="组合 10"/>
            <p:cNvGrpSpPr/>
            <p:nvPr/>
          </p:nvGrpSpPr>
          <p:grpSpPr>
            <a:xfrm>
              <a:off x="1498622" y="1490830"/>
              <a:ext cx="6073774" cy="2183606"/>
              <a:chOff x="1142976" y="816772"/>
              <a:chExt cx="6073774" cy="2183606"/>
            </a:xfrm>
          </p:grpSpPr>
          <p:sp>
            <p:nvSpPr>
              <p:cNvPr id="12" name="Rectangle 3"/>
              <p:cNvSpPr>
                <a:spLocks noChangeArrowheads="1"/>
              </p:cNvSpPr>
              <p:nvPr/>
            </p:nvSpPr>
            <p:spPr bwMode="gray">
              <a:xfrm>
                <a:off x="5381600" y="1887144"/>
                <a:ext cx="1835150" cy="323850"/>
              </a:xfrm>
              <a:prstGeom prst="rect">
                <a:avLst/>
              </a:prstGeom>
              <a:gradFill rotWithShape="1">
                <a:gsLst>
                  <a:gs pos="0">
                    <a:srgbClr val="529DD7"/>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sz="1400" b="1">
                  <a:latin typeface="微软雅黑" pitchFamily="34" charset="-122"/>
                  <a:ea typeface="微软雅黑" pitchFamily="34" charset="-122"/>
                </a:endParaRPr>
              </a:p>
            </p:txBody>
          </p:sp>
          <p:sp>
            <p:nvSpPr>
              <p:cNvPr id="13" name="Rectangle 4"/>
              <p:cNvSpPr>
                <a:spLocks noChangeArrowheads="1"/>
              </p:cNvSpPr>
              <p:nvPr/>
            </p:nvSpPr>
            <p:spPr bwMode="gray">
              <a:xfrm>
                <a:off x="3575026" y="2253857"/>
                <a:ext cx="1806575" cy="323850"/>
              </a:xfrm>
              <a:prstGeom prst="rect">
                <a:avLst/>
              </a:prstGeom>
              <a:gradFill rotWithShape="1">
                <a:gsLst>
                  <a:gs pos="0">
                    <a:schemeClr val="tx2">
                      <a:lumMod val="60000"/>
                      <a:lumOff val="40000"/>
                    </a:schemeClr>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b="1">
                  <a:latin typeface="微软雅黑" pitchFamily="34" charset="-122"/>
                  <a:ea typeface="微软雅黑" pitchFamily="34" charset="-122"/>
                </a:endParaRPr>
              </a:p>
            </p:txBody>
          </p:sp>
          <p:sp>
            <p:nvSpPr>
              <p:cNvPr id="14" name="Rectangle 5"/>
              <p:cNvSpPr>
                <a:spLocks noChangeArrowheads="1"/>
              </p:cNvSpPr>
              <p:nvPr/>
            </p:nvSpPr>
            <p:spPr bwMode="gray">
              <a:xfrm>
                <a:off x="1746226" y="2624141"/>
                <a:ext cx="1825625" cy="323850"/>
              </a:xfrm>
              <a:prstGeom prst="rect">
                <a:avLst/>
              </a:prstGeom>
              <a:gradFill rotWithShape="1">
                <a:gsLst>
                  <a:gs pos="0">
                    <a:srgbClr val="529DD7"/>
                  </a:gs>
                  <a:gs pos="100000">
                    <a:schemeClr val="folHlink">
                      <a:gamma/>
                      <a:tint val="0"/>
                      <a:invGamma/>
                    </a:schemeClr>
                  </a:gs>
                </a:gsLst>
                <a:lin ang="5400000" scaled="1"/>
              </a:gradFill>
              <a:ln w="9525">
                <a:noFill/>
                <a:miter lim="800000"/>
                <a:headEnd/>
                <a:tailEnd/>
              </a:ln>
              <a:effectLst/>
            </p:spPr>
            <p:txBody>
              <a:bodyPr wrap="none" anchor="ctr"/>
              <a:lstStyle/>
              <a:p>
                <a:pPr algn="ctr">
                  <a:defRPr/>
                </a:pPr>
                <a:endParaRPr lang="zh-CN" altLang="zh-CN" b="1">
                  <a:latin typeface="微软雅黑" pitchFamily="34" charset="-122"/>
                  <a:ea typeface="微软雅黑" pitchFamily="34" charset="-122"/>
                </a:endParaRPr>
              </a:p>
            </p:txBody>
          </p:sp>
          <p:sp>
            <p:nvSpPr>
              <p:cNvPr id="15" name="AutoShape 6"/>
              <p:cNvSpPr>
                <a:spLocks noChangeArrowheads="1"/>
              </p:cNvSpPr>
              <p:nvPr/>
            </p:nvSpPr>
            <p:spPr bwMode="gray">
              <a:xfrm flipH="1">
                <a:off x="1142976" y="2164559"/>
                <a:ext cx="2428875" cy="461963"/>
              </a:xfrm>
              <a:prstGeom prst="parallelogram">
                <a:avLst>
                  <a:gd name="adj" fmla="val 98582"/>
                </a:avLst>
              </a:prstGeom>
              <a:gradFill rotWithShape="1">
                <a:gsLst>
                  <a:gs pos="0">
                    <a:srgbClr val="529DD7"/>
                  </a:gs>
                  <a:gs pos="53000">
                    <a:srgbClr val="D4DEFF"/>
                  </a:gs>
                  <a:gs pos="83000">
                    <a:srgbClr val="D4DEFF"/>
                  </a:gs>
                  <a:gs pos="100000">
                    <a:srgbClr val="96AB94"/>
                  </a:gs>
                </a:gsLst>
                <a:lin ang="5400000" scaled="0"/>
              </a:gradFill>
              <a:ln w="9525">
                <a:noFill/>
                <a:miter lim="800000"/>
                <a:headEnd/>
                <a:tailEnd/>
              </a:ln>
              <a:effectLst/>
              <a:scene3d>
                <a:camera prst="orthographicFront"/>
                <a:lightRig rig="threePt" dir="t"/>
              </a:scene3d>
              <a:sp3d extrusionH="76200"/>
            </p:spPr>
            <p:txBody>
              <a:bodyPr wrap="none" anchor="ctr"/>
              <a:lstStyle/>
              <a:p>
                <a:pPr>
                  <a:defRPr/>
                </a:pPr>
                <a:endParaRPr lang="zh-CN" altLang="en-US" b="1">
                  <a:latin typeface="微软雅黑" pitchFamily="34" charset="-122"/>
                  <a:ea typeface="微软雅黑" pitchFamily="34" charset="-122"/>
                </a:endParaRPr>
              </a:p>
            </p:txBody>
          </p:sp>
          <p:sp>
            <p:nvSpPr>
              <p:cNvPr id="16" name="AutoShape 7"/>
              <p:cNvSpPr>
                <a:spLocks noChangeArrowheads="1"/>
              </p:cNvSpPr>
              <p:nvPr/>
            </p:nvSpPr>
            <p:spPr bwMode="gray">
              <a:xfrm flipH="1">
                <a:off x="2955901" y="1782369"/>
                <a:ext cx="2428875" cy="484584"/>
              </a:xfrm>
              <a:prstGeom prst="parallelogram">
                <a:avLst>
                  <a:gd name="adj" fmla="val 96330"/>
                </a:avLst>
              </a:prstGeom>
              <a:gradFill rotWithShape="1">
                <a:gsLst>
                  <a:gs pos="0">
                    <a:schemeClr val="tx2">
                      <a:lumMod val="60000"/>
                      <a:lumOff val="40000"/>
                    </a:schemeClr>
                  </a:gs>
                  <a:gs pos="53000">
                    <a:srgbClr val="D4DEFF"/>
                  </a:gs>
                  <a:gs pos="83000">
                    <a:srgbClr val="D4DEFF"/>
                  </a:gs>
                  <a:gs pos="100000">
                    <a:srgbClr val="96AB94"/>
                  </a:gs>
                </a:gsLst>
                <a:lin ang="5400000" scaled="0"/>
              </a:gradFill>
              <a:ln w="9525">
                <a:noFill/>
                <a:miter lim="800000"/>
                <a:headEnd/>
                <a:tailEnd/>
              </a:ln>
              <a:effectLst/>
            </p:spPr>
            <p:txBody>
              <a:bodyPr wrap="none" anchor="ctr"/>
              <a:lstStyle/>
              <a:p>
                <a:pPr>
                  <a:defRPr/>
                </a:pPr>
                <a:endParaRPr lang="zh-CN" altLang="en-US" sz="1400" b="1">
                  <a:latin typeface="微软雅黑" pitchFamily="34" charset="-122"/>
                  <a:ea typeface="微软雅黑" pitchFamily="34" charset="-122"/>
                </a:endParaRPr>
              </a:p>
            </p:txBody>
          </p:sp>
          <p:sp>
            <p:nvSpPr>
              <p:cNvPr id="17" name="Freeform 8"/>
              <p:cNvSpPr>
                <a:spLocks/>
              </p:cNvSpPr>
              <p:nvPr/>
            </p:nvSpPr>
            <p:spPr bwMode="gray">
              <a:xfrm>
                <a:off x="2962251" y="1783559"/>
                <a:ext cx="612775" cy="847725"/>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chemeClr val="tx2">
                      <a:lumMod val="60000"/>
                      <a:lumOff val="40000"/>
                    </a:schemeClr>
                  </a:gs>
                  <a:gs pos="53000">
                    <a:srgbClr val="D4DEFF"/>
                  </a:gs>
                  <a:gs pos="83000">
                    <a:srgbClr val="D4DEFF"/>
                  </a:gs>
                  <a:gs pos="100000">
                    <a:srgbClr val="96AB94"/>
                  </a:gs>
                </a:gsLst>
                <a:lin ang="5400000" scaled="0"/>
              </a:gradFill>
              <a:ln w="9525">
                <a:noFill/>
                <a:round/>
                <a:headEnd/>
                <a:tailEnd/>
              </a:ln>
              <a:effectLst/>
            </p:spPr>
            <p:txBody>
              <a:bodyPr/>
              <a:lstStyle/>
              <a:p>
                <a:pPr>
                  <a:defRPr/>
                </a:pPr>
                <a:endParaRPr lang="zh-CN" altLang="en-US" b="1">
                  <a:latin typeface="微软雅黑" pitchFamily="34" charset="-122"/>
                  <a:ea typeface="微软雅黑" pitchFamily="34" charset="-122"/>
                </a:endParaRPr>
              </a:p>
            </p:txBody>
          </p:sp>
          <p:sp>
            <p:nvSpPr>
              <p:cNvPr id="18" name="AutoShape 9"/>
              <p:cNvSpPr>
                <a:spLocks noChangeArrowheads="1"/>
              </p:cNvSpPr>
              <p:nvPr/>
            </p:nvSpPr>
            <p:spPr bwMode="gray">
              <a:xfrm flipH="1">
                <a:off x="4768825" y="1395416"/>
                <a:ext cx="2438400" cy="492919"/>
              </a:xfrm>
              <a:prstGeom prst="parallelogram">
                <a:avLst>
                  <a:gd name="adj" fmla="val 92256"/>
                </a:avLst>
              </a:prstGeom>
              <a:gradFill rotWithShape="1">
                <a:gsLst>
                  <a:gs pos="0">
                    <a:srgbClr val="529DD7"/>
                  </a:gs>
                  <a:gs pos="53000">
                    <a:srgbClr val="D4DEFF"/>
                  </a:gs>
                  <a:gs pos="83000">
                    <a:srgbClr val="D4DEFF"/>
                  </a:gs>
                  <a:gs pos="100000">
                    <a:srgbClr val="96AB94"/>
                  </a:gs>
                </a:gsLst>
                <a:lin ang="5400000" scaled="0"/>
              </a:gradFill>
              <a:ln w="9525">
                <a:noFill/>
                <a:miter lim="800000"/>
                <a:headEnd/>
                <a:tailEnd/>
              </a:ln>
              <a:effectLst/>
            </p:spPr>
            <p:txBody>
              <a:bodyPr wrap="none" anchor="ctr"/>
              <a:lstStyle/>
              <a:p>
                <a:pPr>
                  <a:defRPr/>
                </a:pPr>
                <a:endParaRPr lang="zh-CN" altLang="en-US" sz="1400" b="1">
                  <a:latin typeface="微软雅黑" pitchFamily="34" charset="-122"/>
                  <a:ea typeface="微软雅黑" pitchFamily="34" charset="-122"/>
                </a:endParaRPr>
              </a:p>
            </p:txBody>
          </p:sp>
          <p:sp>
            <p:nvSpPr>
              <p:cNvPr id="19" name="Freeform 10"/>
              <p:cNvSpPr>
                <a:spLocks/>
              </p:cNvSpPr>
              <p:nvPr/>
            </p:nvSpPr>
            <p:spPr bwMode="gray">
              <a:xfrm>
                <a:off x="4765650" y="1391844"/>
                <a:ext cx="615950" cy="872728"/>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rgbClr val="529DD7"/>
                  </a:gs>
                  <a:gs pos="53000">
                    <a:srgbClr val="D4DEFF"/>
                  </a:gs>
                  <a:gs pos="83000">
                    <a:srgbClr val="D4DEFF"/>
                  </a:gs>
                  <a:gs pos="100000">
                    <a:srgbClr val="96AB94"/>
                  </a:gs>
                </a:gsLst>
                <a:lin ang="5400000" scaled="0"/>
              </a:gradFill>
              <a:ln w="9525">
                <a:noFill/>
                <a:round/>
                <a:headEnd/>
                <a:tailEnd/>
              </a:ln>
              <a:effectLst/>
            </p:spPr>
            <p:txBody>
              <a:bodyPr/>
              <a:lstStyle/>
              <a:p>
                <a:pPr>
                  <a:defRPr/>
                </a:pPr>
                <a:endParaRPr lang="zh-CN" altLang="en-US" sz="1400" b="1">
                  <a:latin typeface="微软雅黑" pitchFamily="34" charset="-122"/>
                  <a:ea typeface="微软雅黑" pitchFamily="34" charset="-122"/>
                </a:endParaRPr>
              </a:p>
            </p:txBody>
          </p:sp>
          <p:pic>
            <p:nvPicPr>
              <p:cNvPr id="20" name="Picture 11" descr="light_shadow"/>
              <p:cNvPicPr>
                <a:picLocks noChangeAspect="1" noChangeArrowheads="1"/>
              </p:cNvPicPr>
              <p:nvPr/>
            </p:nvPicPr>
            <p:blipFill>
              <a:blip r:embed="rId3" cstate="screen">
                <a:lum bright="-76000" contrast="-4000"/>
                <a:grayscl/>
              </a:blip>
              <a:srcRect/>
              <a:stretch>
                <a:fillRect/>
              </a:stretch>
            </p:blipFill>
            <p:spPr bwMode="gray">
              <a:xfrm>
                <a:off x="1762101" y="2280051"/>
                <a:ext cx="1008063" cy="210740"/>
              </a:xfrm>
              <a:prstGeom prst="rect">
                <a:avLst/>
              </a:prstGeom>
              <a:noFill/>
              <a:ln w="9525">
                <a:noFill/>
                <a:miter lim="800000"/>
                <a:headEnd/>
                <a:tailEnd/>
              </a:ln>
            </p:spPr>
          </p:pic>
          <p:pic>
            <p:nvPicPr>
              <p:cNvPr id="21" name="Picture 12" descr="circuler_1"/>
              <p:cNvPicPr>
                <a:picLocks noChangeAspect="1" noChangeArrowheads="1"/>
              </p:cNvPicPr>
              <p:nvPr/>
            </p:nvPicPr>
            <p:blipFill>
              <a:blip r:embed="rId4" cstate="screen"/>
              <a:srcRect/>
              <a:stretch>
                <a:fillRect/>
              </a:stretch>
            </p:blipFill>
            <p:spPr bwMode="gray">
              <a:xfrm>
                <a:off x="1674789" y="1559722"/>
                <a:ext cx="1152525" cy="854869"/>
              </a:xfrm>
              <a:prstGeom prst="rect">
                <a:avLst/>
              </a:prstGeom>
              <a:noFill/>
              <a:ln w="9525">
                <a:noFill/>
                <a:miter lim="800000"/>
                <a:headEnd/>
                <a:tailEnd/>
              </a:ln>
            </p:spPr>
          </p:pic>
          <p:sp>
            <p:nvSpPr>
              <p:cNvPr id="22" name="Oval 13"/>
              <p:cNvSpPr>
                <a:spLocks noChangeArrowheads="1"/>
              </p:cNvSpPr>
              <p:nvPr/>
            </p:nvSpPr>
            <p:spPr bwMode="gray">
              <a:xfrm>
                <a:off x="1674789" y="1559722"/>
                <a:ext cx="1144587" cy="857250"/>
              </a:xfrm>
              <a:prstGeom prst="ellipse">
                <a:avLst/>
              </a:prstGeom>
              <a:gradFill flip="none" rotWithShape="1">
                <a:gsLst>
                  <a:gs pos="0">
                    <a:srgbClr val="529DD7"/>
                  </a:gs>
                  <a:gs pos="53000">
                    <a:srgbClr val="D4DEFF"/>
                  </a:gs>
                  <a:gs pos="83000">
                    <a:srgbClr val="D4DEFF"/>
                  </a:gs>
                  <a:gs pos="100000">
                    <a:srgbClr val="96AB94"/>
                  </a:gs>
                </a:gsLst>
                <a:lin ang="16200000" scaled="0"/>
                <a:tileRect/>
              </a:gradFill>
              <a:ln w="9525" algn="ctr">
                <a:noFill/>
                <a:round/>
                <a:headEnd/>
                <a:tailEnd/>
              </a:ln>
              <a:effectLst/>
              <a:scene3d>
                <a:camera prst="orthographicFront"/>
                <a:lightRig rig="threePt" dir="t"/>
              </a:scene3d>
              <a:sp3d contourW="12700">
                <a:contourClr>
                  <a:schemeClr val="bg1"/>
                </a:contourClr>
              </a:sp3d>
            </p:spPr>
            <p:txBody>
              <a:bodyPr wrap="none" anchor="ctr"/>
              <a:lstStyle/>
              <a:p>
                <a:pPr>
                  <a:defRPr/>
                </a:pPr>
                <a:endParaRPr lang="zh-CN" altLang="en-US" sz="1400" b="1">
                  <a:latin typeface="微软雅黑" pitchFamily="34" charset="-122"/>
                  <a:ea typeface="微软雅黑" pitchFamily="34" charset="-122"/>
                </a:endParaRPr>
              </a:p>
            </p:txBody>
          </p:sp>
          <p:sp>
            <p:nvSpPr>
              <p:cNvPr id="23" name="Freeform 14"/>
              <p:cNvSpPr>
                <a:spLocks/>
              </p:cNvSpPr>
              <p:nvPr/>
            </p:nvSpPr>
            <p:spPr bwMode="gray">
              <a:xfrm>
                <a:off x="1793851" y="1577582"/>
                <a:ext cx="898525" cy="296465"/>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2147483647 w 1321"/>
                  <a:gd name="T55" fmla="*/ 2147483647 h 712"/>
                  <a:gd name="T56" fmla="*/ 0 w 1321"/>
                  <a:gd name="T57" fmla="*/ 2147483647 h 712"/>
                  <a:gd name="T58" fmla="*/ 0 w 1321"/>
                  <a:gd name="T59" fmla="*/ 2147483647 h 712"/>
                  <a:gd name="T60" fmla="*/ 2147483647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2147483647 h 712"/>
                  <a:gd name="T82" fmla="*/ 2147483647 w 1321"/>
                  <a:gd name="T83" fmla="*/ 0 h 712"/>
                  <a:gd name="T84" fmla="*/ 2147483647 w 1321"/>
                  <a:gd name="T85" fmla="*/ 0 h 712"/>
                  <a:gd name="T86" fmla="*/ 2147483647 w 1321"/>
                  <a:gd name="T87" fmla="*/ 2147483647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alpha val="17998"/>
                    </a:schemeClr>
                  </a:gs>
                </a:gsLst>
                <a:lin ang="5400000" scaled="1"/>
              </a:gradFill>
              <a:ln w="0">
                <a:noFill/>
                <a:round/>
                <a:headEnd/>
                <a:tailEnd/>
              </a:ln>
            </p:spPr>
            <p:txBody>
              <a:bodyPr/>
              <a:lstStyle/>
              <a:p>
                <a:endParaRPr lang="zh-CN" altLang="en-US">
                  <a:latin typeface="微软雅黑" pitchFamily="34" charset="-122"/>
                  <a:ea typeface="微软雅黑" pitchFamily="34" charset="-122"/>
                </a:endParaRPr>
              </a:p>
            </p:txBody>
          </p:sp>
          <p:pic>
            <p:nvPicPr>
              <p:cNvPr id="24" name="Picture 15" descr="light_shadow"/>
              <p:cNvPicPr>
                <a:picLocks noChangeAspect="1" noChangeArrowheads="1"/>
              </p:cNvPicPr>
              <p:nvPr/>
            </p:nvPicPr>
            <p:blipFill>
              <a:blip r:embed="rId3" cstate="screen">
                <a:lum bright="-76000" contrast="-4000"/>
                <a:grayscl/>
              </a:blip>
              <a:srcRect/>
              <a:stretch>
                <a:fillRect/>
              </a:stretch>
            </p:blipFill>
            <p:spPr bwMode="gray">
              <a:xfrm>
                <a:off x="3605188" y="1902622"/>
                <a:ext cx="1008062" cy="210741"/>
              </a:xfrm>
              <a:prstGeom prst="rect">
                <a:avLst/>
              </a:prstGeom>
              <a:noFill/>
              <a:ln w="9525">
                <a:noFill/>
                <a:miter lim="800000"/>
                <a:headEnd/>
                <a:tailEnd/>
              </a:ln>
            </p:spPr>
          </p:pic>
          <p:pic>
            <p:nvPicPr>
              <p:cNvPr id="25" name="Picture 16" descr="circuler_1"/>
              <p:cNvPicPr>
                <a:picLocks noChangeAspect="1" noChangeArrowheads="1"/>
              </p:cNvPicPr>
              <p:nvPr/>
            </p:nvPicPr>
            <p:blipFill>
              <a:blip r:embed="rId4" cstate="screen"/>
              <a:srcRect/>
              <a:stretch>
                <a:fillRect/>
              </a:stretch>
            </p:blipFill>
            <p:spPr bwMode="gray">
              <a:xfrm>
                <a:off x="3517876" y="1182294"/>
                <a:ext cx="1152525" cy="854869"/>
              </a:xfrm>
              <a:prstGeom prst="rect">
                <a:avLst/>
              </a:prstGeom>
              <a:noFill/>
              <a:ln w="9525">
                <a:noFill/>
                <a:miter lim="800000"/>
                <a:headEnd/>
                <a:tailEnd/>
              </a:ln>
            </p:spPr>
          </p:pic>
          <p:sp>
            <p:nvSpPr>
              <p:cNvPr id="26" name="Oval 17"/>
              <p:cNvSpPr>
                <a:spLocks noChangeArrowheads="1"/>
              </p:cNvSpPr>
              <p:nvPr/>
            </p:nvSpPr>
            <p:spPr bwMode="gray">
              <a:xfrm>
                <a:off x="3517875" y="1182294"/>
                <a:ext cx="1144588" cy="857250"/>
              </a:xfrm>
              <a:prstGeom prst="ellipse">
                <a:avLst/>
              </a:prstGeom>
              <a:gradFill rotWithShape="1">
                <a:gsLst>
                  <a:gs pos="0">
                    <a:srgbClr val="8488C4"/>
                  </a:gs>
                  <a:gs pos="53000">
                    <a:srgbClr val="D4DEFF"/>
                  </a:gs>
                  <a:gs pos="83000">
                    <a:srgbClr val="D4DEFF"/>
                  </a:gs>
                  <a:gs pos="100000">
                    <a:srgbClr val="96AB94"/>
                  </a:gs>
                </a:gsLst>
                <a:lin ang="5400000" scaled="0"/>
              </a:gradFill>
              <a:ln w="9525" algn="ctr">
                <a:noFill/>
                <a:round/>
                <a:headEnd/>
                <a:tailEnd/>
              </a:ln>
              <a:effectLst/>
            </p:spPr>
            <p:txBody>
              <a:bodyPr wrap="none" anchor="ctr"/>
              <a:lstStyle/>
              <a:p>
                <a:pPr>
                  <a:defRPr/>
                </a:pPr>
                <a:endParaRPr lang="zh-CN" altLang="en-US" sz="1400" b="1">
                  <a:latin typeface="微软雅黑" pitchFamily="34" charset="-122"/>
                  <a:ea typeface="微软雅黑" pitchFamily="34" charset="-122"/>
                </a:endParaRPr>
              </a:p>
            </p:txBody>
          </p:sp>
          <p:sp>
            <p:nvSpPr>
              <p:cNvPr id="27" name="Freeform 18"/>
              <p:cNvSpPr>
                <a:spLocks/>
              </p:cNvSpPr>
              <p:nvPr/>
            </p:nvSpPr>
            <p:spPr bwMode="gray">
              <a:xfrm>
                <a:off x="3636939" y="1200153"/>
                <a:ext cx="898525" cy="296466"/>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2147483647 w 1321"/>
                  <a:gd name="T55" fmla="*/ 2147483647 h 712"/>
                  <a:gd name="T56" fmla="*/ 0 w 1321"/>
                  <a:gd name="T57" fmla="*/ 2147483647 h 712"/>
                  <a:gd name="T58" fmla="*/ 0 w 1321"/>
                  <a:gd name="T59" fmla="*/ 2147483647 h 712"/>
                  <a:gd name="T60" fmla="*/ 2147483647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2147483647 h 712"/>
                  <a:gd name="T82" fmla="*/ 2147483647 w 1321"/>
                  <a:gd name="T83" fmla="*/ 0 h 712"/>
                  <a:gd name="T84" fmla="*/ 2147483647 w 1321"/>
                  <a:gd name="T85" fmla="*/ 0 h 712"/>
                  <a:gd name="T86" fmla="*/ 2147483647 w 1321"/>
                  <a:gd name="T87" fmla="*/ 2147483647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alpha val="17998"/>
                    </a:schemeClr>
                  </a:gs>
                </a:gsLst>
                <a:lin ang="5400000" scaled="1"/>
              </a:gradFill>
              <a:ln w="0">
                <a:noFill/>
                <a:round/>
                <a:headEnd/>
                <a:tailEnd/>
              </a:ln>
            </p:spPr>
            <p:txBody>
              <a:bodyPr/>
              <a:lstStyle/>
              <a:p>
                <a:endParaRPr lang="zh-CN" altLang="en-US">
                  <a:latin typeface="微软雅黑" pitchFamily="34" charset="-122"/>
                  <a:ea typeface="微软雅黑" pitchFamily="34" charset="-122"/>
                </a:endParaRPr>
              </a:p>
            </p:txBody>
          </p:sp>
          <p:pic>
            <p:nvPicPr>
              <p:cNvPr id="28" name="Picture 19" descr="light_shadow"/>
              <p:cNvPicPr>
                <a:picLocks noChangeAspect="1" noChangeArrowheads="1"/>
              </p:cNvPicPr>
              <p:nvPr/>
            </p:nvPicPr>
            <p:blipFill>
              <a:blip r:embed="rId3" cstate="screen">
                <a:lum bright="-76000" contrast="-4000"/>
                <a:grayscl/>
              </a:blip>
              <a:srcRect/>
              <a:stretch>
                <a:fillRect/>
              </a:stretch>
            </p:blipFill>
            <p:spPr bwMode="gray">
              <a:xfrm>
                <a:off x="5526063" y="1537101"/>
                <a:ext cx="1008062" cy="210740"/>
              </a:xfrm>
              <a:prstGeom prst="rect">
                <a:avLst/>
              </a:prstGeom>
              <a:noFill/>
              <a:ln w="9525">
                <a:noFill/>
                <a:miter lim="800000"/>
                <a:headEnd/>
                <a:tailEnd/>
              </a:ln>
            </p:spPr>
          </p:pic>
          <p:pic>
            <p:nvPicPr>
              <p:cNvPr id="29" name="Picture 20" descr="circuler_1"/>
              <p:cNvPicPr>
                <a:picLocks noChangeAspect="1" noChangeArrowheads="1"/>
              </p:cNvPicPr>
              <p:nvPr/>
            </p:nvPicPr>
            <p:blipFill>
              <a:blip r:embed="rId4" cstate="screen"/>
              <a:srcRect/>
              <a:stretch>
                <a:fillRect/>
              </a:stretch>
            </p:blipFill>
            <p:spPr bwMode="gray">
              <a:xfrm>
                <a:off x="5438751" y="816772"/>
                <a:ext cx="1152525" cy="854869"/>
              </a:xfrm>
              <a:prstGeom prst="rect">
                <a:avLst/>
              </a:prstGeom>
              <a:noFill/>
              <a:ln w="9525">
                <a:noFill/>
                <a:miter lim="800000"/>
                <a:headEnd/>
                <a:tailEnd/>
              </a:ln>
            </p:spPr>
          </p:pic>
          <p:sp>
            <p:nvSpPr>
              <p:cNvPr id="30" name="Oval 21"/>
              <p:cNvSpPr>
                <a:spLocks noChangeArrowheads="1"/>
              </p:cNvSpPr>
              <p:nvPr/>
            </p:nvSpPr>
            <p:spPr bwMode="gray">
              <a:xfrm>
                <a:off x="5438750" y="816772"/>
                <a:ext cx="1144588" cy="857250"/>
              </a:xfrm>
              <a:prstGeom prst="ellipse">
                <a:avLst/>
              </a:prstGeom>
              <a:gradFill flip="none" rotWithShape="1">
                <a:gsLst>
                  <a:gs pos="0">
                    <a:srgbClr val="529DD7"/>
                  </a:gs>
                  <a:gs pos="53000">
                    <a:srgbClr val="D4DEFF"/>
                  </a:gs>
                  <a:gs pos="83000">
                    <a:srgbClr val="D4DEFF"/>
                  </a:gs>
                  <a:gs pos="100000">
                    <a:srgbClr val="96AB94"/>
                  </a:gs>
                </a:gsLst>
                <a:lin ang="16200000" scaled="0"/>
                <a:tileRect/>
              </a:gradFill>
              <a:ln w="9525" algn="ctr">
                <a:noFill/>
                <a:round/>
                <a:headEnd/>
                <a:tailEnd/>
              </a:ln>
              <a:effectLst/>
              <a:scene3d>
                <a:camera prst="orthographicFront"/>
                <a:lightRig rig="threePt" dir="t"/>
              </a:scene3d>
              <a:sp3d contourW="12700">
                <a:contourClr>
                  <a:schemeClr val="bg1"/>
                </a:contourClr>
              </a:sp3d>
            </p:spPr>
            <p:txBody>
              <a:bodyPr wrap="none" anchor="b"/>
              <a:lstStyle/>
              <a:p>
                <a:pPr algn="ctr">
                  <a:defRPr/>
                </a:pPr>
                <a:endParaRPr lang="zh-CN" altLang="en-US" sz="1400" b="1" dirty="0">
                  <a:latin typeface="微软雅黑" pitchFamily="34" charset="-122"/>
                  <a:ea typeface="微软雅黑" pitchFamily="34" charset="-122"/>
                </a:endParaRPr>
              </a:p>
            </p:txBody>
          </p:sp>
          <p:sp>
            <p:nvSpPr>
              <p:cNvPr id="31" name="Freeform 22"/>
              <p:cNvSpPr>
                <a:spLocks/>
              </p:cNvSpPr>
              <p:nvPr/>
            </p:nvSpPr>
            <p:spPr bwMode="gray">
              <a:xfrm>
                <a:off x="5557814" y="834632"/>
                <a:ext cx="898525" cy="296465"/>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2147483647 w 1321"/>
                  <a:gd name="T55" fmla="*/ 2147483647 h 712"/>
                  <a:gd name="T56" fmla="*/ 0 w 1321"/>
                  <a:gd name="T57" fmla="*/ 2147483647 h 712"/>
                  <a:gd name="T58" fmla="*/ 0 w 1321"/>
                  <a:gd name="T59" fmla="*/ 2147483647 h 712"/>
                  <a:gd name="T60" fmla="*/ 2147483647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2147483647 h 712"/>
                  <a:gd name="T82" fmla="*/ 2147483647 w 1321"/>
                  <a:gd name="T83" fmla="*/ 0 h 712"/>
                  <a:gd name="T84" fmla="*/ 2147483647 w 1321"/>
                  <a:gd name="T85" fmla="*/ 0 h 712"/>
                  <a:gd name="T86" fmla="*/ 2147483647 w 1321"/>
                  <a:gd name="T87" fmla="*/ 2147483647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alpha val="17998"/>
                    </a:schemeClr>
                  </a:gs>
                </a:gsLst>
                <a:lin ang="5400000" scaled="1"/>
              </a:gradFill>
              <a:ln w="0">
                <a:noFill/>
                <a:round/>
                <a:headEnd/>
                <a:tailEnd/>
              </a:ln>
            </p:spPr>
            <p:txBody>
              <a:bodyPr/>
              <a:lstStyle/>
              <a:p>
                <a:endParaRPr lang="zh-CN" altLang="en-US">
                  <a:latin typeface="微软雅黑" pitchFamily="34" charset="-122"/>
                  <a:ea typeface="微软雅黑" pitchFamily="34" charset="-122"/>
                </a:endParaRPr>
              </a:p>
            </p:txBody>
          </p:sp>
          <p:sp>
            <p:nvSpPr>
              <p:cNvPr id="32" name="Text Box 23"/>
              <p:cNvSpPr txBox="1">
                <a:spLocks noChangeArrowheads="1"/>
              </p:cNvSpPr>
              <p:nvPr/>
            </p:nvSpPr>
            <p:spPr bwMode="auto">
              <a:xfrm>
                <a:off x="1610365" y="1958586"/>
                <a:ext cx="1263909" cy="228600"/>
              </a:xfrm>
              <a:prstGeom prst="rect">
                <a:avLst/>
              </a:prstGeom>
              <a:noFill/>
              <a:ln w="9525" algn="ctr">
                <a:noFill/>
                <a:miter lim="800000"/>
                <a:headEnd/>
                <a:tailEnd/>
              </a:ln>
            </p:spPr>
            <p:txBody>
              <a:bodyPr wrap="square">
                <a:spAutoFit/>
              </a:bodyPr>
              <a:lstStyle/>
              <a:p>
                <a:pPr algn="ctr" eaLnBrk="0" hangingPunct="0">
                  <a:spcBef>
                    <a:spcPct val="50000"/>
                  </a:spcBef>
                </a:pPr>
                <a:r>
                  <a:rPr lang="zh-CN" altLang="en-US" sz="1600" b="1" dirty="0">
                    <a:latin typeface="微软雅黑" pitchFamily="34" charset="-122"/>
                    <a:ea typeface="微软雅黑" pitchFamily="34" charset="-122"/>
                  </a:rPr>
                  <a:t>客户基础信息库</a:t>
                </a:r>
                <a:endParaRPr lang="en-US" altLang="zh-CN" sz="1600" b="1" dirty="0">
                  <a:latin typeface="微软雅黑" pitchFamily="34" charset="-122"/>
                  <a:ea typeface="微软雅黑" pitchFamily="34" charset="-122"/>
                </a:endParaRPr>
              </a:p>
            </p:txBody>
          </p:sp>
          <p:sp>
            <p:nvSpPr>
              <p:cNvPr id="33" name="Text Box 24"/>
              <p:cNvSpPr txBox="1">
                <a:spLocks noChangeArrowheads="1"/>
              </p:cNvSpPr>
              <p:nvPr/>
            </p:nvSpPr>
            <p:spPr bwMode="auto">
              <a:xfrm>
                <a:off x="3519463" y="1579371"/>
                <a:ext cx="1195413" cy="228600"/>
              </a:xfrm>
              <a:prstGeom prst="rect">
                <a:avLst/>
              </a:prstGeom>
              <a:noFill/>
              <a:ln w="9525" algn="ctr">
                <a:noFill/>
                <a:miter lim="800000"/>
                <a:headEnd/>
                <a:tailEnd/>
              </a:ln>
            </p:spPr>
            <p:txBody>
              <a:bodyPr wrap="square">
                <a:spAutoFit/>
              </a:bodyPr>
              <a:lstStyle/>
              <a:p>
                <a:pPr algn="ctr" eaLnBrk="0" hangingPunct="0">
                  <a:spcBef>
                    <a:spcPct val="50000"/>
                  </a:spcBef>
                </a:pPr>
                <a:r>
                  <a:rPr lang="zh-CN" altLang="en-US" sz="1600" b="1" dirty="0">
                    <a:latin typeface="微软雅黑" pitchFamily="34" charset="-122"/>
                    <a:ea typeface="微软雅黑" pitchFamily="34" charset="-122"/>
                  </a:rPr>
                  <a:t>客户价值识别</a:t>
                </a:r>
                <a:endParaRPr lang="en-US" altLang="zh-CN" sz="1600" b="1" dirty="0">
                  <a:latin typeface="微软雅黑" pitchFamily="34" charset="-122"/>
                  <a:ea typeface="微软雅黑" pitchFamily="34" charset="-122"/>
                </a:endParaRPr>
              </a:p>
            </p:txBody>
          </p:sp>
          <p:grpSp>
            <p:nvGrpSpPr>
              <p:cNvPr id="34" name="Group 29"/>
              <p:cNvGrpSpPr>
                <a:grpSpLocks/>
              </p:cNvGrpSpPr>
              <p:nvPr/>
            </p:nvGrpSpPr>
            <p:grpSpPr bwMode="auto">
              <a:xfrm rot="-1297425" flipH="1" flipV="1">
                <a:off x="1741464" y="2188372"/>
                <a:ext cx="1062037" cy="190500"/>
                <a:chOff x="2532" y="1051"/>
                <a:chExt cx="893" cy="246"/>
              </a:xfrm>
            </p:grpSpPr>
            <p:grpSp>
              <p:nvGrpSpPr>
                <p:cNvPr id="59" name="Group 30"/>
                <p:cNvGrpSpPr>
                  <a:grpSpLocks/>
                </p:cNvGrpSpPr>
                <p:nvPr/>
              </p:nvGrpSpPr>
              <p:grpSpPr bwMode="auto">
                <a:xfrm>
                  <a:off x="2526" y="1060"/>
                  <a:ext cx="742" cy="186"/>
                  <a:chOff x="1565" y="2568"/>
                  <a:chExt cx="1118" cy="279"/>
                </a:xfrm>
              </p:grpSpPr>
              <p:sp>
                <p:nvSpPr>
                  <p:cNvPr id="65" name="AutoShape 31"/>
                  <p:cNvSpPr>
                    <a:spLocks noChangeArrowheads="1"/>
                  </p:cNvSpPr>
                  <p:nvPr/>
                </p:nvSpPr>
                <p:spPr bwMode="white">
                  <a:xfrm rot="5263130">
                    <a:off x="1859"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6" name="AutoShape 32"/>
                  <p:cNvSpPr>
                    <a:spLocks noChangeArrowheads="1"/>
                  </p:cNvSpPr>
                  <p:nvPr/>
                </p:nvSpPr>
                <p:spPr bwMode="white">
                  <a:xfrm rot="6078281">
                    <a:off x="1995"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7" name="AutoShape 33"/>
                  <p:cNvSpPr>
                    <a:spLocks noChangeArrowheads="1"/>
                  </p:cNvSpPr>
                  <p:nvPr/>
                </p:nvSpPr>
                <p:spPr bwMode="white">
                  <a:xfrm rot="6373927">
                    <a:off x="2071" y="229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8" name="AutoShape 34"/>
                  <p:cNvSpPr>
                    <a:spLocks noChangeArrowheads="1"/>
                  </p:cNvSpPr>
                  <p:nvPr/>
                </p:nvSpPr>
                <p:spPr bwMode="white">
                  <a:xfrm rot="6906312">
                    <a:off x="2161" y="232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grpSp>
            <p:grpSp>
              <p:nvGrpSpPr>
                <p:cNvPr id="60" name="Group 35"/>
                <p:cNvGrpSpPr>
                  <a:grpSpLocks/>
                </p:cNvGrpSpPr>
                <p:nvPr/>
              </p:nvGrpSpPr>
              <p:grpSpPr bwMode="auto">
                <a:xfrm rot="1353540">
                  <a:off x="2680" y="1110"/>
                  <a:ext cx="742" cy="186"/>
                  <a:chOff x="1565" y="2568"/>
                  <a:chExt cx="1118" cy="279"/>
                </a:xfrm>
              </p:grpSpPr>
              <p:sp>
                <p:nvSpPr>
                  <p:cNvPr id="61" name="AutoShape 36"/>
                  <p:cNvSpPr>
                    <a:spLocks noChangeArrowheads="1"/>
                  </p:cNvSpPr>
                  <p:nvPr/>
                </p:nvSpPr>
                <p:spPr bwMode="white">
                  <a:xfrm rot="5263130">
                    <a:off x="1859"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2" name="AutoShape 37"/>
                  <p:cNvSpPr>
                    <a:spLocks noChangeArrowheads="1"/>
                  </p:cNvSpPr>
                  <p:nvPr/>
                </p:nvSpPr>
                <p:spPr bwMode="white">
                  <a:xfrm rot="6078281">
                    <a:off x="1995"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3" name="AutoShape 38"/>
                  <p:cNvSpPr>
                    <a:spLocks noChangeArrowheads="1"/>
                  </p:cNvSpPr>
                  <p:nvPr/>
                </p:nvSpPr>
                <p:spPr bwMode="white">
                  <a:xfrm rot="6373927">
                    <a:off x="2071" y="229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sp>
                <p:nvSpPr>
                  <p:cNvPr id="64" name="AutoShape 39"/>
                  <p:cNvSpPr>
                    <a:spLocks noChangeArrowheads="1"/>
                  </p:cNvSpPr>
                  <p:nvPr/>
                </p:nvSpPr>
                <p:spPr bwMode="white">
                  <a:xfrm rot="6906312">
                    <a:off x="2161" y="2326"/>
                    <a:ext cx="227" cy="816"/>
                  </a:xfrm>
                  <a:prstGeom prst="moon">
                    <a:avLst>
                      <a:gd name="adj" fmla="val 49773"/>
                    </a:avLst>
                  </a:prstGeom>
                  <a:solidFill>
                    <a:schemeClr val="bg1">
                      <a:alpha val="0"/>
                    </a:schemeClr>
                  </a:solidFill>
                  <a:ln w="9525">
                    <a:noFill/>
                    <a:miter lim="800000"/>
                    <a:headEnd/>
                    <a:tailEnd/>
                  </a:ln>
                </p:spPr>
                <p:txBody>
                  <a:bodyPr wrap="none" anchor="ctr"/>
                  <a:lstStyle/>
                  <a:p>
                    <a:endParaRPr lang="zh-CN" altLang="en-US" b="1">
                      <a:latin typeface="微软雅黑" pitchFamily="34" charset="-122"/>
                      <a:ea typeface="微软雅黑" pitchFamily="34" charset="-122"/>
                    </a:endParaRPr>
                  </a:p>
                </p:txBody>
              </p:sp>
            </p:grpSp>
          </p:grpSp>
          <p:grpSp>
            <p:nvGrpSpPr>
              <p:cNvPr id="35" name="Group 40"/>
              <p:cNvGrpSpPr>
                <a:grpSpLocks/>
              </p:cNvGrpSpPr>
              <p:nvPr/>
            </p:nvGrpSpPr>
            <p:grpSpPr bwMode="auto">
              <a:xfrm rot="-1297425" flipH="1" flipV="1">
                <a:off x="3632175" y="1832375"/>
                <a:ext cx="1062038" cy="190500"/>
                <a:chOff x="2532" y="1051"/>
                <a:chExt cx="893" cy="246"/>
              </a:xfrm>
            </p:grpSpPr>
            <p:grpSp>
              <p:nvGrpSpPr>
                <p:cNvPr id="49" name="Group 41"/>
                <p:cNvGrpSpPr>
                  <a:grpSpLocks/>
                </p:cNvGrpSpPr>
                <p:nvPr/>
              </p:nvGrpSpPr>
              <p:grpSpPr bwMode="auto">
                <a:xfrm>
                  <a:off x="2526" y="1060"/>
                  <a:ext cx="742" cy="186"/>
                  <a:chOff x="1565" y="2568"/>
                  <a:chExt cx="1118" cy="279"/>
                </a:xfrm>
              </p:grpSpPr>
              <p:sp>
                <p:nvSpPr>
                  <p:cNvPr id="55" name="AutoShape 42"/>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6" name="AutoShape 43"/>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7" name="AutoShape 44"/>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8" name="AutoShape 45"/>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grpSp>
            <p:grpSp>
              <p:nvGrpSpPr>
                <p:cNvPr id="50" name="Group 46"/>
                <p:cNvGrpSpPr>
                  <a:grpSpLocks/>
                </p:cNvGrpSpPr>
                <p:nvPr/>
              </p:nvGrpSpPr>
              <p:grpSpPr bwMode="auto">
                <a:xfrm rot="1353540">
                  <a:off x="2680" y="1110"/>
                  <a:ext cx="742" cy="186"/>
                  <a:chOff x="1565" y="2568"/>
                  <a:chExt cx="1118" cy="279"/>
                </a:xfrm>
              </p:grpSpPr>
              <p:sp>
                <p:nvSpPr>
                  <p:cNvPr id="51" name="AutoShape 47"/>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2" name="AutoShape 48"/>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3" name="AutoShape 49"/>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54" name="AutoShape 50"/>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grpSp>
          </p:grpSp>
          <p:grpSp>
            <p:nvGrpSpPr>
              <p:cNvPr id="36" name="Group 51"/>
              <p:cNvGrpSpPr>
                <a:grpSpLocks/>
              </p:cNvGrpSpPr>
              <p:nvPr/>
            </p:nvGrpSpPr>
            <p:grpSpPr bwMode="auto">
              <a:xfrm rot="-1297425" flipH="1" flipV="1">
                <a:off x="5481614" y="1454947"/>
                <a:ext cx="1062037" cy="190500"/>
                <a:chOff x="2532" y="1051"/>
                <a:chExt cx="893" cy="246"/>
              </a:xfrm>
            </p:grpSpPr>
            <p:grpSp>
              <p:nvGrpSpPr>
                <p:cNvPr id="39" name="Group 52"/>
                <p:cNvGrpSpPr>
                  <a:grpSpLocks/>
                </p:cNvGrpSpPr>
                <p:nvPr/>
              </p:nvGrpSpPr>
              <p:grpSpPr bwMode="auto">
                <a:xfrm>
                  <a:off x="2526" y="1060"/>
                  <a:ext cx="742" cy="186"/>
                  <a:chOff x="1565" y="2568"/>
                  <a:chExt cx="1118" cy="279"/>
                </a:xfrm>
              </p:grpSpPr>
              <p:sp>
                <p:nvSpPr>
                  <p:cNvPr id="45" name="AutoShape 53"/>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6" name="AutoShape 54"/>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7" name="AutoShape 55"/>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8" name="AutoShape 56"/>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grpSp>
            <p:grpSp>
              <p:nvGrpSpPr>
                <p:cNvPr id="40" name="Group 57"/>
                <p:cNvGrpSpPr>
                  <a:grpSpLocks/>
                </p:cNvGrpSpPr>
                <p:nvPr/>
              </p:nvGrpSpPr>
              <p:grpSpPr bwMode="auto">
                <a:xfrm rot="1353540">
                  <a:off x="2680" y="1110"/>
                  <a:ext cx="742" cy="186"/>
                  <a:chOff x="1565" y="2568"/>
                  <a:chExt cx="1118" cy="279"/>
                </a:xfrm>
              </p:grpSpPr>
              <p:sp>
                <p:nvSpPr>
                  <p:cNvPr id="41" name="AutoShape 58"/>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2" name="AutoShape 59"/>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3" name="AutoShape 60"/>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sp>
                <p:nvSpPr>
                  <p:cNvPr id="44" name="AutoShape 61"/>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sz="1400" b="1">
                      <a:latin typeface="微软雅黑" pitchFamily="34" charset="-122"/>
                      <a:ea typeface="微软雅黑" pitchFamily="34" charset="-122"/>
                    </a:endParaRPr>
                  </a:p>
                </p:txBody>
              </p:sp>
            </p:grpSp>
          </p:grpSp>
          <p:sp>
            <p:nvSpPr>
              <p:cNvPr id="37" name="Freeform 83"/>
              <p:cNvSpPr>
                <a:spLocks/>
              </p:cNvSpPr>
              <p:nvPr/>
            </p:nvSpPr>
            <p:spPr bwMode="gray">
              <a:xfrm>
                <a:off x="1142976" y="2152653"/>
                <a:ext cx="612775" cy="847725"/>
              </a:xfrm>
              <a:custGeom>
                <a:avLst/>
                <a:gdLst/>
                <a:ahLst/>
                <a:cxnLst>
                  <a:cxn ang="0">
                    <a:pos x="3" y="292"/>
                  </a:cxn>
                  <a:cxn ang="0">
                    <a:pos x="386" y="712"/>
                  </a:cxn>
                  <a:cxn ang="0">
                    <a:pos x="386" y="404"/>
                  </a:cxn>
                  <a:cxn ang="0">
                    <a:pos x="0" y="0"/>
                  </a:cxn>
                  <a:cxn ang="0">
                    <a:pos x="3" y="292"/>
                  </a:cxn>
                </a:cxnLst>
                <a:rect l="0" t="0" r="r" b="b"/>
                <a:pathLst>
                  <a:path w="386" h="712">
                    <a:moveTo>
                      <a:pt x="3" y="292"/>
                    </a:moveTo>
                    <a:lnTo>
                      <a:pt x="386" y="712"/>
                    </a:lnTo>
                    <a:lnTo>
                      <a:pt x="386" y="404"/>
                    </a:lnTo>
                    <a:lnTo>
                      <a:pt x="0" y="0"/>
                    </a:lnTo>
                    <a:lnTo>
                      <a:pt x="3" y="292"/>
                    </a:lnTo>
                    <a:close/>
                  </a:path>
                </a:pathLst>
              </a:custGeom>
              <a:gradFill rotWithShape="1">
                <a:gsLst>
                  <a:gs pos="0">
                    <a:srgbClr val="529DD7"/>
                  </a:gs>
                  <a:gs pos="53000">
                    <a:srgbClr val="D4DEFF"/>
                  </a:gs>
                  <a:gs pos="83000">
                    <a:srgbClr val="D4DEFF"/>
                  </a:gs>
                  <a:gs pos="100000">
                    <a:srgbClr val="96AB94"/>
                  </a:gs>
                </a:gsLst>
                <a:lin ang="5400000" scaled="0"/>
              </a:gradFill>
              <a:ln w="9525">
                <a:noFill/>
                <a:round/>
                <a:headEnd/>
                <a:tailEnd/>
              </a:ln>
              <a:effectLst/>
              <a:scene3d>
                <a:camera prst="orthographicFront"/>
                <a:lightRig rig="threePt" dir="t"/>
              </a:scene3d>
              <a:sp3d extrusionH="76200"/>
            </p:spPr>
            <p:txBody>
              <a:bodyPr/>
              <a:lstStyle/>
              <a:p>
                <a:pPr>
                  <a:defRPr/>
                </a:pPr>
                <a:endParaRPr lang="zh-CN" altLang="en-US" b="1">
                  <a:ea typeface="宋体" pitchFamily="2" charset="-122"/>
                </a:endParaRPr>
              </a:p>
            </p:txBody>
          </p:sp>
          <p:sp>
            <p:nvSpPr>
              <p:cNvPr id="38" name="Text Box 24"/>
              <p:cNvSpPr txBox="1">
                <a:spLocks noChangeArrowheads="1"/>
              </p:cNvSpPr>
              <p:nvPr/>
            </p:nvSpPr>
            <p:spPr bwMode="auto">
              <a:xfrm>
                <a:off x="5430800" y="1172768"/>
                <a:ext cx="1195413" cy="394855"/>
              </a:xfrm>
              <a:prstGeom prst="rect">
                <a:avLst/>
              </a:prstGeom>
              <a:noFill/>
              <a:ln w="9525" algn="ctr">
                <a:noFill/>
                <a:miter lim="800000"/>
                <a:headEnd/>
                <a:tailEnd/>
              </a:ln>
            </p:spPr>
            <p:txBody>
              <a:bodyPr wrap="square">
                <a:spAutoFit/>
              </a:bodyPr>
              <a:lstStyle/>
              <a:p>
                <a:pPr algn="ctr" eaLnBrk="0" hangingPunct="0">
                  <a:spcBef>
                    <a:spcPct val="50000"/>
                  </a:spcBef>
                </a:pPr>
                <a:r>
                  <a:rPr lang="zh-CN" altLang="en-US" sz="1600" b="1" dirty="0">
                    <a:latin typeface="微软雅黑" pitchFamily="34" charset="-122"/>
                    <a:ea typeface="微软雅黑" pitchFamily="34" charset="-122"/>
                  </a:rPr>
                  <a:t>客户定级与政策制定</a:t>
                </a:r>
                <a:endParaRPr lang="en-US" altLang="zh-CN" sz="1600" b="1" dirty="0">
                  <a:latin typeface="微软雅黑" pitchFamily="34" charset="-122"/>
                  <a:ea typeface="微软雅黑" pitchFamily="34" charset="-122"/>
                </a:endParaRPr>
              </a:p>
            </p:txBody>
          </p:sp>
        </p:grpSp>
      </p:grpSp>
    </p:spTree>
    <p:extLst>
      <p:ext uri="{BB962C8B-B14F-4D97-AF65-F5344CB8AC3E}">
        <p14:creationId xmlns:p14="http://schemas.microsoft.com/office/powerpoint/2010/main" xmlns="" val="2159308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368" y="188336"/>
            <a:ext cx="11137900" cy="648072"/>
          </a:xfrm>
        </p:spPr>
        <p:txBody>
          <a:bodyPr/>
          <a:lstStyle/>
          <a:p>
            <a:r>
              <a:rPr lang="zh-CN" altLang="en-US" dirty="0">
                <a:latin typeface="+mj-ea"/>
              </a:rPr>
              <a:t>客户策略确定</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grpSp>
        <p:nvGrpSpPr>
          <p:cNvPr id="5" name="组合 4"/>
          <p:cNvGrpSpPr/>
          <p:nvPr/>
        </p:nvGrpSpPr>
        <p:grpSpPr>
          <a:xfrm>
            <a:off x="1199456" y="1114442"/>
            <a:ext cx="9937104" cy="5050863"/>
            <a:chOff x="1428728" y="1114441"/>
            <a:chExt cx="6229604" cy="3814763"/>
          </a:xfrm>
        </p:grpSpPr>
        <p:sp>
          <p:nvSpPr>
            <p:cNvPr id="6" name="Rectangle 3"/>
            <p:cNvSpPr>
              <a:spLocks noChangeArrowheads="1"/>
            </p:cNvSpPr>
            <p:nvPr/>
          </p:nvSpPr>
          <p:spPr bwMode="auto">
            <a:xfrm>
              <a:off x="1428728" y="1114441"/>
              <a:ext cx="2782957" cy="3814763"/>
            </a:xfrm>
            <a:prstGeom prst="rect">
              <a:avLst/>
            </a:prstGeom>
            <a:noFill/>
            <a:ln w="9525">
              <a:noFill/>
              <a:miter lim="800000"/>
              <a:headEnd/>
              <a:tailEnd/>
            </a:ln>
          </p:spPr>
          <p:txBody>
            <a:bodyPr/>
            <a:lstStyle/>
            <a:p>
              <a:pPr marL="257175" indent="-257175">
                <a:lnSpc>
                  <a:spcPct val="150000"/>
                </a:lnSpc>
                <a:buClr>
                  <a:srgbClr val="0070C0"/>
                </a:buClr>
                <a:buFont typeface="Wingdings" pitchFamily="2" charset="2"/>
                <a:buChar char="ü"/>
              </a:pPr>
              <a:r>
                <a:rPr lang="zh-CN" altLang="en-US" sz="1600" dirty="0">
                  <a:latin typeface="微软雅黑"/>
                  <a:ea typeface="微软雅黑"/>
                  <a:cs typeface="微软雅黑"/>
                </a:rPr>
                <a:t>公司外部信息源</a:t>
              </a: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客户网站</a:t>
              </a: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年报、产品手册</a:t>
              </a:r>
              <a:endParaRPr lang="en-US" altLang="zh-CN" sz="1600" dirty="0">
                <a:latin typeface="微软雅黑"/>
                <a:ea typeface="微软雅黑"/>
                <a:cs typeface="微软雅黑"/>
              </a:endParaRP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行业情报</a:t>
              </a: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证券投资机构分析师报告</a:t>
              </a: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媒体报道、行业刊物文章</a:t>
              </a:r>
            </a:p>
            <a:p>
              <a:pPr marL="519113" lvl="1" indent="-260747">
                <a:lnSpc>
                  <a:spcPct val="150000"/>
                </a:lnSpc>
                <a:spcAft>
                  <a:spcPct val="20000"/>
                </a:spcAft>
                <a:buClr>
                  <a:srgbClr val="0070C0"/>
                </a:buClr>
                <a:buFont typeface="Arial" charset="0"/>
                <a:buChar char="–"/>
              </a:pPr>
              <a:r>
                <a:rPr lang="en-US" altLang="zh-CN" sz="1600" dirty="0">
                  <a:latin typeface="微软雅黑"/>
                  <a:ea typeface="微软雅黑"/>
                  <a:cs typeface="微软雅黑"/>
                </a:rPr>
                <a:t>... …</a:t>
              </a:r>
            </a:p>
            <a:p>
              <a:pPr marL="519113" lvl="1" indent="-260747">
                <a:lnSpc>
                  <a:spcPct val="150000"/>
                </a:lnSpc>
                <a:spcAft>
                  <a:spcPct val="20000"/>
                </a:spcAft>
                <a:buFont typeface="Arial" charset="0"/>
                <a:buChar char="–"/>
              </a:pPr>
              <a:endParaRPr lang="en-US" altLang="zh-CN" sz="1600" dirty="0">
                <a:latin typeface="微软雅黑"/>
                <a:ea typeface="微软雅黑"/>
                <a:cs typeface="微软雅黑"/>
              </a:endParaRPr>
            </a:p>
            <a:p>
              <a:pPr marL="519113" lvl="1" indent="-260747">
                <a:lnSpc>
                  <a:spcPct val="150000"/>
                </a:lnSpc>
                <a:spcAft>
                  <a:spcPct val="20000"/>
                </a:spcAft>
                <a:buClr>
                  <a:srgbClr val="0070C0"/>
                </a:buClr>
                <a:buFont typeface="Wingdings" pitchFamily="2" charset="2"/>
                <a:buChar char="ü"/>
              </a:pPr>
              <a:endParaRPr lang="en-US" altLang="zh-CN" sz="1600" dirty="0">
                <a:latin typeface="微软雅黑"/>
                <a:ea typeface="微软雅黑"/>
                <a:cs typeface="微软雅黑"/>
              </a:endParaRPr>
            </a:p>
            <a:p>
              <a:pPr marL="257175" indent="-257175">
                <a:lnSpc>
                  <a:spcPct val="150000"/>
                </a:lnSpc>
                <a:buClr>
                  <a:srgbClr val="0070C0"/>
                </a:buClr>
                <a:buFont typeface="Wingdings" pitchFamily="2" charset="2"/>
                <a:buChar char="ü"/>
              </a:pPr>
              <a:r>
                <a:rPr lang="zh-CN" altLang="en-US" sz="1600" dirty="0">
                  <a:latin typeface="微软雅黑"/>
                  <a:ea typeface="微软雅黑"/>
                  <a:cs typeface="微软雅黑"/>
                </a:rPr>
                <a:t>企业内部信息源</a:t>
              </a: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客户关系平台的信息</a:t>
              </a:r>
              <a:endParaRPr lang="en-US" altLang="zh-CN" sz="1600" dirty="0">
                <a:latin typeface="微软雅黑"/>
                <a:ea typeface="微软雅黑"/>
                <a:cs typeface="微软雅黑"/>
              </a:endParaRP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同对外的关键部门建立沟通</a:t>
              </a:r>
              <a:endParaRPr lang="en-US" altLang="zh-CN" sz="1600" dirty="0">
                <a:latin typeface="微软雅黑"/>
                <a:ea typeface="微软雅黑"/>
                <a:cs typeface="微软雅黑"/>
              </a:endParaRPr>
            </a:p>
            <a:p>
              <a:pPr marL="519113" lvl="1" indent="-260747">
                <a:lnSpc>
                  <a:spcPct val="150000"/>
                </a:lnSpc>
                <a:buClr>
                  <a:srgbClr val="0070C0"/>
                </a:buClr>
                <a:buFont typeface="Arial" charset="0"/>
                <a:buChar char="–"/>
              </a:pPr>
              <a:r>
                <a:rPr lang="zh-CN" altLang="en-US" sz="1600" dirty="0">
                  <a:latin typeface="微软雅黑"/>
                  <a:ea typeface="微软雅黑"/>
                  <a:cs typeface="微软雅黑"/>
                </a:rPr>
                <a:t>识别有信息渠道的内部人员</a:t>
              </a:r>
              <a:endParaRPr lang="en-US" altLang="zh-CN" sz="1600" dirty="0">
                <a:latin typeface="微软雅黑"/>
                <a:ea typeface="微软雅黑"/>
                <a:cs typeface="微软雅黑"/>
              </a:endParaRPr>
            </a:p>
            <a:p>
              <a:pPr marL="519113" lvl="1" indent="-260747">
                <a:lnSpc>
                  <a:spcPct val="150000"/>
                </a:lnSpc>
                <a:buClr>
                  <a:srgbClr val="0070C0"/>
                </a:buClr>
                <a:buFont typeface="Arial" charset="0"/>
                <a:buChar char="–"/>
              </a:pPr>
              <a:r>
                <a:rPr lang="en-US" altLang="zh-CN" sz="1600" dirty="0">
                  <a:latin typeface="微软雅黑"/>
                  <a:ea typeface="微软雅黑"/>
                  <a:cs typeface="微软雅黑"/>
                </a:rPr>
                <a:t>… …</a:t>
              </a:r>
            </a:p>
            <a:p>
              <a:pPr marL="519113" lvl="1" indent="-260747">
                <a:buFont typeface="Arial" charset="0"/>
                <a:buChar char="–"/>
              </a:pPr>
              <a:endParaRPr lang="en-US" altLang="zh-CN" sz="1500" dirty="0">
                <a:latin typeface="微软雅黑"/>
                <a:ea typeface="微软雅黑"/>
                <a:cs typeface="微软雅黑"/>
              </a:endParaRPr>
            </a:p>
            <a:p>
              <a:pPr marL="519113" lvl="1" indent="-260747">
                <a:buFont typeface="Arial" charset="0"/>
                <a:buChar char="–"/>
              </a:pPr>
              <a:endParaRPr lang="en-US" altLang="zh-CN" sz="1500" dirty="0">
                <a:latin typeface="微软雅黑"/>
                <a:ea typeface="微软雅黑"/>
                <a:cs typeface="微软雅黑"/>
              </a:endParaRPr>
            </a:p>
          </p:txBody>
        </p:sp>
        <p:sp>
          <p:nvSpPr>
            <p:cNvPr id="7" name="右箭头 6"/>
            <p:cNvSpPr/>
            <p:nvPr/>
          </p:nvSpPr>
          <p:spPr bwMode="auto">
            <a:xfrm>
              <a:off x="4058144" y="2307516"/>
              <a:ext cx="1693726" cy="1268672"/>
            </a:xfrm>
            <a:prstGeom prst="rightArrow">
              <a:avLst/>
            </a:prstGeom>
            <a:solidFill>
              <a:srgbClr val="529DD7"/>
            </a:solidFill>
            <a:ln>
              <a:noFill/>
            </a:ln>
            <a:effectLst/>
            <a:extLst>
              <a:ext uri="{91240B29-F687-4f45-9708-019B960494DF}">
                <a14:hiddenLine xmlns:a14="http://schemas.microsoft.com/office/drawing/2010/main" xmlns="" w="25400" cap="flat" cmpd="sng" algn="ctr">
                  <a:solidFill>
                    <a:srgbClr val="595959"/>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square" lIns="67628" tIns="35243" rIns="67628" bIns="35243" numCol="1" rtlCol="0" anchor="ctr" anchorCtr="0" compatLnSpc="1">
              <a:prstTxWarp prst="textNoShape">
                <a:avLst/>
              </a:prstTxWarp>
            </a:bodyPr>
            <a:lstStyle/>
            <a:p>
              <a:pPr algn="ctr"/>
              <a:r>
                <a:rPr lang="zh-CN" altLang="en-US" sz="1600" b="1" dirty="0">
                  <a:solidFill>
                    <a:schemeClr val="bg1"/>
                  </a:solidFill>
                  <a:latin typeface="微软雅黑"/>
                  <a:ea typeface="微软雅黑"/>
                  <a:cs typeface="微软雅黑"/>
                </a:rPr>
                <a:t>分析工具</a:t>
              </a:r>
            </a:p>
          </p:txBody>
        </p:sp>
        <p:sp>
          <p:nvSpPr>
            <p:cNvPr id="8" name="Rectangle 3"/>
            <p:cNvSpPr txBox="1">
              <a:spLocks noChangeArrowheads="1"/>
            </p:cNvSpPr>
            <p:nvPr/>
          </p:nvSpPr>
          <p:spPr>
            <a:xfrm>
              <a:off x="5864466" y="1557306"/>
              <a:ext cx="1793866" cy="2854292"/>
            </a:xfrm>
            <a:prstGeom prst="rect">
              <a:avLst/>
            </a:prstGeom>
            <a:solidFill>
              <a:schemeClr val="accent1">
                <a:lumMod val="20000"/>
                <a:lumOff val="80000"/>
              </a:schemeClr>
            </a:solidFill>
          </p:spPr>
          <p:txBody>
            <a:bodyPr/>
            <a:lstStyle/>
            <a:p>
              <a:pPr eaLnBrk="0" hangingPunct="0">
                <a:lnSpc>
                  <a:spcPct val="150000"/>
                </a:lnSpc>
                <a:spcBef>
                  <a:spcPct val="20000"/>
                </a:spcBef>
                <a:defRPr/>
              </a:pPr>
              <a:r>
                <a:rPr lang="zh-CN" altLang="en-US" sz="1600" dirty="0">
                  <a:latin typeface="微软雅黑"/>
                  <a:ea typeface="微软雅黑"/>
                  <a:cs typeface="微软雅黑"/>
                </a:rPr>
                <a:t>交付件：</a:t>
              </a:r>
              <a:endParaRPr lang="en-US" altLang="zh-CN" sz="1600" dirty="0">
                <a:latin typeface="微软雅黑"/>
                <a:ea typeface="微软雅黑"/>
                <a:cs typeface="微软雅黑"/>
              </a:endParaRPr>
            </a:p>
            <a:p>
              <a:pPr eaLnBrk="0" hangingPunct="0">
                <a:lnSpc>
                  <a:spcPct val="150000"/>
                </a:lnSpc>
                <a:spcBef>
                  <a:spcPct val="20000"/>
                </a:spcBef>
                <a:defRPr/>
              </a:pPr>
              <a:r>
                <a:rPr lang="zh-CN" altLang="en-US" sz="1600" dirty="0">
                  <a:latin typeface="微软雅黑"/>
                  <a:ea typeface="微软雅黑"/>
                  <a:cs typeface="微软雅黑"/>
                </a:rPr>
                <a:t>客户分析报告</a:t>
              </a:r>
              <a:endParaRPr lang="en-US" altLang="zh-CN" sz="1600" dirty="0">
                <a:latin typeface="微软雅黑"/>
                <a:ea typeface="微软雅黑"/>
                <a:cs typeface="微软雅黑"/>
              </a:endParaRPr>
            </a:p>
            <a:p>
              <a:pPr eaLnBrk="0" hangingPunct="0">
                <a:lnSpc>
                  <a:spcPct val="150000"/>
                </a:lnSpc>
                <a:spcBef>
                  <a:spcPct val="20000"/>
                </a:spcBef>
                <a:defRPr/>
              </a:pPr>
              <a:r>
                <a:rPr lang="zh-CN" altLang="en-US" sz="1600" dirty="0">
                  <a:latin typeface="微软雅黑"/>
                  <a:ea typeface="微软雅黑"/>
                  <a:cs typeface="微软雅黑"/>
                </a:rPr>
                <a:t>客户动态简报</a:t>
              </a:r>
              <a:endParaRPr lang="en-US" altLang="zh-CN" sz="1600" dirty="0">
                <a:latin typeface="微软雅黑"/>
                <a:ea typeface="微软雅黑"/>
                <a:cs typeface="微软雅黑"/>
              </a:endParaRPr>
            </a:p>
            <a:p>
              <a:pPr eaLnBrk="0" hangingPunct="0">
                <a:lnSpc>
                  <a:spcPct val="150000"/>
                </a:lnSpc>
                <a:spcBef>
                  <a:spcPct val="20000"/>
                </a:spcBef>
                <a:defRPr/>
              </a:pPr>
              <a:r>
                <a:rPr lang="zh-CN" altLang="en-US" sz="1600" dirty="0">
                  <a:latin typeface="微软雅黑"/>
                  <a:ea typeface="微软雅黑"/>
                  <a:cs typeface="微软雅黑"/>
                </a:rPr>
                <a:t>专题分析报告</a:t>
              </a:r>
              <a:endParaRPr lang="en-US" altLang="zh-CN" sz="1600" dirty="0">
                <a:latin typeface="微软雅黑"/>
                <a:ea typeface="微软雅黑"/>
                <a:cs typeface="微软雅黑"/>
              </a:endParaRPr>
            </a:p>
            <a:p>
              <a:pPr eaLnBrk="0" hangingPunct="0">
                <a:lnSpc>
                  <a:spcPct val="150000"/>
                </a:lnSpc>
                <a:spcBef>
                  <a:spcPct val="20000"/>
                </a:spcBef>
                <a:defRPr/>
              </a:pPr>
              <a:r>
                <a:rPr lang="zh-CN" altLang="en-US" sz="1600" dirty="0">
                  <a:latin typeface="微软雅黑"/>
                  <a:ea typeface="微软雅黑"/>
                  <a:cs typeface="微软雅黑"/>
                </a:rPr>
                <a:t>财报分析</a:t>
              </a:r>
              <a:endParaRPr lang="en-US" altLang="zh-CN" sz="1600" dirty="0">
                <a:latin typeface="微软雅黑"/>
                <a:ea typeface="微软雅黑"/>
                <a:cs typeface="微软雅黑"/>
              </a:endParaRPr>
            </a:p>
            <a:p>
              <a:pPr eaLnBrk="0" hangingPunct="0">
                <a:lnSpc>
                  <a:spcPct val="150000"/>
                </a:lnSpc>
                <a:spcBef>
                  <a:spcPct val="20000"/>
                </a:spcBef>
                <a:defRPr/>
              </a:pPr>
              <a:r>
                <a:rPr lang="zh-CN" altLang="en-US" sz="1600" dirty="0">
                  <a:latin typeface="微软雅黑"/>
                  <a:ea typeface="微软雅黑"/>
                  <a:cs typeface="微软雅黑"/>
                </a:rPr>
                <a:t>客户定级与策略建议（战略客户、</a:t>
              </a:r>
              <a:r>
                <a:rPr lang="en-US" altLang="zh-CN" sz="1600" dirty="0">
                  <a:latin typeface="微软雅黑"/>
                  <a:ea typeface="微软雅黑"/>
                  <a:cs typeface="微软雅黑"/>
                </a:rPr>
                <a:t>VIP</a:t>
              </a:r>
              <a:r>
                <a:rPr lang="zh-CN" altLang="en-US" sz="1600" dirty="0">
                  <a:latin typeface="微软雅黑"/>
                  <a:ea typeface="微软雅黑"/>
                  <a:cs typeface="微软雅黑"/>
                </a:rPr>
                <a:t>客户、普通客户）</a:t>
              </a:r>
              <a:endParaRPr lang="en-US" altLang="zh-CN" sz="1600" dirty="0">
                <a:latin typeface="微软雅黑"/>
                <a:ea typeface="微软雅黑"/>
                <a:cs typeface="微软雅黑"/>
              </a:endParaRPr>
            </a:p>
            <a:p>
              <a:pPr eaLnBrk="0" hangingPunct="0">
                <a:lnSpc>
                  <a:spcPct val="150000"/>
                </a:lnSpc>
                <a:spcBef>
                  <a:spcPct val="20000"/>
                </a:spcBef>
                <a:defRPr/>
              </a:pPr>
              <a:r>
                <a:rPr lang="en-US" altLang="zh-CN" sz="1600" dirty="0">
                  <a:latin typeface="微软雅黑"/>
                  <a:ea typeface="微软雅黑"/>
                  <a:cs typeface="微软雅黑"/>
                </a:rPr>
                <a:t>…</a:t>
              </a:r>
            </a:p>
            <a:p>
              <a:pPr eaLnBrk="0" hangingPunct="0">
                <a:spcBef>
                  <a:spcPct val="20000"/>
                </a:spcBef>
                <a:defRPr/>
              </a:pPr>
              <a:endParaRPr lang="en-US" altLang="zh-CN" sz="1500" dirty="0">
                <a:latin typeface="微软雅黑"/>
                <a:ea typeface="微软雅黑"/>
                <a:cs typeface="微软雅黑"/>
              </a:endParaRPr>
            </a:p>
            <a:p>
              <a:pPr eaLnBrk="0" hangingPunct="0">
                <a:spcBef>
                  <a:spcPct val="20000"/>
                </a:spcBef>
                <a:defRPr/>
              </a:pPr>
              <a:endParaRPr lang="zh-CN" altLang="en-US" sz="1500" dirty="0">
                <a:latin typeface="微软雅黑"/>
                <a:ea typeface="微软雅黑"/>
                <a:cs typeface="微软雅黑"/>
              </a:endParaRPr>
            </a:p>
          </p:txBody>
        </p:sp>
      </p:grpSp>
    </p:spTree>
    <p:extLst>
      <p:ext uri="{BB962C8B-B14F-4D97-AF65-F5344CB8AC3E}">
        <p14:creationId xmlns:p14="http://schemas.microsoft.com/office/powerpoint/2010/main" xmlns="" val="2944003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368" y="188336"/>
            <a:ext cx="11137900" cy="648072"/>
          </a:xfrm>
        </p:spPr>
        <p:txBody>
          <a:bodyPr/>
          <a:lstStyle/>
          <a:p>
            <a:r>
              <a:rPr lang="zh-CN" altLang="en-US" dirty="0" smtClean="0">
                <a:latin typeface="+mj-ea"/>
              </a:rPr>
              <a:t>策略跟踪与监控</a:t>
            </a:r>
            <a:endParaRPr lang="zh-CN" altLang="en-US" dirty="0">
              <a:solidFill>
                <a:schemeClr val="tx1"/>
              </a:solidFill>
            </a:endParaRPr>
          </a:p>
        </p:txBody>
      </p:sp>
      <p:sp>
        <p:nvSpPr>
          <p:cNvPr id="101" name="Rectangle 10"/>
          <p:cNvSpPr>
            <a:spLocks noChangeArrowheads="1"/>
          </p:cNvSpPr>
          <p:nvPr/>
        </p:nvSpPr>
        <p:spPr bwMode="auto">
          <a:xfrm>
            <a:off x="1199456" y="980728"/>
            <a:ext cx="9234544" cy="7657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marL="1905" lvl="1" indent="0" eaLnBrk="1" hangingPunct="1">
              <a:lnSpc>
                <a:spcPct val="250000"/>
              </a:lnSpc>
              <a:buNone/>
            </a:pPr>
            <a:r>
              <a:rPr lang="zh-CN" altLang="en-US" sz="2400" b="1" dirty="0">
                <a:solidFill>
                  <a:srgbClr val="000000"/>
                </a:solidFill>
                <a:latin typeface="微软雅黑" panose="020B0503020204020204" charset="-122"/>
                <a:ea typeface="微软雅黑" panose="020B0503020204020204" charset="-122"/>
              </a:rPr>
              <a:t> </a:t>
            </a:r>
            <a:endParaRPr lang="zh-CN" altLang="en-US" sz="2000" dirty="0">
              <a:solidFill>
                <a:srgbClr val="000000"/>
              </a:solidFill>
              <a:latin typeface="微软雅黑" panose="020B0503020204020204" charset="-122"/>
              <a:ea typeface="微软雅黑" panose="020B0503020204020204" charset="-122"/>
            </a:endParaRPr>
          </a:p>
        </p:txBody>
      </p:sp>
      <p:grpSp>
        <p:nvGrpSpPr>
          <p:cNvPr id="9" name="组合 8"/>
          <p:cNvGrpSpPr/>
          <p:nvPr/>
        </p:nvGrpSpPr>
        <p:grpSpPr>
          <a:xfrm>
            <a:off x="1677928" y="1124744"/>
            <a:ext cx="9361040" cy="5309206"/>
            <a:chOff x="1714480" y="1000114"/>
            <a:chExt cx="6399855" cy="4178920"/>
          </a:xfrm>
        </p:grpSpPr>
        <p:grpSp>
          <p:nvGrpSpPr>
            <p:cNvPr id="10" name="组合 9"/>
            <p:cNvGrpSpPr/>
            <p:nvPr/>
          </p:nvGrpSpPr>
          <p:grpSpPr>
            <a:xfrm>
              <a:off x="2527911" y="1000114"/>
              <a:ext cx="4187229" cy="2520280"/>
              <a:chOff x="2527911" y="908726"/>
              <a:chExt cx="4187229" cy="2520280"/>
            </a:xfrm>
          </p:grpSpPr>
          <p:sp>
            <p:nvSpPr>
              <p:cNvPr id="12" name="AutoShape 3"/>
              <p:cNvSpPr>
                <a:spLocks noChangeArrowheads="1"/>
              </p:cNvSpPr>
              <p:nvPr/>
            </p:nvSpPr>
            <p:spPr bwMode="auto">
              <a:xfrm>
                <a:off x="4002212" y="1881225"/>
                <a:ext cx="1202473" cy="572998"/>
              </a:xfrm>
              <a:prstGeom prst="roundRect">
                <a:avLst>
                  <a:gd name="adj" fmla="val 16667"/>
                </a:avLst>
              </a:prstGeom>
              <a:noFill/>
              <a:ln w="12700" cap="sq" algn="ctr">
                <a:solidFill>
                  <a:srgbClr val="529DD7"/>
                </a:solidFill>
                <a:round/>
                <a:headEnd type="none" w="sm" len="sm"/>
                <a:tailEnd type="none" w="sm" len="sm"/>
              </a:ln>
            </p:spPr>
            <p:txBody>
              <a:bodyPr wrap="none" anchor="ctr"/>
              <a:lstStyle/>
              <a:p>
                <a:pPr algn="ctr">
                  <a:defRPr/>
                </a:pPr>
                <a:r>
                  <a:rPr lang="zh-CN"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应用与跟踪</a:t>
                </a: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algn="ctr">
                  <a:defRPr/>
                </a:pP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algn="ctr">
                  <a:defRPr/>
                </a:pP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3" name="AutoShape 4"/>
              <p:cNvSpPr>
                <a:spLocks noChangeArrowheads="1"/>
              </p:cNvSpPr>
              <p:nvPr/>
            </p:nvSpPr>
            <p:spPr bwMode="auto">
              <a:xfrm>
                <a:off x="5649251" y="1872094"/>
                <a:ext cx="1065889" cy="592403"/>
              </a:xfrm>
              <a:prstGeom prst="roundRect">
                <a:avLst>
                  <a:gd name="adj" fmla="val 16667"/>
                </a:avLst>
              </a:prstGeom>
              <a:noFill/>
              <a:ln w="12700" cap="sq" algn="ctr">
                <a:solidFill>
                  <a:srgbClr val="529DD7"/>
                </a:solidFill>
                <a:round/>
                <a:headEnd type="none" w="sm" len="sm"/>
                <a:tailEnd type="none" w="sm" len="sm"/>
              </a:ln>
            </p:spPr>
            <p:txBody>
              <a:bodyPr wrap="none" anchor="ctr"/>
              <a:lstStyle/>
              <a:p>
                <a:pPr algn="ctr">
                  <a:defRPr/>
                </a:pPr>
                <a:r>
                  <a:rPr lang="zh-CN"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客户问题</a:t>
                </a: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4" name="AutoShape 5"/>
              <p:cNvSpPr>
                <a:spLocks noChangeArrowheads="1"/>
              </p:cNvSpPr>
              <p:nvPr/>
            </p:nvSpPr>
            <p:spPr bwMode="auto">
              <a:xfrm>
                <a:off x="2527911" y="1872094"/>
                <a:ext cx="1067228" cy="592403"/>
              </a:xfrm>
              <a:prstGeom prst="roundRect">
                <a:avLst>
                  <a:gd name="adj" fmla="val 16667"/>
                </a:avLst>
              </a:prstGeom>
              <a:noFill/>
              <a:ln w="12700" cap="sq" algn="ctr">
                <a:solidFill>
                  <a:srgbClr val="529DD7"/>
                </a:solidFill>
                <a:round/>
                <a:headEnd type="none" w="sm" len="sm"/>
                <a:tailEnd type="none" w="sm" len="sm"/>
              </a:ln>
            </p:spPr>
            <p:txBody>
              <a:bodyPr wrap="none" anchor="ctr"/>
              <a:lstStyle/>
              <a:p>
                <a:pPr algn="ctr" fontAlgn="base">
                  <a:spcBef>
                    <a:spcPct val="0"/>
                  </a:spcBef>
                  <a:spcAft>
                    <a:spcPct val="0"/>
                  </a:spcAft>
                  <a:defRPr/>
                </a:pPr>
                <a:r>
                  <a:rPr lang="zh-CN"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客户变化</a:t>
                </a: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5" name="AutoShape 6"/>
              <p:cNvSpPr>
                <a:spLocks noChangeArrowheads="1"/>
              </p:cNvSpPr>
              <p:nvPr/>
            </p:nvSpPr>
            <p:spPr bwMode="auto">
              <a:xfrm>
                <a:off x="4069165" y="2836604"/>
                <a:ext cx="1068567" cy="592402"/>
              </a:xfrm>
              <a:prstGeom prst="roundRect">
                <a:avLst>
                  <a:gd name="adj" fmla="val 16667"/>
                </a:avLst>
              </a:prstGeom>
              <a:noFill/>
              <a:ln w="12700" cap="sq" algn="ctr">
                <a:solidFill>
                  <a:srgbClr val="529DD7"/>
                </a:solidFill>
                <a:round/>
                <a:headEnd type="none" w="sm" len="sm"/>
                <a:tailEnd type="none" w="sm" len="sm"/>
              </a:ln>
            </p:spPr>
            <p:txBody>
              <a:bodyPr wrap="none" anchor="ctr"/>
              <a:lstStyle/>
              <a:p>
                <a:pPr algn="ctr">
                  <a:defRPr/>
                </a:pPr>
                <a:r>
                  <a:rPr lang="zh-CN"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客户收益</a:t>
                </a:r>
                <a:endParaRPr lang="en-GB"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6" name="AutoShape 7"/>
              <p:cNvSpPr>
                <a:spLocks noChangeArrowheads="1"/>
              </p:cNvSpPr>
              <p:nvPr/>
            </p:nvSpPr>
            <p:spPr bwMode="auto">
              <a:xfrm>
                <a:off x="4069165" y="908726"/>
                <a:ext cx="1068567" cy="592403"/>
              </a:xfrm>
              <a:prstGeom prst="roundRect">
                <a:avLst>
                  <a:gd name="adj" fmla="val 16667"/>
                </a:avLst>
              </a:prstGeom>
              <a:noFill/>
              <a:ln w="12700" cap="sq" algn="ctr">
                <a:solidFill>
                  <a:srgbClr val="529DD7"/>
                </a:solidFill>
                <a:round/>
                <a:headEnd type="none" w="sm" len="sm"/>
                <a:tailEnd type="none" w="sm" len="sm"/>
              </a:ln>
            </p:spPr>
            <p:txBody>
              <a:bodyPr wrap="none" anchor="ctr"/>
              <a:lstStyle/>
              <a:p>
                <a:pPr algn="ctr" eaLnBrk="1" hangingPunct="1">
                  <a:defRPr/>
                </a:pPr>
                <a:r>
                  <a:rPr lang="zh-CN" altLang="en-US"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客户声音</a:t>
                </a:r>
                <a:endParaRPr lang="en-GB" sz="1600" kern="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7" name="AutoShape 8"/>
              <p:cNvSpPr>
                <a:spLocks noChangeArrowheads="1"/>
              </p:cNvSpPr>
              <p:nvPr/>
            </p:nvSpPr>
            <p:spPr bwMode="gray">
              <a:xfrm>
                <a:off x="4340993" y="2540973"/>
                <a:ext cx="526249" cy="197468"/>
              </a:xfrm>
              <a:prstGeom prst="upArrow">
                <a:avLst>
                  <a:gd name="adj1" fmla="val 46694"/>
                  <a:gd name="adj2" fmla="val 52602"/>
                </a:avLst>
              </a:prstGeom>
              <a:solidFill>
                <a:srgbClr val="00A0EB"/>
              </a:solidFill>
              <a:ln w="28575" algn="ctr">
                <a:noFill/>
                <a:miter lim="800000"/>
                <a:headEnd type="none" w="sm" len="sm"/>
                <a:tailEnd type="none" w="sm" len="sm"/>
              </a:ln>
            </p:spPr>
            <p:txBody>
              <a:bodyPr wrap="none" anchor="ctr"/>
              <a:lstStyle/>
              <a:p>
                <a:pPr algn="ctr" fontAlgn="base">
                  <a:spcBef>
                    <a:spcPct val="0"/>
                  </a:spcBef>
                  <a:spcAft>
                    <a:spcPct val="0"/>
                  </a:spcAft>
                </a:pPr>
                <a:endParaRPr lang="en-GB" sz="1600" dirty="0">
                  <a:solidFill>
                    <a:srgbClr val="FFFFFF"/>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8" name="AutoShape 9"/>
              <p:cNvSpPr>
                <a:spLocks noChangeArrowheads="1"/>
              </p:cNvSpPr>
              <p:nvPr/>
            </p:nvSpPr>
            <p:spPr bwMode="gray">
              <a:xfrm flipV="1">
                <a:off x="4340993" y="1581029"/>
                <a:ext cx="526249" cy="197467"/>
              </a:xfrm>
              <a:prstGeom prst="upArrow">
                <a:avLst>
                  <a:gd name="adj1" fmla="val 46694"/>
                  <a:gd name="adj2" fmla="val 52602"/>
                </a:avLst>
              </a:prstGeom>
              <a:solidFill>
                <a:srgbClr val="00A0EB"/>
              </a:solidFill>
              <a:ln w="28575" algn="ctr">
                <a:noFill/>
                <a:miter lim="800000"/>
                <a:headEnd type="none" w="sm" len="sm"/>
                <a:tailEnd type="none" w="sm" len="sm"/>
              </a:ln>
            </p:spPr>
            <p:txBody>
              <a:bodyPr rot="10800000" wrap="none" anchor="ctr"/>
              <a:lstStyle/>
              <a:p>
                <a:pPr algn="ctr" fontAlgn="base">
                  <a:spcBef>
                    <a:spcPct val="0"/>
                  </a:spcBef>
                  <a:spcAft>
                    <a:spcPct val="0"/>
                  </a:spcAft>
                </a:pPr>
                <a:endParaRPr lang="en-GB" sz="1600" dirty="0">
                  <a:solidFill>
                    <a:srgbClr val="FFFFFF"/>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AutoShape 10"/>
              <p:cNvSpPr>
                <a:spLocks noChangeArrowheads="1"/>
              </p:cNvSpPr>
              <p:nvPr/>
            </p:nvSpPr>
            <p:spPr bwMode="gray">
              <a:xfrm rot="5400000" flipV="1">
                <a:off x="5165569" y="2062410"/>
                <a:ext cx="483967" cy="212910"/>
              </a:xfrm>
              <a:prstGeom prst="upArrow">
                <a:avLst>
                  <a:gd name="adj1" fmla="val 46694"/>
                  <a:gd name="adj2" fmla="val 52602"/>
                </a:avLst>
              </a:prstGeom>
              <a:solidFill>
                <a:srgbClr val="00A0EB"/>
              </a:solidFill>
              <a:ln w="28575" algn="ctr">
                <a:noFill/>
                <a:miter lim="800000"/>
                <a:headEnd type="none" w="sm" len="sm"/>
                <a:tailEnd type="none" w="sm" len="sm"/>
              </a:ln>
            </p:spPr>
            <p:txBody>
              <a:bodyPr vert="eaVert" wrap="none" anchor="ctr"/>
              <a:lstStyle/>
              <a:p>
                <a:pPr algn="ctr" fontAlgn="base">
                  <a:spcBef>
                    <a:spcPct val="0"/>
                  </a:spcBef>
                  <a:spcAft>
                    <a:spcPct val="0"/>
                  </a:spcAft>
                </a:pPr>
                <a:endParaRPr lang="en-GB" sz="1600" dirty="0">
                  <a:solidFill>
                    <a:srgbClr val="FFFFFF"/>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AutoShape 11"/>
              <p:cNvSpPr>
                <a:spLocks noChangeArrowheads="1"/>
              </p:cNvSpPr>
              <p:nvPr/>
            </p:nvSpPr>
            <p:spPr bwMode="gray">
              <a:xfrm rot="16200000" flipH="1" flipV="1">
                <a:off x="3554014" y="2061741"/>
                <a:ext cx="483967" cy="214249"/>
              </a:xfrm>
              <a:prstGeom prst="upArrow">
                <a:avLst>
                  <a:gd name="adj1" fmla="val 46694"/>
                  <a:gd name="adj2" fmla="val 52602"/>
                </a:avLst>
              </a:prstGeom>
              <a:solidFill>
                <a:srgbClr val="00A0EB"/>
              </a:solidFill>
              <a:ln w="28575" algn="ctr">
                <a:noFill/>
                <a:miter lim="800000"/>
                <a:headEnd type="none" w="sm" len="sm"/>
                <a:tailEnd type="none" w="sm" len="sm"/>
              </a:ln>
            </p:spPr>
            <p:txBody>
              <a:bodyPr rot="10800000" vert="eaVert" wrap="none" anchor="ctr"/>
              <a:lstStyle/>
              <a:p>
                <a:pPr algn="ctr" fontAlgn="base">
                  <a:spcBef>
                    <a:spcPct val="0"/>
                  </a:spcBef>
                  <a:spcAft>
                    <a:spcPct val="0"/>
                  </a:spcAft>
                </a:pPr>
                <a:endParaRPr lang="en-GB" sz="1600" dirty="0">
                  <a:solidFill>
                    <a:srgbClr val="FFFFFF"/>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1" name="Freeform 12"/>
              <p:cNvSpPr>
                <a:spLocks/>
              </p:cNvSpPr>
              <p:nvPr/>
            </p:nvSpPr>
            <p:spPr bwMode="gray">
              <a:xfrm rot="6101577">
                <a:off x="4432879" y="2028359"/>
                <a:ext cx="264812" cy="488756"/>
              </a:xfrm>
              <a:custGeom>
                <a:avLst/>
                <a:gdLst>
                  <a:gd name="T0" fmla="*/ 2147483647 w 679"/>
                  <a:gd name="T1" fmla="*/ 2147483647 h 1274"/>
                  <a:gd name="T2" fmla="*/ 2147483647 w 679"/>
                  <a:gd name="T3" fmla="*/ 2147483647 h 1274"/>
                  <a:gd name="T4" fmla="*/ 2147483647 w 679"/>
                  <a:gd name="T5" fmla="*/ 2147483647 h 1274"/>
                  <a:gd name="T6" fmla="*/ 2147483647 w 679"/>
                  <a:gd name="T7" fmla="*/ 2147483647 h 1274"/>
                  <a:gd name="T8" fmla="*/ 2147483647 w 679"/>
                  <a:gd name="T9" fmla="*/ 2147483647 h 1274"/>
                  <a:gd name="T10" fmla="*/ 2147483647 w 679"/>
                  <a:gd name="T11" fmla="*/ 2147483647 h 1274"/>
                  <a:gd name="T12" fmla="*/ 2147483647 w 679"/>
                  <a:gd name="T13" fmla="*/ 2147483647 h 1274"/>
                  <a:gd name="T14" fmla="*/ 2147483647 w 679"/>
                  <a:gd name="T15" fmla="*/ 2147483647 h 1274"/>
                  <a:gd name="T16" fmla="*/ 2147483647 w 679"/>
                  <a:gd name="T17" fmla="*/ 2147483647 h 1274"/>
                  <a:gd name="T18" fmla="*/ 2147483647 w 679"/>
                  <a:gd name="T19" fmla="*/ 2147483647 h 1274"/>
                  <a:gd name="T20" fmla="*/ 2147483647 w 679"/>
                  <a:gd name="T21" fmla="*/ 2147483647 h 1274"/>
                  <a:gd name="T22" fmla="*/ 2147483647 w 679"/>
                  <a:gd name="T23" fmla="*/ 2147483647 h 1274"/>
                  <a:gd name="T24" fmla="*/ 2147483647 w 679"/>
                  <a:gd name="T25" fmla="*/ 2147483647 h 1274"/>
                  <a:gd name="T26" fmla="*/ 2147483647 w 679"/>
                  <a:gd name="T27" fmla="*/ 2147483647 h 1274"/>
                  <a:gd name="T28" fmla="*/ 2147483647 w 679"/>
                  <a:gd name="T29" fmla="*/ 2147483647 h 1274"/>
                  <a:gd name="T30" fmla="*/ 2147483647 w 679"/>
                  <a:gd name="T31" fmla="*/ 2147483647 h 1274"/>
                  <a:gd name="T32" fmla="*/ 2147483647 w 679"/>
                  <a:gd name="T33" fmla="*/ 2147483647 h 1274"/>
                  <a:gd name="T34" fmla="*/ 2147483647 w 679"/>
                  <a:gd name="T35" fmla="*/ 2147483647 h 1274"/>
                  <a:gd name="T36" fmla="*/ 2147483647 w 679"/>
                  <a:gd name="T37" fmla="*/ 2147483647 h 1274"/>
                  <a:gd name="T38" fmla="*/ 2147483647 w 679"/>
                  <a:gd name="T39" fmla="*/ 2147483647 h 1274"/>
                  <a:gd name="T40" fmla="*/ 2147483647 w 679"/>
                  <a:gd name="T41" fmla="*/ 2147483647 h 1274"/>
                  <a:gd name="T42" fmla="*/ 2147483647 w 679"/>
                  <a:gd name="T43" fmla="*/ 2147483647 h 1274"/>
                  <a:gd name="T44" fmla="*/ 2147483647 w 679"/>
                  <a:gd name="T45" fmla="*/ 2147483647 h 1274"/>
                  <a:gd name="T46" fmla="*/ 2147483647 w 679"/>
                  <a:gd name="T47" fmla="*/ 2147483647 h 1274"/>
                  <a:gd name="T48" fmla="*/ 2147483647 w 679"/>
                  <a:gd name="T49" fmla="*/ 2147483647 h 1274"/>
                  <a:gd name="T50" fmla="*/ 2147483647 w 679"/>
                  <a:gd name="T51" fmla="*/ 2147483647 h 1274"/>
                  <a:gd name="T52" fmla="*/ 2147483647 w 679"/>
                  <a:gd name="T53" fmla="*/ 2147483647 h 1274"/>
                  <a:gd name="T54" fmla="*/ 2147483647 w 679"/>
                  <a:gd name="T55" fmla="*/ 2147483647 h 1274"/>
                  <a:gd name="T56" fmla="*/ 2147483647 w 679"/>
                  <a:gd name="T57" fmla="*/ 2147483647 h 1274"/>
                  <a:gd name="T58" fmla="*/ 2147483647 w 679"/>
                  <a:gd name="T59" fmla="*/ 2147483647 h 1274"/>
                  <a:gd name="T60" fmla="*/ 2147483647 w 679"/>
                  <a:gd name="T61" fmla="*/ 2147483647 h 1274"/>
                  <a:gd name="T62" fmla="*/ 2147483647 w 679"/>
                  <a:gd name="T63" fmla="*/ 2147483647 h 1274"/>
                  <a:gd name="T64" fmla="*/ 2147483647 w 679"/>
                  <a:gd name="T65" fmla="*/ 2147483647 h 1274"/>
                  <a:gd name="T66" fmla="*/ 2147483647 w 679"/>
                  <a:gd name="T67" fmla="*/ 2147483647 h 1274"/>
                  <a:gd name="T68" fmla="*/ 2147483647 w 679"/>
                  <a:gd name="T69" fmla="*/ 2147483647 h 1274"/>
                  <a:gd name="T70" fmla="*/ 2147483647 w 679"/>
                  <a:gd name="T71" fmla="*/ 2147483647 h 1274"/>
                  <a:gd name="T72" fmla="*/ 2147483647 w 679"/>
                  <a:gd name="T73" fmla="*/ 2147483647 h 1274"/>
                  <a:gd name="T74" fmla="*/ 2147483647 w 679"/>
                  <a:gd name="T75" fmla="*/ 2147483647 h 1274"/>
                  <a:gd name="T76" fmla="*/ 2147483647 w 679"/>
                  <a:gd name="T77" fmla="*/ 2147483647 h 1274"/>
                  <a:gd name="T78" fmla="*/ 2147483647 w 679"/>
                  <a:gd name="T79" fmla="*/ 2147483647 h 1274"/>
                  <a:gd name="T80" fmla="*/ 2147483647 w 679"/>
                  <a:gd name="T81" fmla="*/ 2147483647 h 1274"/>
                  <a:gd name="T82" fmla="*/ 2147483647 w 679"/>
                  <a:gd name="T83" fmla="*/ 2147483647 h 1274"/>
                  <a:gd name="T84" fmla="*/ 2147483647 w 679"/>
                  <a:gd name="T85" fmla="*/ 2147483647 h 1274"/>
                  <a:gd name="T86" fmla="*/ 2147483647 w 679"/>
                  <a:gd name="T87" fmla="*/ 2147483647 h 1274"/>
                  <a:gd name="T88" fmla="*/ 2147483647 w 679"/>
                  <a:gd name="T89" fmla="*/ 2147483647 h 1274"/>
                  <a:gd name="T90" fmla="*/ 0 w 679"/>
                  <a:gd name="T91" fmla="*/ 2147483647 h 1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79"/>
                  <a:gd name="T139" fmla="*/ 0 h 1274"/>
                  <a:gd name="T140" fmla="*/ 679 w 679"/>
                  <a:gd name="T141" fmla="*/ 1274 h 12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79" h="1274">
                    <a:moveTo>
                      <a:pt x="0" y="0"/>
                    </a:moveTo>
                    <a:lnTo>
                      <a:pt x="13" y="2"/>
                    </a:lnTo>
                    <a:lnTo>
                      <a:pt x="29" y="4"/>
                    </a:lnTo>
                    <a:lnTo>
                      <a:pt x="48" y="9"/>
                    </a:lnTo>
                    <a:lnTo>
                      <a:pt x="64" y="13"/>
                    </a:lnTo>
                    <a:lnTo>
                      <a:pt x="79" y="18"/>
                    </a:lnTo>
                    <a:lnTo>
                      <a:pt x="92" y="22"/>
                    </a:lnTo>
                    <a:lnTo>
                      <a:pt x="108" y="27"/>
                    </a:lnTo>
                    <a:lnTo>
                      <a:pt x="123" y="31"/>
                    </a:lnTo>
                    <a:lnTo>
                      <a:pt x="138" y="38"/>
                    </a:lnTo>
                    <a:lnTo>
                      <a:pt x="156" y="44"/>
                    </a:lnTo>
                    <a:lnTo>
                      <a:pt x="171" y="51"/>
                    </a:lnTo>
                    <a:lnTo>
                      <a:pt x="189" y="58"/>
                    </a:lnTo>
                    <a:lnTo>
                      <a:pt x="206" y="67"/>
                    </a:lnTo>
                    <a:lnTo>
                      <a:pt x="222" y="73"/>
                    </a:lnTo>
                    <a:lnTo>
                      <a:pt x="237" y="82"/>
                    </a:lnTo>
                    <a:lnTo>
                      <a:pt x="252" y="91"/>
                    </a:lnTo>
                    <a:lnTo>
                      <a:pt x="265" y="100"/>
                    </a:lnTo>
                    <a:lnTo>
                      <a:pt x="279" y="109"/>
                    </a:lnTo>
                    <a:lnTo>
                      <a:pt x="292" y="118"/>
                    </a:lnTo>
                    <a:lnTo>
                      <a:pt x="309" y="129"/>
                    </a:lnTo>
                    <a:lnTo>
                      <a:pt x="323" y="140"/>
                    </a:lnTo>
                    <a:lnTo>
                      <a:pt x="338" y="151"/>
                    </a:lnTo>
                    <a:lnTo>
                      <a:pt x="351" y="160"/>
                    </a:lnTo>
                    <a:lnTo>
                      <a:pt x="371" y="177"/>
                    </a:lnTo>
                    <a:lnTo>
                      <a:pt x="393" y="200"/>
                    </a:lnTo>
                    <a:lnTo>
                      <a:pt x="410" y="215"/>
                    </a:lnTo>
                    <a:lnTo>
                      <a:pt x="430" y="237"/>
                    </a:lnTo>
                    <a:lnTo>
                      <a:pt x="443" y="253"/>
                    </a:lnTo>
                    <a:lnTo>
                      <a:pt x="459" y="273"/>
                    </a:lnTo>
                    <a:lnTo>
                      <a:pt x="476" y="293"/>
                    </a:lnTo>
                    <a:lnTo>
                      <a:pt x="489" y="313"/>
                    </a:lnTo>
                    <a:lnTo>
                      <a:pt x="505" y="335"/>
                    </a:lnTo>
                    <a:lnTo>
                      <a:pt x="518" y="357"/>
                    </a:lnTo>
                    <a:lnTo>
                      <a:pt x="531" y="379"/>
                    </a:lnTo>
                    <a:lnTo>
                      <a:pt x="542" y="399"/>
                    </a:lnTo>
                    <a:lnTo>
                      <a:pt x="553" y="426"/>
                    </a:lnTo>
                    <a:lnTo>
                      <a:pt x="564" y="448"/>
                    </a:lnTo>
                    <a:lnTo>
                      <a:pt x="573" y="475"/>
                    </a:lnTo>
                    <a:lnTo>
                      <a:pt x="584" y="501"/>
                    </a:lnTo>
                    <a:lnTo>
                      <a:pt x="595" y="534"/>
                    </a:lnTo>
                    <a:lnTo>
                      <a:pt x="601" y="566"/>
                    </a:lnTo>
                    <a:lnTo>
                      <a:pt x="610" y="597"/>
                    </a:lnTo>
                    <a:lnTo>
                      <a:pt x="614" y="628"/>
                    </a:lnTo>
                    <a:lnTo>
                      <a:pt x="619" y="665"/>
                    </a:lnTo>
                    <a:lnTo>
                      <a:pt x="623" y="710"/>
                    </a:lnTo>
                    <a:lnTo>
                      <a:pt x="623" y="745"/>
                    </a:lnTo>
                    <a:lnTo>
                      <a:pt x="623" y="781"/>
                    </a:lnTo>
                    <a:lnTo>
                      <a:pt x="619" y="814"/>
                    </a:lnTo>
                    <a:lnTo>
                      <a:pt x="617" y="845"/>
                    </a:lnTo>
                    <a:lnTo>
                      <a:pt x="612" y="878"/>
                    </a:lnTo>
                    <a:lnTo>
                      <a:pt x="606" y="912"/>
                    </a:lnTo>
                    <a:lnTo>
                      <a:pt x="597" y="947"/>
                    </a:lnTo>
                    <a:lnTo>
                      <a:pt x="584" y="985"/>
                    </a:lnTo>
                    <a:lnTo>
                      <a:pt x="573" y="1018"/>
                    </a:lnTo>
                    <a:lnTo>
                      <a:pt x="560" y="1051"/>
                    </a:lnTo>
                    <a:lnTo>
                      <a:pt x="544" y="1084"/>
                    </a:lnTo>
                    <a:lnTo>
                      <a:pt x="527" y="1116"/>
                    </a:lnTo>
                    <a:lnTo>
                      <a:pt x="678" y="1204"/>
                    </a:lnTo>
                    <a:lnTo>
                      <a:pt x="213" y="1273"/>
                    </a:lnTo>
                    <a:lnTo>
                      <a:pt x="42" y="841"/>
                    </a:lnTo>
                    <a:lnTo>
                      <a:pt x="222" y="936"/>
                    </a:lnTo>
                    <a:lnTo>
                      <a:pt x="239" y="909"/>
                    </a:lnTo>
                    <a:lnTo>
                      <a:pt x="248" y="883"/>
                    </a:lnTo>
                    <a:lnTo>
                      <a:pt x="259" y="858"/>
                    </a:lnTo>
                    <a:lnTo>
                      <a:pt x="265" y="832"/>
                    </a:lnTo>
                    <a:lnTo>
                      <a:pt x="270" y="807"/>
                    </a:lnTo>
                    <a:lnTo>
                      <a:pt x="272" y="783"/>
                    </a:lnTo>
                    <a:lnTo>
                      <a:pt x="274" y="758"/>
                    </a:lnTo>
                    <a:lnTo>
                      <a:pt x="274" y="736"/>
                    </a:lnTo>
                    <a:lnTo>
                      <a:pt x="272" y="707"/>
                    </a:lnTo>
                    <a:lnTo>
                      <a:pt x="270" y="679"/>
                    </a:lnTo>
                    <a:lnTo>
                      <a:pt x="263" y="648"/>
                    </a:lnTo>
                    <a:lnTo>
                      <a:pt x="257" y="623"/>
                    </a:lnTo>
                    <a:lnTo>
                      <a:pt x="246" y="594"/>
                    </a:lnTo>
                    <a:lnTo>
                      <a:pt x="237" y="570"/>
                    </a:lnTo>
                    <a:lnTo>
                      <a:pt x="224" y="548"/>
                    </a:lnTo>
                    <a:lnTo>
                      <a:pt x="213" y="530"/>
                    </a:lnTo>
                    <a:lnTo>
                      <a:pt x="202" y="515"/>
                    </a:lnTo>
                    <a:lnTo>
                      <a:pt x="191" y="499"/>
                    </a:lnTo>
                    <a:lnTo>
                      <a:pt x="180" y="486"/>
                    </a:lnTo>
                    <a:lnTo>
                      <a:pt x="167" y="470"/>
                    </a:lnTo>
                    <a:lnTo>
                      <a:pt x="154" y="459"/>
                    </a:lnTo>
                    <a:lnTo>
                      <a:pt x="140" y="444"/>
                    </a:lnTo>
                    <a:lnTo>
                      <a:pt x="129" y="432"/>
                    </a:lnTo>
                    <a:lnTo>
                      <a:pt x="114" y="421"/>
                    </a:lnTo>
                    <a:lnTo>
                      <a:pt x="94" y="410"/>
                    </a:lnTo>
                    <a:lnTo>
                      <a:pt x="79" y="399"/>
                    </a:lnTo>
                    <a:lnTo>
                      <a:pt x="66" y="393"/>
                    </a:lnTo>
                    <a:lnTo>
                      <a:pt x="46" y="381"/>
                    </a:lnTo>
                    <a:lnTo>
                      <a:pt x="29" y="373"/>
                    </a:lnTo>
                    <a:lnTo>
                      <a:pt x="0" y="364"/>
                    </a:lnTo>
                    <a:lnTo>
                      <a:pt x="0" y="0"/>
                    </a:lnTo>
                  </a:path>
                </a:pathLst>
              </a:custGeom>
              <a:solidFill>
                <a:srgbClr val="00A0EB"/>
              </a:solidFill>
              <a:ln w="28575" algn="ctr">
                <a:noFill/>
                <a:miter lim="800000"/>
                <a:headEnd type="none" w="sm" len="sm"/>
                <a:tailEnd type="none" w="sm" len="sm"/>
              </a:ln>
            </p:spPr>
            <p:txBody>
              <a:bodyPr vert="eaVert" wrap="none" anchor="ctr"/>
              <a:lstStyle/>
              <a:p>
                <a:pPr algn="ctr">
                  <a:defRPr/>
                </a:pPr>
                <a:endParaRPr lang="en-GB" sz="1600" dirty="0">
                  <a:solidFill>
                    <a:srgbClr val="FFFFFF"/>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sp>
          <p:nvSpPr>
            <p:cNvPr id="11" name="Rectangle 3"/>
            <p:cNvSpPr>
              <a:spLocks noChangeArrowheads="1"/>
            </p:cNvSpPr>
            <p:nvPr/>
          </p:nvSpPr>
          <p:spPr bwMode="auto">
            <a:xfrm>
              <a:off x="1714480" y="3429006"/>
              <a:ext cx="6399855" cy="1750028"/>
            </a:xfrm>
            <a:prstGeom prst="rect">
              <a:avLst/>
            </a:prstGeom>
            <a:noFill/>
            <a:ln w="9525">
              <a:noFill/>
              <a:miter lim="800000"/>
              <a:headEnd/>
              <a:tailEnd/>
            </a:ln>
          </p:spPr>
          <p:txBody>
            <a:bodyPr/>
            <a:lstStyle/>
            <a:p>
              <a:pPr marL="257175" indent="-257175">
                <a:lnSpc>
                  <a:spcPct val="150000"/>
                </a:lnSpc>
                <a:buClr>
                  <a:srgbClr val="0070C0"/>
                </a:buClr>
                <a:buFont typeface="Wingdings" pitchFamily="2" charset="2"/>
                <a:buChar char="ü"/>
              </a:pPr>
              <a:r>
                <a:rPr lang="zh-CN" altLang="en-US"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要点</a:t>
              </a:r>
            </a:p>
            <a:p>
              <a:pPr marL="519113" lvl="1" indent="-260747">
                <a:lnSpc>
                  <a:spcPct val="150000"/>
                </a:lnSpc>
                <a:buClr>
                  <a:srgbClr val="0070C0"/>
                </a:buClr>
                <a:buFont typeface="Arial" charset="0"/>
                <a:buChar char="–"/>
              </a:pPr>
              <a:r>
                <a:rPr lang="zh-CN" altLang="en-US"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客户政策并非一成不变，年度会评估效果，重新审视与调整</a:t>
              </a:r>
              <a:endParaRPr lang="en-US" altLang="zh-CN"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marL="519113" lvl="1" indent="-260747">
                <a:lnSpc>
                  <a:spcPct val="150000"/>
                </a:lnSpc>
                <a:buClr>
                  <a:srgbClr val="0070C0"/>
                </a:buClr>
                <a:buFont typeface="Arial" charset="0"/>
                <a:buChar char="–"/>
              </a:pPr>
              <a:r>
                <a:rPr lang="zh-CN" altLang="en-US"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客户政策影响的是一系列活动，如客户接待、客户商务、客户需求接纳等</a:t>
              </a:r>
              <a:endParaRPr lang="en-US" altLang="zh-CN"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marL="519113" lvl="1" indent="-260747">
                <a:lnSpc>
                  <a:spcPct val="150000"/>
                </a:lnSpc>
                <a:buClr>
                  <a:srgbClr val="0070C0"/>
                </a:buClr>
                <a:buFont typeface="Arial" charset="0"/>
                <a:buChar char="–"/>
              </a:pPr>
              <a:r>
                <a:rPr lang="zh-CN" altLang="en-US"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客户声音与客户问题会成为本客户下年度客户关系改进方向的重要输入</a:t>
              </a:r>
              <a:endParaRPr lang="en-US" altLang="zh-CN"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marL="519113" lvl="1" indent="-260747">
                <a:buFont typeface="Arial" charset="0"/>
                <a:buChar char="–"/>
              </a:pPr>
              <a:endParaRPr lang="en-US" altLang="zh-CN" sz="1600"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spTree>
    <p:extLst>
      <p:ext uri="{BB962C8B-B14F-4D97-AF65-F5344CB8AC3E}">
        <p14:creationId xmlns:p14="http://schemas.microsoft.com/office/powerpoint/2010/main" xmlns="" val="11758941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a:solidFill>
                  <a:prstClr val="black"/>
                </a:solidFill>
              </a:rPr>
              <a:t>业务</a:t>
            </a:r>
            <a:r>
              <a:rPr kumimoji="1" dirty="0" smtClean="0">
                <a:solidFill>
                  <a:prstClr val="black"/>
                </a:solidFill>
              </a:rPr>
              <a:t>管理</a:t>
            </a:r>
            <a:endParaRPr dirty="0">
              <a:solidFill>
                <a:prstClr val="black"/>
              </a:solidFill>
              <a:latin typeface="DengXian Light" panose="02010600030101010101" pitchFamily="2" charset="-122"/>
              <a:ea typeface="DengXian Light" panose="02010600030101010101" pitchFamily="2" charset="-122"/>
            </a:endParaRPr>
          </a:p>
        </p:txBody>
      </p:sp>
      <p:sp>
        <p:nvSpPr>
          <p:cNvPr id="13" name="文本框 12"/>
          <p:cNvSpPr txBox="1"/>
          <p:nvPr/>
        </p:nvSpPr>
        <p:spPr>
          <a:xfrm>
            <a:off x="1862594" y="3625860"/>
            <a:ext cx="7007046" cy="824136"/>
          </a:xfrm>
          <a:prstGeom prst="rect">
            <a:avLst/>
          </a:prstGeom>
          <a:noFill/>
        </p:spPr>
        <p:txBody>
          <a:bodyPr wrap="none" rtlCol="0">
            <a:spAutoFit/>
          </a:bodyPr>
          <a:lstStyle/>
          <a:p>
            <a:pPr algn="ctr">
              <a:lnSpc>
                <a:spcPct val="200000"/>
              </a:lnSpc>
            </a:pPr>
            <a:r>
              <a:rPr kumimoji="1" lang="zh-CN" altLang="en-US" sz="2800" b="1" dirty="0">
                <a:solidFill>
                  <a:schemeClr val="tx1">
                    <a:lumMod val="75000"/>
                    <a:lumOff val="25000"/>
                  </a:schemeClr>
                </a:solidFill>
                <a:latin typeface="Microsoft YaHei" charset="0"/>
                <a:ea typeface="Microsoft YaHei" charset="0"/>
                <a:cs typeface="Microsoft YaHei" charset="0"/>
              </a:rPr>
              <a:t>把复杂的事情变简单，把简单的事情重复做</a:t>
            </a:r>
            <a:endParaRPr kumimoji="1" lang="en-US" altLang="zh-CN" sz="2800" b="1" dirty="0">
              <a:solidFill>
                <a:schemeClr val="tx1">
                  <a:lumMod val="75000"/>
                  <a:lumOff val="25000"/>
                </a:schemeClr>
              </a:solidFill>
              <a:latin typeface="Microsoft YaHei" charset="0"/>
              <a:ea typeface="Microsoft YaHei" charset="0"/>
              <a:cs typeface="Microsoft YaHei" charset="0"/>
            </a:endParaRPr>
          </a:p>
        </p:txBody>
      </p:sp>
      <p:pic>
        <p:nvPicPr>
          <p:cNvPr id="14" name="图片 1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b="2174"/>
          <a:stretch/>
        </p:blipFill>
        <p:spPr>
          <a:xfrm>
            <a:off x="3511791" y="1874907"/>
            <a:ext cx="3602922" cy="1508507"/>
          </a:xfrm>
          <a:prstGeom prst="rect">
            <a:avLst/>
          </a:prstGeom>
        </p:spPr>
      </p:pic>
    </p:spTree>
    <p:extLst>
      <p:ext uri="{BB962C8B-B14F-4D97-AF65-F5344CB8AC3E}">
        <p14:creationId xmlns:p14="http://schemas.microsoft.com/office/powerpoint/2010/main" xmlns="" val="1389009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5360" y="231361"/>
            <a:ext cx="11137900" cy="648072"/>
          </a:xfrm>
        </p:spPr>
        <p:txBody>
          <a:bodyPr/>
          <a:lstStyle/>
          <a:p>
            <a:r>
              <a:rPr lang="zh-CN" altLang="en-US" dirty="0">
                <a:solidFill>
                  <a:schemeClr val="tx1"/>
                </a:solidFill>
              </a:rPr>
              <a:t>从线索到回款流程业务全景介绍</a:t>
            </a:r>
            <a:endParaRPr lang="en-US" altLang="zh-CN" dirty="0">
              <a:solidFill>
                <a:schemeClr val="tx1"/>
              </a:solidFill>
              <a:latin typeface="+mj-ea"/>
              <a:ea typeface="+mj-ea"/>
            </a:endParaRPr>
          </a:p>
        </p:txBody>
      </p:sp>
      <p:sp>
        <p:nvSpPr>
          <p:cNvPr id="1026" name="AutoShape 2"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1028" name="AutoShape 4"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1030"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60" name="Rectangle 6"/>
          <p:cNvSpPr>
            <a:spLocks noChangeArrowheads="1"/>
          </p:cNvSpPr>
          <p:nvPr>
            <p:custDataLst>
              <p:tags r:id="rId1"/>
            </p:custDataLst>
          </p:nvPr>
        </p:nvSpPr>
        <p:spPr bwMode="blackWhite">
          <a:xfrm>
            <a:off x="3089694" y="1396977"/>
            <a:ext cx="6553200"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a:solidFill>
                <a:prstClr val="black"/>
              </a:solidFill>
              <a:latin typeface="微软雅黑" panose="020B0503020204020204" charset="-122"/>
              <a:ea typeface="微软雅黑" panose="020B0503020204020204" charset="-122"/>
            </a:endParaRPr>
          </a:p>
        </p:txBody>
      </p:sp>
      <p:sp>
        <p:nvSpPr>
          <p:cNvPr id="61" name="Rectangle 6"/>
          <p:cNvSpPr>
            <a:spLocks noChangeArrowheads="1"/>
          </p:cNvSpPr>
          <p:nvPr>
            <p:custDataLst>
              <p:tags r:id="rId2"/>
            </p:custDataLst>
          </p:nvPr>
        </p:nvSpPr>
        <p:spPr bwMode="blackWhite">
          <a:xfrm>
            <a:off x="3089694" y="2536167"/>
            <a:ext cx="210375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62" name="Rectangle 6"/>
          <p:cNvSpPr>
            <a:spLocks noChangeArrowheads="1"/>
          </p:cNvSpPr>
          <p:nvPr>
            <p:custDataLst>
              <p:tags r:id="rId3"/>
            </p:custDataLst>
          </p:nvPr>
        </p:nvSpPr>
        <p:spPr bwMode="blackWhite">
          <a:xfrm>
            <a:off x="5270919" y="2536167"/>
            <a:ext cx="210375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a:solidFill>
                <a:prstClr val="black"/>
              </a:solidFill>
              <a:latin typeface="微软雅黑" panose="020B0503020204020204" charset="-122"/>
              <a:ea typeface="微软雅黑" panose="020B0503020204020204" charset="-122"/>
            </a:endParaRPr>
          </a:p>
        </p:txBody>
      </p:sp>
      <p:sp>
        <p:nvSpPr>
          <p:cNvPr id="63" name="Rectangle 6"/>
          <p:cNvSpPr>
            <a:spLocks noChangeArrowheads="1"/>
          </p:cNvSpPr>
          <p:nvPr>
            <p:custDataLst>
              <p:tags r:id="rId4"/>
            </p:custDataLst>
          </p:nvPr>
        </p:nvSpPr>
        <p:spPr bwMode="blackWhite">
          <a:xfrm>
            <a:off x="7452144" y="2536167"/>
            <a:ext cx="2190750"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64" name="Rectangle 6"/>
          <p:cNvSpPr>
            <a:spLocks noChangeArrowheads="1"/>
          </p:cNvSpPr>
          <p:nvPr>
            <p:custDataLst>
              <p:tags r:id="rId5"/>
            </p:custDataLst>
          </p:nvPr>
        </p:nvSpPr>
        <p:spPr bwMode="blackWhite">
          <a:xfrm>
            <a:off x="3090329" y="4834867"/>
            <a:ext cx="315658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65" name="Rectangle 7"/>
          <p:cNvSpPr>
            <a:spLocks noChangeArrowheads="1"/>
          </p:cNvSpPr>
          <p:nvPr>
            <p:custDataLst>
              <p:tags r:id="rId6"/>
            </p:custDataLst>
          </p:nvPr>
        </p:nvSpPr>
        <p:spPr bwMode="blackWhite">
          <a:xfrm>
            <a:off x="4430813" y="1449031"/>
            <a:ext cx="3783965"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管理战略</a:t>
            </a:r>
            <a:endParaRPr lang="en-US" altLang="ko-KR" sz="1800" dirty="0">
              <a:solidFill>
                <a:prstClr val="black"/>
              </a:solidFill>
              <a:latin typeface="微软雅黑" panose="020B0503020204020204" charset="-122"/>
              <a:ea typeface="微软雅黑" panose="020B0503020204020204" charset="-122"/>
            </a:endParaRPr>
          </a:p>
        </p:txBody>
      </p:sp>
      <p:sp>
        <p:nvSpPr>
          <p:cNvPr id="66" name="Rectangle 7"/>
          <p:cNvSpPr>
            <a:spLocks noChangeArrowheads="1"/>
          </p:cNvSpPr>
          <p:nvPr>
            <p:custDataLst>
              <p:tags r:id="rId7"/>
            </p:custDataLst>
          </p:nvPr>
        </p:nvSpPr>
        <p:spPr bwMode="blackWhite">
          <a:xfrm>
            <a:off x="3750094" y="4904082"/>
            <a:ext cx="1873885"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管理客户解决方案</a:t>
            </a:r>
            <a:endParaRPr lang="en-US" altLang="ko-KR" sz="1800" dirty="0">
              <a:solidFill>
                <a:prstClr val="black"/>
              </a:solidFill>
              <a:latin typeface="微软雅黑" panose="020B0503020204020204" charset="-122"/>
              <a:ea typeface="微软雅黑" panose="020B0503020204020204" charset="-122"/>
            </a:endParaRPr>
          </a:p>
        </p:txBody>
      </p:sp>
      <p:sp>
        <p:nvSpPr>
          <p:cNvPr id="67" name="Rectangle 7"/>
          <p:cNvSpPr>
            <a:spLocks noChangeArrowheads="1"/>
          </p:cNvSpPr>
          <p:nvPr>
            <p:custDataLst>
              <p:tags r:id="rId8"/>
            </p:custDataLst>
          </p:nvPr>
        </p:nvSpPr>
        <p:spPr bwMode="blackWhite">
          <a:xfrm>
            <a:off x="2311819" y="2570775"/>
            <a:ext cx="3783965"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管理线索</a:t>
            </a:r>
            <a:endParaRPr lang="en-US" altLang="ko-KR" sz="1800" dirty="0">
              <a:solidFill>
                <a:prstClr val="black"/>
              </a:solidFill>
              <a:latin typeface="微软雅黑" panose="020B0503020204020204" charset="-122"/>
              <a:ea typeface="微软雅黑" panose="020B0503020204020204" charset="-122"/>
            </a:endParaRPr>
          </a:p>
        </p:txBody>
      </p:sp>
      <p:sp>
        <p:nvSpPr>
          <p:cNvPr id="68" name="Rectangle 7"/>
          <p:cNvSpPr>
            <a:spLocks noChangeArrowheads="1"/>
          </p:cNvSpPr>
          <p:nvPr>
            <p:custDataLst>
              <p:tags r:id="rId9"/>
            </p:custDataLst>
          </p:nvPr>
        </p:nvSpPr>
        <p:spPr bwMode="blackWhite">
          <a:xfrm>
            <a:off x="4726089" y="2570775"/>
            <a:ext cx="3115310"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管理机会点</a:t>
            </a:r>
            <a:endParaRPr lang="en-US" altLang="ko-KR" sz="1800" dirty="0">
              <a:solidFill>
                <a:prstClr val="black"/>
              </a:solidFill>
              <a:latin typeface="微软雅黑" panose="020B0503020204020204" charset="-122"/>
              <a:ea typeface="微软雅黑" panose="020B0503020204020204" charset="-122"/>
            </a:endParaRPr>
          </a:p>
        </p:txBody>
      </p:sp>
      <p:sp>
        <p:nvSpPr>
          <p:cNvPr id="69" name="矩形 68"/>
          <p:cNvSpPr/>
          <p:nvPr/>
        </p:nvSpPr>
        <p:spPr>
          <a:xfrm>
            <a:off x="1983524" y="1416662"/>
            <a:ext cx="1108075" cy="386080"/>
          </a:xfrm>
          <a:prstGeom prst="rect">
            <a:avLst/>
          </a:prstGeom>
        </p:spPr>
        <p:txBody>
          <a:bodyPr wrap="none">
            <a:spAutoFit/>
          </a:bodyPr>
          <a:lstStyle/>
          <a:p>
            <a:pPr indent="-359410" algn="ctr" eaLnBrk="1" fontAlgn="auto" hangingPunct="1">
              <a:lnSpc>
                <a:spcPct val="106000"/>
              </a:lnSpc>
              <a:spcBef>
                <a:spcPts val="0"/>
              </a:spcBef>
              <a:spcAft>
                <a:spcPts val="0"/>
              </a:spcAft>
              <a:defRPr/>
            </a:pPr>
            <a:r>
              <a:rPr lang="zh-CN" altLang="en-US" dirty="0">
                <a:solidFill>
                  <a:prstClr val="black"/>
                </a:solidFill>
                <a:latin typeface="微软雅黑" panose="020B0503020204020204" charset="-122"/>
                <a:ea typeface="微软雅黑" panose="020B0503020204020204" charset="-122"/>
              </a:rPr>
              <a:t>战略流程</a:t>
            </a:r>
            <a:endParaRPr lang="nl-NL" altLang="zh-CN" dirty="0">
              <a:solidFill>
                <a:prstClr val="black"/>
              </a:solidFill>
              <a:latin typeface="微软雅黑" panose="020B0503020204020204" charset="-122"/>
              <a:ea typeface="微软雅黑" panose="020B0503020204020204" charset="-122"/>
            </a:endParaRPr>
          </a:p>
        </p:txBody>
      </p:sp>
      <p:sp>
        <p:nvSpPr>
          <p:cNvPr id="70" name="矩形 69"/>
          <p:cNvSpPr/>
          <p:nvPr/>
        </p:nvSpPr>
        <p:spPr>
          <a:xfrm>
            <a:off x="1956854" y="2758417"/>
            <a:ext cx="1108075" cy="386080"/>
          </a:xfrm>
          <a:prstGeom prst="rect">
            <a:avLst/>
          </a:prstGeom>
        </p:spPr>
        <p:txBody>
          <a:bodyPr wrap="none">
            <a:spAutoFit/>
          </a:bodyPr>
          <a:lstStyle/>
          <a:p>
            <a:pPr indent="-359410" algn="ctr" eaLnBrk="1" fontAlgn="auto" hangingPunct="1">
              <a:lnSpc>
                <a:spcPct val="106000"/>
              </a:lnSpc>
              <a:spcBef>
                <a:spcPts val="0"/>
              </a:spcBef>
              <a:spcAft>
                <a:spcPts val="0"/>
              </a:spcAft>
              <a:defRPr/>
            </a:pPr>
            <a:r>
              <a:rPr lang="zh-CN" altLang="en-US" dirty="0">
                <a:solidFill>
                  <a:prstClr val="black"/>
                </a:solidFill>
                <a:latin typeface="微软雅黑" panose="020B0503020204020204" charset="-122"/>
                <a:ea typeface="微软雅黑" panose="020B0503020204020204" charset="-122"/>
              </a:rPr>
              <a:t>执行流程</a:t>
            </a:r>
            <a:endParaRPr lang="nl-NL" altLang="zh-CN" dirty="0">
              <a:solidFill>
                <a:prstClr val="black"/>
              </a:solidFill>
              <a:latin typeface="微软雅黑" panose="020B0503020204020204" charset="-122"/>
              <a:ea typeface="微软雅黑" panose="020B0503020204020204" charset="-122"/>
            </a:endParaRPr>
          </a:p>
        </p:txBody>
      </p:sp>
      <p:sp>
        <p:nvSpPr>
          <p:cNvPr id="71" name="矩形 70"/>
          <p:cNvSpPr/>
          <p:nvPr/>
        </p:nvSpPr>
        <p:spPr>
          <a:xfrm>
            <a:off x="1956854" y="3914435"/>
            <a:ext cx="1108075" cy="386080"/>
          </a:xfrm>
          <a:prstGeom prst="rect">
            <a:avLst/>
          </a:prstGeom>
        </p:spPr>
        <p:txBody>
          <a:bodyPr wrap="none">
            <a:spAutoFit/>
          </a:bodyPr>
          <a:lstStyle/>
          <a:p>
            <a:pPr indent="-359410" algn="ctr" eaLnBrk="1" fontAlgn="auto" hangingPunct="1">
              <a:lnSpc>
                <a:spcPct val="106000"/>
              </a:lnSpc>
              <a:spcBef>
                <a:spcPts val="0"/>
              </a:spcBef>
              <a:spcAft>
                <a:spcPts val="0"/>
              </a:spcAft>
              <a:defRPr/>
            </a:pPr>
            <a:r>
              <a:rPr lang="zh-CN" altLang="en-US" dirty="0">
                <a:solidFill>
                  <a:prstClr val="black"/>
                </a:solidFill>
                <a:latin typeface="微软雅黑" panose="020B0503020204020204" charset="-122"/>
                <a:ea typeface="微软雅黑" panose="020B0503020204020204" charset="-122"/>
              </a:rPr>
              <a:t>管理流程</a:t>
            </a:r>
            <a:endParaRPr lang="nl-NL" altLang="zh-CN" dirty="0">
              <a:solidFill>
                <a:prstClr val="black"/>
              </a:solidFill>
              <a:latin typeface="微软雅黑" panose="020B0503020204020204" charset="-122"/>
              <a:ea typeface="微软雅黑" panose="020B0503020204020204" charset="-122"/>
            </a:endParaRPr>
          </a:p>
        </p:txBody>
      </p:sp>
      <p:sp>
        <p:nvSpPr>
          <p:cNvPr id="72" name="矩形 71"/>
          <p:cNvSpPr/>
          <p:nvPr/>
        </p:nvSpPr>
        <p:spPr>
          <a:xfrm>
            <a:off x="1981619" y="5057117"/>
            <a:ext cx="1108075" cy="386080"/>
          </a:xfrm>
          <a:prstGeom prst="rect">
            <a:avLst/>
          </a:prstGeom>
        </p:spPr>
        <p:txBody>
          <a:bodyPr wrap="none">
            <a:spAutoFit/>
          </a:bodyPr>
          <a:lstStyle/>
          <a:p>
            <a:pPr indent="-359410" algn="ctr" eaLnBrk="1" fontAlgn="auto" hangingPunct="1">
              <a:lnSpc>
                <a:spcPct val="106000"/>
              </a:lnSpc>
              <a:spcBef>
                <a:spcPts val="0"/>
              </a:spcBef>
              <a:spcAft>
                <a:spcPts val="0"/>
              </a:spcAft>
              <a:defRPr/>
            </a:pPr>
            <a:r>
              <a:rPr lang="zh-CN" altLang="en-US" dirty="0">
                <a:solidFill>
                  <a:prstClr val="black"/>
                </a:solidFill>
                <a:latin typeface="微软雅黑" panose="020B0503020204020204" charset="-122"/>
                <a:ea typeface="微软雅黑" panose="020B0503020204020204" charset="-122"/>
              </a:rPr>
              <a:t>使能流程</a:t>
            </a:r>
            <a:endParaRPr lang="nl-NL" altLang="zh-CN" dirty="0">
              <a:solidFill>
                <a:prstClr val="black"/>
              </a:solidFill>
              <a:latin typeface="微软雅黑" panose="020B0503020204020204" charset="-122"/>
              <a:ea typeface="微软雅黑" panose="020B0503020204020204" charset="-122"/>
            </a:endParaRPr>
          </a:p>
        </p:txBody>
      </p:sp>
      <p:sp>
        <p:nvSpPr>
          <p:cNvPr id="73" name="Rectangle 6"/>
          <p:cNvSpPr>
            <a:spLocks noChangeArrowheads="1"/>
          </p:cNvSpPr>
          <p:nvPr>
            <p:custDataLst>
              <p:tags r:id="rId10"/>
            </p:custDataLst>
          </p:nvPr>
        </p:nvSpPr>
        <p:spPr bwMode="blackWhite">
          <a:xfrm>
            <a:off x="3131604" y="3692185"/>
            <a:ext cx="210375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74" name="Rectangle 6"/>
          <p:cNvSpPr>
            <a:spLocks noChangeArrowheads="1"/>
          </p:cNvSpPr>
          <p:nvPr>
            <p:custDataLst>
              <p:tags r:id="rId11"/>
            </p:custDataLst>
          </p:nvPr>
        </p:nvSpPr>
        <p:spPr bwMode="blackWhite">
          <a:xfrm>
            <a:off x="5312194" y="3692185"/>
            <a:ext cx="210375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a:solidFill>
                <a:prstClr val="black"/>
              </a:solidFill>
              <a:latin typeface="微软雅黑" panose="020B0503020204020204" charset="-122"/>
              <a:ea typeface="微软雅黑" panose="020B0503020204020204" charset="-122"/>
            </a:endParaRPr>
          </a:p>
        </p:txBody>
      </p:sp>
      <p:sp>
        <p:nvSpPr>
          <p:cNvPr id="75" name="Rectangle 6"/>
          <p:cNvSpPr>
            <a:spLocks noChangeArrowheads="1"/>
          </p:cNvSpPr>
          <p:nvPr>
            <p:custDataLst>
              <p:tags r:id="rId12"/>
            </p:custDataLst>
          </p:nvPr>
        </p:nvSpPr>
        <p:spPr bwMode="blackWhite">
          <a:xfrm>
            <a:off x="7493419" y="3692185"/>
            <a:ext cx="2190750"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76" name="Rectangle 7"/>
          <p:cNvSpPr>
            <a:spLocks noChangeArrowheads="1"/>
          </p:cNvSpPr>
          <p:nvPr>
            <p:custDataLst>
              <p:tags r:id="rId13"/>
            </p:custDataLst>
          </p:nvPr>
        </p:nvSpPr>
        <p:spPr bwMode="blackWhite">
          <a:xfrm>
            <a:off x="4767999" y="3726792"/>
            <a:ext cx="3115310"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管理项目群</a:t>
            </a:r>
            <a:endParaRPr lang="en-US" altLang="ko-KR" sz="1800" dirty="0">
              <a:solidFill>
                <a:prstClr val="black"/>
              </a:solidFill>
              <a:latin typeface="微软雅黑" panose="020B0503020204020204" charset="-122"/>
              <a:ea typeface="微软雅黑" panose="020B0503020204020204" charset="-122"/>
            </a:endParaRPr>
          </a:p>
        </p:txBody>
      </p:sp>
      <p:sp>
        <p:nvSpPr>
          <p:cNvPr id="77" name="Rectangle 7"/>
          <p:cNvSpPr>
            <a:spLocks noChangeArrowheads="1"/>
          </p:cNvSpPr>
          <p:nvPr>
            <p:custDataLst>
              <p:tags r:id="rId14"/>
            </p:custDataLst>
          </p:nvPr>
        </p:nvSpPr>
        <p:spPr bwMode="blackWhite">
          <a:xfrm>
            <a:off x="2275624" y="3726792"/>
            <a:ext cx="3783965"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管理项目</a:t>
            </a:r>
            <a:endParaRPr lang="en-US" altLang="ko-KR" sz="1800" dirty="0">
              <a:solidFill>
                <a:prstClr val="black"/>
              </a:solidFill>
              <a:latin typeface="微软雅黑" panose="020B0503020204020204" charset="-122"/>
              <a:ea typeface="微软雅黑" panose="020B0503020204020204" charset="-122"/>
            </a:endParaRPr>
          </a:p>
        </p:txBody>
      </p:sp>
      <p:sp>
        <p:nvSpPr>
          <p:cNvPr id="78" name="Rectangle 6"/>
          <p:cNvSpPr>
            <a:spLocks noChangeArrowheads="1"/>
          </p:cNvSpPr>
          <p:nvPr>
            <p:custDataLst>
              <p:tags r:id="rId15"/>
            </p:custDataLst>
          </p:nvPr>
        </p:nvSpPr>
        <p:spPr bwMode="blackWhite">
          <a:xfrm>
            <a:off x="6517424" y="4834867"/>
            <a:ext cx="3156585" cy="830580"/>
          </a:xfrm>
          <a:prstGeom prst="rect">
            <a:avLst/>
          </a:prstGeom>
          <a:noFill/>
          <a:ln w="9525">
            <a:solidFill>
              <a:srgbClr val="529DD7"/>
            </a:solidFill>
            <a:miter lim="800000"/>
          </a:ln>
          <a:effectLst>
            <a:outerShdw dist="35921" dir="2700000" algn="ctr" rotWithShape="0">
              <a:srgbClr val="EEECE1"/>
            </a:outerShdw>
          </a:effectLst>
        </p:spPr>
        <p:txBody>
          <a:bodyPr wrap="none" anchor="ctr"/>
          <a:lstStyle/>
          <a:p>
            <a:pPr eaLnBrk="1" fontAlgn="auto" hangingPunct="1">
              <a:spcBef>
                <a:spcPts val="0"/>
              </a:spcBef>
              <a:spcAft>
                <a:spcPts val="0"/>
              </a:spcAft>
              <a:defRPr/>
            </a:pPr>
            <a:endParaRPr lang="zh-CN" altLang="en-US" kern="0" dirty="0">
              <a:solidFill>
                <a:prstClr val="black"/>
              </a:solidFill>
              <a:latin typeface="微软雅黑" panose="020B0503020204020204" charset="-122"/>
              <a:ea typeface="微软雅黑" panose="020B0503020204020204" charset="-122"/>
            </a:endParaRPr>
          </a:p>
        </p:txBody>
      </p:sp>
      <p:sp>
        <p:nvSpPr>
          <p:cNvPr id="79" name="Rectangle 7"/>
          <p:cNvSpPr>
            <a:spLocks noChangeArrowheads="1"/>
          </p:cNvSpPr>
          <p:nvPr>
            <p:custDataLst>
              <p:tags r:id="rId16"/>
            </p:custDataLst>
          </p:nvPr>
        </p:nvSpPr>
        <p:spPr bwMode="blackWhite">
          <a:xfrm>
            <a:off x="7062889" y="4904082"/>
            <a:ext cx="1988820"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管理合同生命周期</a:t>
            </a:r>
            <a:endParaRPr lang="en-US" altLang="ko-KR" sz="1800" dirty="0">
              <a:solidFill>
                <a:prstClr val="black"/>
              </a:solidFill>
              <a:latin typeface="微软雅黑" panose="020B0503020204020204" charset="-122"/>
              <a:ea typeface="微软雅黑" panose="020B0503020204020204" charset="-122"/>
            </a:endParaRPr>
          </a:p>
        </p:txBody>
      </p:sp>
      <p:sp>
        <p:nvSpPr>
          <p:cNvPr id="3" name="矩形 2"/>
          <p:cNvSpPr/>
          <p:nvPr/>
        </p:nvSpPr>
        <p:spPr>
          <a:xfrm>
            <a:off x="7704492" y="2810849"/>
            <a:ext cx="1569660" cy="369332"/>
          </a:xfrm>
          <a:prstGeom prst="rect">
            <a:avLst/>
          </a:prstGeom>
        </p:spPr>
        <p:txBody>
          <a:bodyPr wrap="none">
            <a:spAutoFit/>
          </a:bodyPr>
          <a:lstStyle/>
          <a:p>
            <a:pPr algn="ctr" defTabSz="914400" eaLnBrk="1" fontAlgn="auto" hangingPunct="1">
              <a:spcBef>
                <a:spcPts val="0"/>
              </a:spcBef>
              <a:spcAft>
                <a:spcPts val="0"/>
              </a:spcAft>
            </a:pPr>
            <a:r>
              <a:rPr lang="zh-CN" altLang="en-US" dirty="0">
                <a:solidFill>
                  <a:prstClr val="black"/>
                </a:solidFill>
                <a:latin typeface="微软雅黑" panose="020B0503020204020204" charset="-122"/>
                <a:ea typeface="微软雅黑" panose="020B0503020204020204" charset="-122"/>
              </a:rPr>
              <a:t>管理合同执行</a:t>
            </a:r>
            <a:endParaRPr lang="en-US" altLang="ko-KR" dirty="0">
              <a:solidFill>
                <a:prstClr val="black"/>
              </a:solidFill>
              <a:latin typeface="微软雅黑" panose="020B0503020204020204" charset="-122"/>
              <a:ea typeface="微软雅黑" panose="020B0503020204020204" charset="-122"/>
            </a:endParaRPr>
          </a:p>
        </p:txBody>
      </p:sp>
      <p:sp>
        <p:nvSpPr>
          <p:cNvPr id="27" name="Rectangle 7"/>
          <p:cNvSpPr>
            <a:spLocks noChangeArrowheads="1"/>
          </p:cNvSpPr>
          <p:nvPr>
            <p:custDataLst>
              <p:tags r:id="rId17"/>
            </p:custDataLst>
          </p:nvPr>
        </p:nvSpPr>
        <p:spPr bwMode="blackWhite">
          <a:xfrm>
            <a:off x="6642315" y="3746953"/>
            <a:ext cx="3783965" cy="76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3810" tIns="0" rIns="3810" bIns="0" anchor="ctr"/>
          <a:lstStyle>
            <a:lvl1pPr defTabSz="895350">
              <a:buSzPct val="120000"/>
              <a:defRPr sz="1600">
                <a:solidFill>
                  <a:schemeClr val="tx1"/>
                </a:solidFill>
                <a:latin typeface="Arial" panose="020B0604020202020204" pitchFamily="34" charset="0"/>
                <a:ea typeface="-윤고딕130" pitchFamily="18" charset="-127"/>
              </a:defRPr>
            </a:lvl1pPr>
            <a:lvl2pPr marL="144780" indent="-142875" defTabSz="895350">
              <a:buSzPct val="120000"/>
              <a:buChar char="•"/>
              <a:defRPr sz="1600">
                <a:solidFill>
                  <a:schemeClr val="tx1"/>
                </a:solidFill>
                <a:latin typeface="Arial" panose="020B0604020202020204" pitchFamily="34" charset="0"/>
                <a:ea typeface="-윤고딕130" pitchFamily="18" charset="-127"/>
              </a:defRPr>
            </a:lvl2pPr>
            <a:lvl3pPr marL="295275" indent="-149225" defTabSz="895350">
              <a:buChar char="–"/>
              <a:defRPr sz="1600">
                <a:solidFill>
                  <a:schemeClr val="tx1"/>
                </a:solidFill>
                <a:latin typeface="Arial" panose="020B0604020202020204" pitchFamily="34" charset="0"/>
                <a:ea typeface="-윤고딕130" pitchFamily="18" charset="-127"/>
              </a:defRPr>
            </a:lvl3pPr>
            <a:lvl4pPr marL="431800" indent="-135255" defTabSz="895350">
              <a:buSzPct val="89000"/>
              <a:buChar char="•"/>
              <a:defRPr sz="1600">
                <a:solidFill>
                  <a:schemeClr val="tx1"/>
                </a:solidFill>
                <a:latin typeface="Arial" panose="020B0604020202020204" pitchFamily="34" charset="0"/>
                <a:ea typeface="-윤고딕130" pitchFamily="18" charset="-127"/>
              </a:defRPr>
            </a:lvl4pPr>
            <a:lvl5pPr marL="582930" indent="-149225" defTabSz="895350">
              <a:buSzPct val="75000"/>
              <a:buChar char="–"/>
              <a:defRPr sz="1600">
                <a:solidFill>
                  <a:schemeClr val="tx1"/>
                </a:solidFill>
                <a:latin typeface="Arial" panose="020B0604020202020204" pitchFamily="34" charset="0"/>
                <a:ea typeface="-윤고딕130" pitchFamily="18" charset="-127"/>
              </a:defRPr>
            </a:lvl5pPr>
            <a:lvl6pPr marL="10401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6pPr>
            <a:lvl7pPr marL="14973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7pPr>
            <a:lvl8pPr marL="19545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8pPr>
            <a:lvl9pPr marL="2411730" indent="-149225" defTabSz="895350" fontAlgn="base">
              <a:spcBef>
                <a:spcPct val="0"/>
              </a:spcBef>
              <a:spcAft>
                <a:spcPct val="0"/>
              </a:spcAft>
              <a:buSzPct val="75000"/>
              <a:buChar char="–"/>
              <a:defRPr sz="1600">
                <a:solidFill>
                  <a:schemeClr val="tx1"/>
                </a:solidFill>
                <a:latin typeface="Arial" panose="020B0604020202020204" pitchFamily="34" charset="0"/>
                <a:ea typeface="-윤고딕130" pitchFamily="18" charset="-127"/>
              </a:defRPr>
            </a:lvl9pPr>
          </a:lstStyle>
          <a:p>
            <a:pPr algn="ctr" defTabSz="914400" eaLnBrk="1" fontAlgn="auto" hangingPunct="1">
              <a:spcBef>
                <a:spcPts val="0"/>
              </a:spcBef>
              <a:spcAft>
                <a:spcPts val="0"/>
              </a:spcAft>
            </a:pPr>
            <a:r>
              <a:rPr lang="zh-CN" altLang="en-US" sz="1800" dirty="0">
                <a:solidFill>
                  <a:prstClr val="black"/>
                </a:solidFill>
                <a:latin typeface="微软雅黑" panose="020B0503020204020204" charset="-122"/>
                <a:ea typeface="微软雅黑" panose="020B0503020204020204" charset="-122"/>
              </a:rPr>
              <a:t>管理授权与行权</a:t>
            </a:r>
            <a:endParaRPr lang="en-US" altLang="ko-KR" sz="1800" dirty="0">
              <a:solidFill>
                <a:prstClr val="black"/>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xmlns="" val="291469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5360" y="231361"/>
            <a:ext cx="11137900" cy="648072"/>
          </a:xfrm>
        </p:spPr>
        <p:txBody>
          <a:bodyPr/>
          <a:lstStyle/>
          <a:p>
            <a:r>
              <a:rPr lang="zh-CN" altLang="en-US" dirty="0">
                <a:solidFill>
                  <a:schemeClr val="tx1"/>
                </a:solidFill>
              </a:rPr>
              <a:t>如何理解流程架构：纵深分层</a:t>
            </a:r>
            <a:endParaRPr lang="en-US" altLang="zh-CN" dirty="0">
              <a:solidFill>
                <a:schemeClr val="tx1"/>
              </a:solidFill>
              <a:latin typeface="+mj-ea"/>
              <a:ea typeface="+mj-ea"/>
            </a:endParaRPr>
          </a:p>
        </p:txBody>
      </p:sp>
      <p:sp>
        <p:nvSpPr>
          <p:cNvPr id="1026" name="AutoShape 2"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sp>
        <p:nvSpPr>
          <p:cNvPr id="1028" name="AutoShape 4"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sp>
        <p:nvSpPr>
          <p:cNvPr id="1030"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grpSp>
        <p:nvGrpSpPr>
          <p:cNvPr id="4" name="组合 3"/>
          <p:cNvGrpSpPr/>
          <p:nvPr/>
        </p:nvGrpSpPr>
        <p:grpSpPr>
          <a:xfrm>
            <a:off x="142930" y="977506"/>
            <a:ext cx="11641701" cy="5259806"/>
            <a:chOff x="142931" y="1688440"/>
            <a:chExt cx="8879378" cy="3541884"/>
          </a:xfrm>
        </p:grpSpPr>
        <p:sp>
          <p:nvSpPr>
            <p:cNvPr id="28" name="Freeform 31"/>
            <p:cNvSpPr>
              <a:spLocks/>
            </p:cNvSpPr>
            <p:nvPr/>
          </p:nvSpPr>
          <p:spPr bwMode="gray">
            <a:xfrm>
              <a:off x="3775695" y="4429663"/>
              <a:ext cx="3362763" cy="278643"/>
            </a:xfrm>
            <a:custGeom>
              <a:avLst/>
              <a:gdLst/>
              <a:ahLst/>
              <a:cxnLst>
                <a:cxn ang="0">
                  <a:pos x="0" y="343"/>
                </a:cxn>
                <a:cxn ang="0">
                  <a:pos x="2684" y="343"/>
                </a:cxn>
                <a:cxn ang="0">
                  <a:pos x="2963" y="0"/>
                </a:cxn>
                <a:cxn ang="0">
                  <a:pos x="531" y="1"/>
                </a:cxn>
                <a:cxn ang="0">
                  <a:pos x="0" y="343"/>
                </a:cxn>
              </a:cxnLst>
              <a:rect l="0" t="0" r="r" b="b"/>
              <a:pathLst>
                <a:path w="2964" h="344">
                  <a:moveTo>
                    <a:pt x="0" y="343"/>
                  </a:moveTo>
                  <a:lnTo>
                    <a:pt x="2684" y="343"/>
                  </a:lnTo>
                  <a:lnTo>
                    <a:pt x="2963" y="0"/>
                  </a:lnTo>
                  <a:lnTo>
                    <a:pt x="531" y="1"/>
                  </a:lnTo>
                  <a:lnTo>
                    <a:pt x="0" y="343"/>
                  </a:lnTo>
                </a:path>
              </a:pathLst>
            </a:custGeom>
            <a:gradFill rotWithShape="1">
              <a:gsLst>
                <a:gs pos="0">
                  <a:schemeClr val="accent2"/>
                </a:gs>
                <a:gs pos="100000">
                  <a:schemeClr val="accent2">
                    <a:gamma/>
                    <a:shade val="44314"/>
                    <a:invGamma/>
                  </a:schemeClr>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29" name="Rectangle 2"/>
            <p:cNvSpPr>
              <a:spLocks noChangeArrowheads="1"/>
            </p:cNvSpPr>
            <p:nvPr/>
          </p:nvSpPr>
          <p:spPr bwMode="gray">
            <a:xfrm flipH="1">
              <a:off x="5467795" y="4005746"/>
              <a:ext cx="1777834" cy="570383"/>
            </a:xfrm>
            <a:prstGeom prst="rect">
              <a:avLst/>
            </a:prstGeom>
            <a:gradFill rotWithShape="1">
              <a:gsLst>
                <a:gs pos="0">
                  <a:schemeClr val="folHlink">
                    <a:gamma/>
                    <a:tint val="0"/>
                    <a:invGamma/>
                    <a:alpha val="0"/>
                  </a:schemeClr>
                </a:gs>
                <a:gs pos="100000">
                  <a:schemeClr val="folHlink"/>
                </a:gs>
              </a:gsLst>
              <a:lin ang="0" scaled="1"/>
            </a:gradFill>
            <a:ln w="9525" algn="ctr">
              <a:noFill/>
              <a:miter lim="800000"/>
              <a:headEnd/>
              <a:tailEnd/>
            </a:ln>
            <a:effectLst/>
          </p:spPr>
          <p:txBody>
            <a:bodyPr wrap="none" anchor="ctr"/>
            <a:lstStyle/>
            <a:p>
              <a:pPr>
                <a:defRPr/>
              </a:pPr>
              <a:endParaRPr lang="zh-CN" altLang="en-US" sz="1050">
                <a:solidFill>
                  <a:prstClr val="black"/>
                </a:solidFill>
                <a:latin typeface="微软雅黑" pitchFamily="34" charset="-122"/>
                <a:ea typeface="微软雅黑" pitchFamily="34" charset="-122"/>
              </a:endParaRPr>
            </a:p>
          </p:txBody>
        </p:sp>
        <p:sp>
          <p:nvSpPr>
            <p:cNvPr id="30" name="Line 3"/>
            <p:cNvSpPr>
              <a:spLocks noChangeShapeType="1"/>
            </p:cNvSpPr>
            <p:nvPr/>
          </p:nvSpPr>
          <p:spPr bwMode="gray">
            <a:xfrm flipH="1" flipV="1">
              <a:off x="5090317" y="3983121"/>
              <a:ext cx="377478" cy="16671"/>
            </a:xfrm>
            <a:prstGeom prst="line">
              <a:avLst/>
            </a:prstGeom>
            <a:noFill/>
            <a:ln w="19050" cap="rnd">
              <a:solidFill>
                <a:srgbClr val="5F5F5F"/>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1" name="Rectangle 4"/>
            <p:cNvSpPr>
              <a:spLocks noChangeArrowheads="1"/>
            </p:cNvSpPr>
            <p:nvPr/>
          </p:nvSpPr>
          <p:spPr bwMode="gray">
            <a:xfrm>
              <a:off x="2484890" y="1726593"/>
              <a:ext cx="2962661" cy="497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2" name="Rectangle 5"/>
            <p:cNvSpPr>
              <a:spLocks noChangeArrowheads="1"/>
            </p:cNvSpPr>
            <p:nvPr/>
          </p:nvSpPr>
          <p:spPr bwMode="gray">
            <a:xfrm>
              <a:off x="2484890" y="2233865"/>
              <a:ext cx="3016246" cy="58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3" name="Rectangle 6"/>
            <p:cNvSpPr>
              <a:spLocks noChangeArrowheads="1"/>
            </p:cNvSpPr>
            <p:nvPr/>
          </p:nvSpPr>
          <p:spPr bwMode="gray">
            <a:xfrm>
              <a:off x="2484891" y="2819729"/>
              <a:ext cx="2693544" cy="57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4" name="Rectangle 7"/>
            <p:cNvSpPr>
              <a:spLocks noChangeArrowheads="1"/>
            </p:cNvSpPr>
            <p:nvPr/>
          </p:nvSpPr>
          <p:spPr bwMode="gray">
            <a:xfrm>
              <a:off x="2484890" y="3413927"/>
              <a:ext cx="2262482" cy="581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5" name="Rectangle 8"/>
            <p:cNvSpPr>
              <a:spLocks noChangeArrowheads="1"/>
            </p:cNvSpPr>
            <p:nvPr/>
          </p:nvSpPr>
          <p:spPr bwMode="gray">
            <a:xfrm>
              <a:off x="2484890" y="4005746"/>
              <a:ext cx="1777835" cy="570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6" name="Line 10"/>
            <p:cNvSpPr>
              <a:spLocks noChangeShapeType="1"/>
            </p:cNvSpPr>
            <p:nvPr/>
          </p:nvSpPr>
          <p:spPr bwMode="gray">
            <a:xfrm flipH="1" flipV="1">
              <a:off x="248365" y="4528607"/>
              <a:ext cx="3610686" cy="23706"/>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7" name="Line 11"/>
            <p:cNvSpPr>
              <a:spLocks noChangeShapeType="1"/>
            </p:cNvSpPr>
            <p:nvPr/>
          </p:nvSpPr>
          <p:spPr bwMode="gray">
            <a:xfrm flipH="1" flipV="1">
              <a:off x="253339" y="3983120"/>
              <a:ext cx="3922458" cy="16671"/>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8" name="Line 12"/>
            <p:cNvSpPr>
              <a:spLocks noChangeShapeType="1"/>
            </p:cNvSpPr>
            <p:nvPr/>
          </p:nvSpPr>
          <p:spPr bwMode="gray">
            <a:xfrm flipH="1" flipV="1">
              <a:off x="250957" y="3404401"/>
              <a:ext cx="4220154" cy="0"/>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39" name="Line 13"/>
            <p:cNvSpPr>
              <a:spLocks noChangeShapeType="1"/>
            </p:cNvSpPr>
            <p:nvPr/>
          </p:nvSpPr>
          <p:spPr bwMode="gray">
            <a:xfrm flipH="1" flipV="1">
              <a:off x="142931" y="2805439"/>
              <a:ext cx="4666361" cy="13098"/>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0" name="Line 14"/>
            <p:cNvSpPr>
              <a:spLocks noChangeShapeType="1"/>
            </p:cNvSpPr>
            <p:nvPr/>
          </p:nvSpPr>
          <p:spPr bwMode="gray">
            <a:xfrm flipH="1" flipV="1">
              <a:off x="252148" y="2192140"/>
              <a:ext cx="4895326" cy="38152"/>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1" name="Line 15"/>
            <p:cNvSpPr>
              <a:spLocks noChangeShapeType="1"/>
            </p:cNvSpPr>
            <p:nvPr/>
          </p:nvSpPr>
          <p:spPr bwMode="gray">
            <a:xfrm flipH="1" flipV="1">
              <a:off x="250957" y="1700517"/>
              <a:ext cx="5109667" cy="21313"/>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2" name="Line 16"/>
            <p:cNvSpPr>
              <a:spLocks noChangeShapeType="1"/>
            </p:cNvSpPr>
            <p:nvPr/>
          </p:nvSpPr>
          <p:spPr bwMode="gray">
            <a:xfrm>
              <a:off x="250957" y="1688440"/>
              <a:ext cx="1191" cy="50370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3" name="Line 17"/>
            <p:cNvSpPr>
              <a:spLocks noChangeShapeType="1"/>
            </p:cNvSpPr>
            <p:nvPr/>
          </p:nvSpPr>
          <p:spPr bwMode="gray">
            <a:xfrm>
              <a:off x="252149" y="2158250"/>
              <a:ext cx="1191" cy="59420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4" name="Line 18"/>
            <p:cNvSpPr>
              <a:spLocks noChangeShapeType="1"/>
            </p:cNvSpPr>
            <p:nvPr/>
          </p:nvSpPr>
          <p:spPr bwMode="gray">
            <a:xfrm>
              <a:off x="250956" y="2819728"/>
              <a:ext cx="2" cy="56573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5" name="Line 19"/>
            <p:cNvSpPr>
              <a:spLocks noChangeShapeType="1"/>
            </p:cNvSpPr>
            <p:nvPr/>
          </p:nvSpPr>
          <p:spPr bwMode="gray">
            <a:xfrm>
              <a:off x="249556" y="3397257"/>
              <a:ext cx="1191" cy="594199"/>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6" name="Line 20"/>
            <p:cNvSpPr>
              <a:spLocks noChangeShapeType="1"/>
            </p:cNvSpPr>
            <p:nvPr/>
          </p:nvSpPr>
          <p:spPr bwMode="gray">
            <a:xfrm>
              <a:off x="253340" y="3990177"/>
              <a:ext cx="1191" cy="54895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47" name="Text Box 21"/>
            <p:cNvSpPr txBox="1">
              <a:spLocks noChangeArrowheads="1"/>
            </p:cNvSpPr>
            <p:nvPr/>
          </p:nvSpPr>
          <p:spPr bwMode="auto">
            <a:xfrm>
              <a:off x="404079" y="1824858"/>
              <a:ext cx="387798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从客户价值出发，体现了公司的业务模式和价值链特点</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48" name="Text Box 22"/>
            <p:cNvSpPr txBox="1">
              <a:spLocks noChangeArrowheads="1"/>
            </p:cNvSpPr>
            <p:nvPr/>
          </p:nvSpPr>
          <p:spPr bwMode="auto">
            <a:xfrm>
              <a:off x="404079" y="2259116"/>
              <a:ext cx="38779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一个流程组内部的业务运作逻辑是相似的、强相关的。</a:t>
              </a:r>
              <a:endParaRPr lang="en-US" altLang="zh-CN" sz="1200" dirty="0">
                <a:solidFill>
                  <a:prstClr val="black"/>
                </a:solidFill>
                <a:latin typeface="微软雅黑" pitchFamily="34" charset="-122"/>
                <a:ea typeface="微软雅黑" pitchFamily="34" charset="-122"/>
                <a:cs typeface="Arial" pitchFamily="34" charset="0"/>
              </a:endParaRPr>
            </a:p>
            <a:p>
              <a:r>
                <a:rPr lang="zh-CN" altLang="en-US" sz="1200" dirty="0">
                  <a:solidFill>
                    <a:prstClr val="black"/>
                  </a:solidFill>
                  <a:latin typeface="微软雅黑" pitchFamily="34" charset="-122"/>
                  <a:ea typeface="微软雅黑" pitchFamily="34" charset="-122"/>
                  <a:cs typeface="Arial" pitchFamily="34" charset="0"/>
                </a:rPr>
                <a:t>而流程组之间的关系相当简单</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49" name="Text Box 24"/>
            <p:cNvSpPr txBox="1">
              <a:spLocks noChangeArrowheads="1"/>
            </p:cNvSpPr>
            <p:nvPr/>
          </p:nvSpPr>
          <p:spPr bwMode="auto">
            <a:xfrm>
              <a:off x="404079" y="3500438"/>
              <a:ext cx="433965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是流程的一种，是一个更大流程的一部分。如果必要且可能，</a:t>
              </a:r>
              <a:endParaRPr lang="en-US" altLang="zh-CN" sz="1200" dirty="0">
                <a:solidFill>
                  <a:prstClr val="black"/>
                </a:solidFill>
                <a:latin typeface="微软雅黑" pitchFamily="34" charset="-122"/>
                <a:ea typeface="微软雅黑" pitchFamily="34" charset="-122"/>
                <a:cs typeface="Arial" pitchFamily="34" charset="0"/>
              </a:endParaRPr>
            </a:p>
            <a:p>
              <a:r>
                <a:rPr lang="zh-CN" altLang="en-US" sz="1200" dirty="0">
                  <a:solidFill>
                    <a:prstClr val="black"/>
                  </a:solidFill>
                  <a:latin typeface="微软雅黑" pitchFamily="34" charset="-122"/>
                  <a:ea typeface="微软雅黑" pitchFamily="34" charset="-122"/>
                  <a:cs typeface="Arial" pitchFamily="34" charset="0"/>
                </a:rPr>
                <a:t>流程可以进一步分解为更小粒度的子流程。</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50" name="Text Box 25"/>
            <p:cNvSpPr txBox="1">
              <a:spLocks noChangeArrowheads="1"/>
            </p:cNvSpPr>
            <p:nvPr/>
          </p:nvSpPr>
          <p:spPr bwMode="auto">
            <a:xfrm>
              <a:off x="404079" y="4037971"/>
              <a:ext cx="373929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用活动将流程分解成落实到角色的可执行单元，实现人员的专业分工</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51" name="Freeform 27"/>
            <p:cNvSpPr>
              <a:spLocks/>
            </p:cNvSpPr>
            <p:nvPr/>
          </p:nvSpPr>
          <p:spPr bwMode="gray">
            <a:xfrm>
              <a:off x="6562121" y="3696143"/>
              <a:ext cx="576338" cy="872841"/>
            </a:xfrm>
            <a:custGeom>
              <a:avLst/>
              <a:gdLst/>
              <a:ahLst/>
              <a:cxnLst>
                <a:cxn ang="0">
                  <a:pos x="399" y="1078"/>
                </a:cxn>
                <a:cxn ang="0">
                  <a:pos x="0" y="459"/>
                </a:cxn>
                <a:cxn ang="0">
                  <a:pos x="374" y="0"/>
                </a:cxn>
                <a:cxn ang="0">
                  <a:pos x="846" y="536"/>
                </a:cxn>
                <a:cxn ang="0">
                  <a:pos x="399" y="1078"/>
                </a:cxn>
              </a:cxnLst>
              <a:rect l="0" t="0" r="r" b="b"/>
              <a:pathLst>
                <a:path w="847" h="1079">
                  <a:moveTo>
                    <a:pt x="399" y="1078"/>
                  </a:moveTo>
                  <a:lnTo>
                    <a:pt x="0" y="459"/>
                  </a:lnTo>
                  <a:lnTo>
                    <a:pt x="374" y="0"/>
                  </a:lnTo>
                  <a:lnTo>
                    <a:pt x="846" y="536"/>
                  </a:lnTo>
                  <a:lnTo>
                    <a:pt x="399" y="1078"/>
                  </a:lnTo>
                </a:path>
              </a:pathLst>
            </a:custGeom>
            <a:gradFill rotWithShape="0">
              <a:gsLst>
                <a:gs pos="0">
                  <a:schemeClr val="hlink">
                    <a:gamma/>
                    <a:shade val="69804"/>
                    <a:invGamma/>
                  </a:schemeClr>
                </a:gs>
                <a:gs pos="100000">
                  <a:schemeClr val="hlink"/>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2" name="Freeform 28"/>
            <p:cNvSpPr>
              <a:spLocks/>
            </p:cNvSpPr>
            <p:nvPr/>
          </p:nvSpPr>
          <p:spPr bwMode="gray">
            <a:xfrm>
              <a:off x="4130548" y="3696143"/>
              <a:ext cx="2686400" cy="371523"/>
            </a:xfrm>
            <a:custGeom>
              <a:avLst/>
              <a:gdLst/>
              <a:ahLst/>
              <a:cxnLst>
                <a:cxn ang="0">
                  <a:pos x="0" y="459"/>
                </a:cxn>
                <a:cxn ang="0">
                  <a:pos x="3573" y="459"/>
                </a:cxn>
                <a:cxn ang="0">
                  <a:pos x="3946" y="0"/>
                </a:cxn>
                <a:cxn ang="0">
                  <a:pos x="505" y="0"/>
                </a:cxn>
                <a:cxn ang="0">
                  <a:pos x="0" y="459"/>
                </a:cxn>
              </a:cxnLst>
              <a:rect l="0" t="0" r="r" b="b"/>
              <a:pathLst>
                <a:path w="3947" h="460">
                  <a:moveTo>
                    <a:pt x="0" y="459"/>
                  </a:moveTo>
                  <a:lnTo>
                    <a:pt x="3573" y="459"/>
                  </a:lnTo>
                  <a:lnTo>
                    <a:pt x="3946" y="0"/>
                  </a:lnTo>
                  <a:lnTo>
                    <a:pt x="505" y="0"/>
                  </a:lnTo>
                  <a:lnTo>
                    <a:pt x="0" y="459"/>
                  </a:lnTo>
                </a:path>
              </a:pathLst>
            </a:custGeom>
            <a:gradFill rotWithShape="0">
              <a:gsLst>
                <a:gs pos="0">
                  <a:schemeClr val="hlink"/>
                </a:gs>
                <a:gs pos="100000">
                  <a:schemeClr val="hlink">
                    <a:gamma/>
                    <a:shade val="63529"/>
                    <a:invGamma/>
                  </a:schemeClr>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3" name="Freeform 29"/>
            <p:cNvSpPr>
              <a:spLocks/>
            </p:cNvSpPr>
            <p:nvPr/>
          </p:nvSpPr>
          <p:spPr bwMode="gray">
            <a:xfrm>
              <a:off x="3869768" y="4066476"/>
              <a:ext cx="2965042" cy="503700"/>
            </a:xfrm>
            <a:custGeom>
              <a:avLst/>
              <a:gdLst>
                <a:gd name="T0" fmla="*/ 2147483647 w 4357"/>
                <a:gd name="T1" fmla="*/ 0 h 623"/>
                <a:gd name="T2" fmla="*/ 2147483647 w 4357"/>
                <a:gd name="T3" fmla="*/ 0 h 623"/>
                <a:gd name="T4" fmla="*/ 2147483647 w 4357"/>
                <a:gd name="T5" fmla="*/ 2147483647 h 623"/>
                <a:gd name="T6" fmla="*/ 0 w 4357"/>
                <a:gd name="T7" fmla="*/ 2147483647 h 623"/>
                <a:gd name="T8" fmla="*/ 2147483647 w 4357"/>
                <a:gd name="T9" fmla="*/ 0 h 623"/>
                <a:gd name="T10" fmla="*/ 0 60000 65536"/>
                <a:gd name="T11" fmla="*/ 0 60000 65536"/>
                <a:gd name="T12" fmla="*/ 0 60000 65536"/>
                <a:gd name="T13" fmla="*/ 0 60000 65536"/>
                <a:gd name="T14" fmla="*/ 0 60000 65536"/>
                <a:gd name="T15" fmla="*/ 0 w 4357"/>
                <a:gd name="T16" fmla="*/ 0 h 623"/>
                <a:gd name="T17" fmla="*/ 4357 w 4357"/>
                <a:gd name="T18" fmla="*/ 623 h 623"/>
              </a:gdLst>
              <a:ahLst/>
              <a:cxnLst>
                <a:cxn ang="T10">
                  <a:pos x="T0" y="T1"/>
                </a:cxn>
                <a:cxn ang="T11">
                  <a:pos x="T2" y="T3"/>
                </a:cxn>
                <a:cxn ang="T12">
                  <a:pos x="T4" y="T5"/>
                </a:cxn>
                <a:cxn ang="T13">
                  <a:pos x="T6" y="T7"/>
                </a:cxn>
                <a:cxn ang="T14">
                  <a:pos x="T8" y="T9"/>
                </a:cxn>
              </a:cxnLst>
              <a:rect l="T15" t="T16" r="T17" b="T18"/>
              <a:pathLst>
                <a:path w="4357" h="623">
                  <a:moveTo>
                    <a:pt x="383" y="0"/>
                  </a:moveTo>
                  <a:lnTo>
                    <a:pt x="3954" y="0"/>
                  </a:lnTo>
                  <a:lnTo>
                    <a:pt x="4356" y="622"/>
                  </a:lnTo>
                  <a:lnTo>
                    <a:pt x="0" y="622"/>
                  </a:lnTo>
                  <a:lnTo>
                    <a:pt x="383" y="0"/>
                  </a:lnTo>
                </a:path>
              </a:pathLst>
            </a:custGeom>
            <a:solidFill>
              <a:schemeClr val="hlink"/>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54" name="Freeform 30"/>
            <p:cNvSpPr>
              <a:spLocks/>
            </p:cNvSpPr>
            <p:nvPr/>
          </p:nvSpPr>
          <p:spPr bwMode="gray">
            <a:xfrm>
              <a:off x="6260854" y="3201969"/>
              <a:ext cx="509654" cy="790678"/>
            </a:xfrm>
            <a:custGeom>
              <a:avLst/>
              <a:gdLst/>
              <a:ahLst/>
              <a:cxnLst>
                <a:cxn ang="0">
                  <a:pos x="382" y="976"/>
                </a:cxn>
                <a:cxn ang="0">
                  <a:pos x="0" y="342"/>
                </a:cxn>
                <a:cxn ang="0">
                  <a:pos x="280" y="0"/>
                </a:cxn>
                <a:cxn ang="0">
                  <a:pos x="748" y="538"/>
                </a:cxn>
                <a:cxn ang="0">
                  <a:pos x="382" y="976"/>
                </a:cxn>
              </a:cxnLst>
              <a:rect l="0" t="0" r="r" b="b"/>
              <a:pathLst>
                <a:path w="749" h="977">
                  <a:moveTo>
                    <a:pt x="382" y="976"/>
                  </a:moveTo>
                  <a:lnTo>
                    <a:pt x="0" y="342"/>
                  </a:lnTo>
                  <a:lnTo>
                    <a:pt x="280" y="0"/>
                  </a:lnTo>
                  <a:lnTo>
                    <a:pt x="748" y="538"/>
                  </a:lnTo>
                  <a:lnTo>
                    <a:pt x="382" y="976"/>
                  </a:lnTo>
                </a:path>
              </a:pathLst>
            </a:custGeom>
            <a:gradFill rotWithShape="0">
              <a:gsLst>
                <a:gs pos="0">
                  <a:schemeClr val="accent2">
                    <a:gamma/>
                    <a:shade val="72941"/>
                    <a:invGamma/>
                  </a:schemeClr>
                </a:gs>
                <a:gs pos="100000">
                  <a:schemeClr val="accent2"/>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5" name="Freeform 31"/>
            <p:cNvSpPr>
              <a:spLocks/>
            </p:cNvSpPr>
            <p:nvPr/>
          </p:nvSpPr>
          <p:spPr bwMode="gray">
            <a:xfrm>
              <a:off x="4436579" y="3201969"/>
              <a:ext cx="2017181" cy="278643"/>
            </a:xfrm>
            <a:custGeom>
              <a:avLst/>
              <a:gdLst/>
              <a:ahLst/>
              <a:cxnLst>
                <a:cxn ang="0">
                  <a:pos x="0" y="343"/>
                </a:cxn>
                <a:cxn ang="0">
                  <a:pos x="2684" y="343"/>
                </a:cxn>
                <a:cxn ang="0">
                  <a:pos x="2963" y="0"/>
                </a:cxn>
                <a:cxn ang="0">
                  <a:pos x="531" y="1"/>
                </a:cxn>
                <a:cxn ang="0">
                  <a:pos x="0" y="343"/>
                </a:cxn>
              </a:cxnLst>
              <a:rect l="0" t="0" r="r" b="b"/>
              <a:pathLst>
                <a:path w="2964" h="344">
                  <a:moveTo>
                    <a:pt x="0" y="343"/>
                  </a:moveTo>
                  <a:lnTo>
                    <a:pt x="2684" y="343"/>
                  </a:lnTo>
                  <a:lnTo>
                    <a:pt x="2963" y="0"/>
                  </a:lnTo>
                  <a:lnTo>
                    <a:pt x="531" y="1"/>
                  </a:lnTo>
                  <a:lnTo>
                    <a:pt x="0" y="343"/>
                  </a:lnTo>
                </a:path>
              </a:pathLst>
            </a:custGeom>
            <a:gradFill rotWithShape="1">
              <a:gsLst>
                <a:gs pos="0">
                  <a:schemeClr val="accent2"/>
                </a:gs>
                <a:gs pos="100000">
                  <a:schemeClr val="accent2">
                    <a:gamma/>
                    <a:shade val="44314"/>
                    <a:invGamma/>
                  </a:schemeClr>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6" name="Freeform 32"/>
            <p:cNvSpPr>
              <a:spLocks/>
            </p:cNvSpPr>
            <p:nvPr/>
          </p:nvSpPr>
          <p:spPr bwMode="ltGray">
            <a:xfrm>
              <a:off x="4180561" y="3479421"/>
              <a:ext cx="2343455" cy="513226"/>
            </a:xfrm>
            <a:custGeom>
              <a:avLst/>
              <a:gdLst>
                <a:gd name="T0" fmla="*/ 0 w 3443"/>
                <a:gd name="T1" fmla="*/ 2147483647 h 634"/>
                <a:gd name="T2" fmla="*/ 2147483647 w 3443"/>
                <a:gd name="T3" fmla="*/ 2147483647 h 634"/>
                <a:gd name="T4" fmla="*/ 2147483647 w 3443"/>
                <a:gd name="T5" fmla="*/ 0 h 634"/>
                <a:gd name="T6" fmla="*/ 2147483647 w 3443"/>
                <a:gd name="T7" fmla="*/ 0 h 634"/>
                <a:gd name="T8" fmla="*/ 0 w 3443"/>
                <a:gd name="T9" fmla="*/ 2147483647 h 634"/>
                <a:gd name="T10" fmla="*/ 0 60000 65536"/>
                <a:gd name="T11" fmla="*/ 0 60000 65536"/>
                <a:gd name="T12" fmla="*/ 0 60000 65536"/>
                <a:gd name="T13" fmla="*/ 0 60000 65536"/>
                <a:gd name="T14" fmla="*/ 0 60000 65536"/>
                <a:gd name="T15" fmla="*/ 0 w 3443"/>
                <a:gd name="T16" fmla="*/ 0 h 634"/>
                <a:gd name="T17" fmla="*/ 3443 w 3443"/>
                <a:gd name="T18" fmla="*/ 634 h 634"/>
              </a:gdLst>
              <a:ahLst/>
              <a:cxnLst>
                <a:cxn ang="T10">
                  <a:pos x="T0" y="T1"/>
                </a:cxn>
                <a:cxn ang="T11">
                  <a:pos x="T2" y="T3"/>
                </a:cxn>
                <a:cxn ang="T12">
                  <a:pos x="T4" y="T5"/>
                </a:cxn>
                <a:cxn ang="T13">
                  <a:pos x="T6" y="T7"/>
                </a:cxn>
                <a:cxn ang="T14">
                  <a:pos x="T8" y="T9"/>
                </a:cxn>
              </a:cxnLst>
              <a:rect l="T15" t="T16" r="T17" b="T18"/>
              <a:pathLst>
                <a:path w="3443" h="634">
                  <a:moveTo>
                    <a:pt x="0" y="633"/>
                  </a:moveTo>
                  <a:lnTo>
                    <a:pt x="3442" y="633"/>
                  </a:lnTo>
                  <a:lnTo>
                    <a:pt x="3060" y="0"/>
                  </a:lnTo>
                  <a:lnTo>
                    <a:pt x="377" y="0"/>
                  </a:lnTo>
                  <a:lnTo>
                    <a:pt x="0" y="633"/>
                  </a:lnTo>
                </a:path>
              </a:pathLst>
            </a:custGeom>
            <a:solidFill>
              <a:schemeClr val="accent2"/>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57" name="Freeform 33"/>
            <p:cNvSpPr>
              <a:spLocks/>
            </p:cNvSpPr>
            <p:nvPr/>
          </p:nvSpPr>
          <p:spPr bwMode="gray">
            <a:xfrm>
              <a:off x="5959586" y="2712559"/>
              <a:ext cx="446543" cy="687080"/>
            </a:xfrm>
            <a:custGeom>
              <a:avLst/>
              <a:gdLst/>
              <a:ahLst/>
              <a:cxnLst>
                <a:cxn ang="0">
                  <a:pos x="0" y="230"/>
                </a:cxn>
                <a:cxn ang="0">
                  <a:pos x="387" y="848"/>
                </a:cxn>
                <a:cxn ang="0">
                  <a:pos x="654" y="531"/>
                </a:cxn>
                <a:cxn ang="0">
                  <a:pos x="188" y="0"/>
                </a:cxn>
                <a:cxn ang="0">
                  <a:pos x="0" y="230"/>
                </a:cxn>
              </a:cxnLst>
              <a:rect l="0" t="0" r="r" b="b"/>
              <a:pathLst>
                <a:path w="655" h="849">
                  <a:moveTo>
                    <a:pt x="0" y="230"/>
                  </a:moveTo>
                  <a:lnTo>
                    <a:pt x="387" y="848"/>
                  </a:lnTo>
                  <a:lnTo>
                    <a:pt x="654" y="531"/>
                  </a:lnTo>
                  <a:lnTo>
                    <a:pt x="188" y="0"/>
                  </a:lnTo>
                  <a:lnTo>
                    <a:pt x="0" y="230"/>
                  </a:lnTo>
                </a:path>
              </a:pathLst>
            </a:custGeom>
            <a:gradFill rotWithShape="1">
              <a:gsLst>
                <a:gs pos="0">
                  <a:schemeClr val="hlink">
                    <a:gamma/>
                    <a:shade val="72941"/>
                    <a:invGamma/>
                  </a:schemeClr>
                </a:gs>
                <a:gs pos="100000">
                  <a:schemeClr val="hlink"/>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8" name="Freeform 34"/>
            <p:cNvSpPr>
              <a:spLocks/>
            </p:cNvSpPr>
            <p:nvPr/>
          </p:nvSpPr>
          <p:spPr bwMode="gray">
            <a:xfrm>
              <a:off x="4740228" y="2712558"/>
              <a:ext cx="1346773" cy="185762"/>
            </a:xfrm>
            <a:custGeom>
              <a:avLst/>
              <a:gdLst/>
              <a:ahLst/>
              <a:cxnLst>
                <a:cxn ang="0">
                  <a:pos x="0" y="228"/>
                </a:cxn>
                <a:cxn ang="0">
                  <a:pos x="1791" y="228"/>
                </a:cxn>
                <a:cxn ang="0">
                  <a:pos x="1979" y="0"/>
                </a:cxn>
                <a:cxn ang="0">
                  <a:pos x="500" y="0"/>
                </a:cxn>
                <a:cxn ang="0">
                  <a:pos x="0" y="228"/>
                </a:cxn>
              </a:cxnLst>
              <a:rect l="0" t="0" r="r" b="b"/>
              <a:pathLst>
                <a:path w="1980" h="229">
                  <a:moveTo>
                    <a:pt x="0" y="228"/>
                  </a:moveTo>
                  <a:lnTo>
                    <a:pt x="1791" y="228"/>
                  </a:lnTo>
                  <a:lnTo>
                    <a:pt x="1979" y="0"/>
                  </a:lnTo>
                  <a:lnTo>
                    <a:pt x="500" y="0"/>
                  </a:lnTo>
                  <a:lnTo>
                    <a:pt x="0" y="228"/>
                  </a:lnTo>
                </a:path>
              </a:pathLst>
            </a:custGeom>
            <a:gradFill rotWithShape="0">
              <a:gsLst>
                <a:gs pos="0">
                  <a:schemeClr val="hlink"/>
                </a:gs>
                <a:gs pos="100000">
                  <a:schemeClr val="hlink">
                    <a:gamma/>
                    <a:shade val="47451"/>
                    <a:invGamma/>
                  </a:schemeClr>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59" name="Freeform 35"/>
            <p:cNvSpPr>
              <a:spLocks/>
            </p:cNvSpPr>
            <p:nvPr/>
          </p:nvSpPr>
          <p:spPr bwMode="gray">
            <a:xfrm>
              <a:off x="4480637" y="2897129"/>
              <a:ext cx="1743302" cy="502509"/>
            </a:xfrm>
            <a:custGeom>
              <a:avLst/>
              <a:gdLst>
                <a:gd name="T0" fmla="*/ 0 w 2561"/>
                <a:gd name="T1" fmla="*/ 2147483647 h 621"/>
                <a:gd name="T2" fmla="*/ 2147483647 w 2561"/>
                <a:gd name="T3" fmla="*/ 2147483647 h 621"/>
                <a:gd name="T4" fmla="*/ 2147483647 w 2561"/>
                <a:gd name="T5" fmla="*/ 0 h 621"/>
                <a:gd name="T6" fmla="*/ 2147483647 w 2561"/>
                <a:gd name="T7" fmla="*/ 0 h 621"/>
                <a:gd name="T8" fmla="*/ 0 w 2561"/>
                <a:gd name="T9" fmla="*/ 2147483647 h 621"/>
                <a:gd name="T10" fmla="*/ 0 60000 65536"/>
                <a:gd name="T11" fmla="*/ 0 60000 65536"/>
                <a:gd name="T12" fmla="*/ 0 60000 65536"/>
                <a:gd name="T13" fmla="*/ 0 60000 65536"/>
                <a:gd name="T14" fmla="*/ 0 60000 65536"/>
                <a:gd name="T15" fmla="*/ 0 w 2561"/>
                <a:gd name="T16" fmla="*/ 0 h 621"/>
                <a:gd name="T17" fmla="*/ 2561 w 2561"/>
                <a:gd name="T18" fmla="*/ 621 h 621"/>
              </a:gdLst>
              <a:ahLst/>
              <a:cxnLst>
                <a:cxn ang="T10">
                  <a:pos x="T0" y="T1"/>
                </a:cxn>
                <a:cxn ang="T11">
                  <a:pos x="T2" y="T3"/>
                </a:cxn>
                <a:cxn ang="T12">
                  <a:pos x="T4" y="T5"/>
                </a:cxn>
                <a:cxn ang="T13">
                  <a:pos x="T6" y="T7"/>
                </a:cxn>
                <a:cxn ang="T14">
                  <a:pos x="T8" y="T9"/>
                </a:cxn>
              </a:cxnLst>
              <a:rect l="T15" t="T16" r="T17" b="T18"/>
              <a:pathLst>
                <a:path w="2561" h="621">
                  <a:moveTo>
                    <a:pt x="0" y="620"/>
                  </a:moveTo>
                  <a:lnTo>
                    <a:pt x="2560" y="620"/>
                  </a:lnTo>
                  <a:lnTo>
                    <a:pt x="2172" y="0"/>
                  </a:lnTo>
                  <a:lnTo>
                    <a:pt x="382" y="0"/>
                  </a:lnTo>
                  <a:lnTo>
                    <a:pt x="0" y="620"/>
                  </a:lnTo>
                </a:path>
              </a:pathLst>
            </a:custGeom>
            <a:solidFill>
              <a:schemeClr val="hlink"/>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80" name="Freeform 36"/>
            <p:cNvSpPr>
              <a:spLocks/>
            </p:cNvSpPr>
            <p:nvPr/>
          </p:nvSpPr>
          <p:spPr bwMode="gray">
            <a:xfrm>
              <a:off x="5655938" y="2217194"/>
              <a:ext cx="383431" cy="597772"/>
            </a:xfrm>
            <a:custGeom>
              <a:avLst/>
              <a:gdLst/>
              <a:ahLst/>
              <a:cxnLst>
                <a:cxn ang="0">
                  <a:pos x="385" y="737"/>
                </a:cxn>
                <a:cxn ang="0">
                  <a:pos x="563" y="527"/>
                </a:cxn>
                <a:cxn ang="0">
                  <a:pos x="97" y="0"/>
                </a:cxn>
                <a:cxn ang="0">
                  <a:pos x="0" y="111"/>
                </a:cxn>
                <a:cxn ang="0">
                  <a:pos x="385" y="737"/>
                </a:cxn>
              </a:cxnLst>
              <a:rect l="0" t="0" r="r" b="b"/>
              <a:pathLst>
                <a:path w="564" h="738">
                  <a:moveTo>
                    <a:pt x="385" y="737"/>
                  </a:moveTo>
                  <a:lnTo>
                    <a:pt x="563" y="527"/>
                  </a:lnTo>
                  <a:lnTo>
                    <a:pt x="97" y="0"/>
                  </a:lnTo>
                  <a:lnTo>
                    <a:pt x="0" y="111"/>
                  </a:lnTo>
                  <a:lnTo>
                    <a:pt x="385" y="737"/>
                  </a:lnTo>
                </a:path>
              </a:pathLst>
            </a:custGeom>
            <a:gradFill rotWithShape="0">
              <a:gsLst>
                <a:gs pos="0">
                  <a:schemeClr val="accent2">
                    <a:gamma/>
                    <a:shade val="79216"/>
                    <a:invGamma/>
                  </a:schemeClr>
                </a:gs>
                <a:gs pos="100000">
                  <a:schemeClr val="accent2"/>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81" name="Freeform 37"/>
            <p:cNvSpPr>
              <a:spLocks/>
            </p:cNvSpPr>
            <p:nvPr/>
          </p:nvSpPr>
          <p:spPr bwMode="gray">
            <a:xfrm>
              <a:off x="5048640" y="2217194"/>
              <a:ext cx="671600" cy="89308"/>
            </a:xfrm>
            <a:custGeom>
              <a:avLst/>
              <a:gdLst/>
              <a:ahLst/>
              <a:cxnLst>
                <a:cxn ang="0">
                  <a:pos x="0" y="109"/>
                </a:cxn>
                <a:cxn ang="0">
                  <a:pos x="889" y="109"/>
                </a:cxn>
                <a:cxn ang="0">
                  <a:pos x="986" y="0"/>
                </a:cxn>
                <a:cxn ang="0">
                  <a:pos x="308" y="0"/>
                </a:cxn>
                <a:cxn ang="0">
                  <a:pos x="0" y="109"/>
                </a:cxn>
              </a:cxnLst>
              <a:rect l="0" t="0" r="r" b="b"/>
              <a:pathLst>
                <a:path w="987" h="110">
                  <a:moveTo>
                    <a:pt x="0" y="109"/>
                  </a:moveTo>
                  <a:lnTo>
                    <a:pt x="889" y="109"/>
                  </a:lnTo>
                  <a:lnTo>
                    <a:pt x="986" y="0"/>
                  </a:lnTo>
                  <a:lnTo>
                    <a:pt x="308" y="0"/>
                  </a:lnTo>
                  <a:lnTo>
                    <a:pt x="0" y="109"/>
                  </a:lnTo>
                </a:path>
              </a:pathLst>
            </a:custGeom>
            <a:gradFill rotWithShape="0">
              <a:gsLst>
                <a:gs pos="0">
                  <a:schemeClr val="accent2"/>
                </a:gs>
                <a:gs pos="100000">
                  <a:schemeClr val="accent2">
                    <a:gamma/>
                    <a:shade val="50980"/>
                    <a:invGamma/>
                  </a:schemeClr>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82" name="Freeform 38"/>
            <p:cNvSpPr>
              <a:spLocks/>
            </p:cNvSpPr>
            <p:nvPr/>
          </p:nvSpPr>
          <p:spPr bwMode="ltGray">
            <a:xfrm>
              <a:off x="4784287" y="2305312"/>
              <a:ext cx="1134813" cy="509654"/>
            </a:xfrm>
            <a:custGeom>
              <a:avLst/>
              <a:gdLst>
                <a:gd name="T0" fmla="*/ 0 w 1669"/>
                <a:gd name="T1" fmla="*/ 2147483647 h 629"/>
                <a:gd name="T2" fmla="*/ 2147483647 w 1669"/>
                <a:gd name="T3" fmla="*/ 2147483647 h 629"/>
                <a:gd name="T4" fmla="*/ 2147483647 w 1669"/>
                <a:gd name="T5" fmla="*/ 0 h 629"/>
                <a:gd name="T6" fmla="*/ 2147483647 w 1669"/>
                <a:gd name="T7" fmla="*/ 0 h 629"/>
                <a:gd name="T8" fmla="*/ 0 w 1669"/>
                <a:gd name="T9" fmla="*/ 2147483647 h 629"/>
                <a:gd name="T10" fmla="*/ 0 60000 65536"/>
                <a:gd name="T11" fmla="*/ 0 60000 65536"/>
                <a:gd name="T12" fmla="*/ 0 60000 65536"/>
                <a:gd name="T13" fmla="*/ 0 60000 65536"/>
                <a:gd name="T14" fmla="*/ 0 60000 65536"/>
                <a:gd name="T15" fmla="*/ 0 w 1669"/>
                <a:gd name="T16" fmla="*/ 0 h 629"/>
                <a:gd name="T17" fmla="*/ 1669 w 1669"/>
                <a:gd name="T18" fmla="*/ 629 h 629"/>
              </a:gdLst>
              <a:ahLst/>
              <a:cxnLst>
                <a:cxn ang="T10">
                  <a:pos x="T0" y="T1"/>
                </a:cxn>
                <a:cxn ang="T11">
                  <a:pos x="T2" y="T3"/>
                </a:cxn>
                <a:cxn ang="T12">
                  <a:pos x="T4" y="T5"/>
                </a:cxn>
                <a:cxn ang="T13">
                  <a:pos x="T6" y="T7"/>
                </a:cxn>
                <a:cxn ang="T14">
                  <a:pos x="T8" y="T9"/>
                </a:cxn>
              </a:cxnLst>
              <a:rect l="T15" t="T16" r="T17" b="T18"/>
              <a:pathLst>
                <a:path w="1669" h="629">
                  <a:moveTo>
                    <a:pt x="0" y="628"/>
                  </a:moveTo>
                  <a:lnTo>
                    <a:pt x="1668" y="628"/>
                  </a:lnTo>
                  <a:lnTo>
                    <a:pt x="1281" y="0"/>
                  </a:lnTo>
                  <a:lnTo>
                    <a:pt x="388" y="0"/>
                  </a:lnTo>
                  <a:lnTo>
                    <a:pt x="0" y="628"/>
                  </a:lnTo>
                </a:path>
              </a:pathLst>
            </a:custGeom>
            <a:solidFill>
              <a:schemeClr val="accent2"/>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83" name="Freeform 39"/>
            <p:cNvSpPr>
              <a:spLocks/>
            </p:cNvSpPr>
            <p:nvPr/>
          </p:nvSpPr>
          <p:spPr bwMode="gray">
            <a:xfrm>
              <a:off x="5348717" y="1721830"/>
              <a:ext cx="325083" cy="506081"/>
            </a:xfrm>
            <a:custGeom>
              <a:avLst/>
              <a:gdLst/>
              <a:ahLst/>
              <a:cxnLst>
                <a:cxn ang="0">
                  <a:pos x="387" y="624"/>
                </a:cxn>
                <a:cxn ang="0">
                  <a:pos x="476" y="527"/>
                </a:cxn>
                <a:cxn ang="0">
                  <a:pos x="0" y="0"/>
                </a:cxn>
                <a:cxn ang="0">
                  <a:pos x="387" y="624"/>
                </a:cxn>
              </a:cxnLst>
              <a:rect l="0" t="0" r="r" b="b"/>
              <a:pathLst>
                <a:path w="477" h="625">
                  <a:moveTo>
                    <a:pt x="387" y="624"/>
                  </a:moveTo>
                  <a:lnTo>
                    <a:pt x="476" y="527"/>
                  </a:lnTo>
                  <a:lnTo>
                    <a:pt x="0" y="0"/>
                  </a:lnTo>
                  <a:lnTo>
                    <a:pt x="387" y="624"/>
                  </a:lnTo>
                </a:path>
              </a:pathLst>
            </a:custGeom>
            <a:gradFill rotWithShape="0">
              <a:gsLst>
                <a:gs pos="0">
                  <a:schemeClr val="hlink">
                    <a:gamma/>
                    <a:shade val="79216"/>
                    <a:invGamma/>
                  </a:schemeClr>
                </a:gs>
                <a:gs pos="100000">
                  <a:schemeClr val="hlink"/>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84" name="Freeform 40"/>
            <p:cNvSpPr>
              <a:spLocks/>
            </p:cNvSpPr>
            <p:nvPr/>
          </p:nvSpPr>
          <p:spPr bwMode="gray">
            <a:xfrm>
              <a:off x="5085554" y="1721830"/>
              <a:ext cx="526325" cy="506081"/>
            </a:xfrm>
            <a:custGeom>
              <a:avLst/>
              <a:gdLst>
                <a:gd name="T0" fmla="*/ 0 w 773"/>
                <a:gd name="T1" fmla="*/ 2147483647 h 625"/>
                <a:gd name="T2" fmla="*/ 2147483647 w 773"/>
                <a:gd name="T3" fmla="*/ 2147483647 h 625"/>
                <a:gd name="T4" fmla="*/ 2147483647 w 773"/>
                <a:gd name="T5" fmla="*/ 0 h 625"/>
                <a:gd name="T6" fmla="*/ 0 w 773"/>
                <a:gd name="T7" fmla="*/ 2147483647 h 625"/>
                <a:gd name="T8" fmla="*/ 0 60000 65536"/>
                <a:gd name="T9" fmla="*/ 0 60000 65536"/>
                <a:gd name="T10" fmla="*/ 0 60000 65536"/>
                <a:gd name="T11" fmla="*/ 0 60000 65536"/>
                <a:gd name="T12" fmla="*/ 0 w 773"/>
                <a:gd name="T13" fmla="*/ 0 h 625"/>
                <a:gd name="T14" fmla="*/ 773 w 773"/>
                <a:gd name="T15" fmla="*/ 625 h 625"/>
              </a:gdLst>
              <a:ahLst/>
              <a:cxnLst>
                <a:cxn ang="T8">
                  <a:pos x="T0" y="T1"/>
                </a:cxn>
                <a:cxn ang="T9">
                  <a:pos x="T2" y="T3"/>
                </a:cxn>
                <a:cxn ang="T10">
                  <a:pos x="T4" y="T5"/>
                </a:cxn>
                <a:cxn ang="T11">
                  <a:pos x="T6" y="T7"/>
                </a:cxn>
              </a:cxnLst>
              <a:rect l="T12" t="T13" r="T14" b="T15"/>
              <a:pathLst>
                <a:path w="773" h="625">
                  <a:moveTo>
                    <a:pt x="0" y="624"/>
                  </a:moveTo>
                  <a:lnTo>
                    <a:pt x="772" y="624"/>
                  </a:lnTo>
                  <a:lnTo>
                    <a:pt x="387" y="0"/>
                  </a:lnTo>
                  <a:lnTo>
                    <a:pt x="0" y="624"/>
                  </a:lnTo>
                </a:path>
              </a:pathLst>
            </a:custGeom>
            <a:solidFill>
              <a:schemeClr val="hlink"/>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85" name="Text Box 41"/>
            <p:cNvSpPr txBox="1">
              <a:spLocks noChangeArrowheads="1"/>
            </p:cNvSpPr>
            <p:nvPr/>
          </p:nvSpPr>
          <p:spPr bwMode="gray">
            <a:xfrm>
              <a:off x="4978835" y="1971893"/>
              <a:ext cx="74571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050" b="1" dirty="0">
                  <a:solidFill>
                    <a:prstClr val="white"/>
                  </a:solidFill>
                  <a:latin typeface="微软雅黑" pitchFamily="34" charset="-122"/>
                  <a:ea typeface="微软雅黑" pitchFamily="34" charset="-122"/>
                  <a:cs typeface="Arial" pitchFamily="34" charset="0"/>
                </a:rPr>
                <a:t>L1</a:t>
              </a:r>
              <a:r>
                <a:rPr lang="zh-CN" altLang="en-US" sz="1050" b="1" dirty="0">
                  <a:solidFill>
                    <a:prstClr val="white"/>
                  </a:solidFill>
                  <a:latin typeface="微软雅黑" pitchFamily="34" charset="-122"/>
                  <a:ea typeface="微软雅黑" pitchFamily="34" charset="-122"/>
                  <a:cs typeface="Arial" pitchFamily="34" charset="0"/>
                </a:rPr>
                <a:t>流程类</a:t>
              </a:r>
              <a:endParaRPr lang="en-US" altLang="zh-CN" sz="1050" b="1" dirty="0">
                <a:solidFill>
                  <a:prstClr val="white"/>
                </a:solidFill>
                <a:latin typeface="微软雅黑" pitchFamily="34" charset="-122"/>
                <a:ea typeface="微软雅黑" pitchFamily="34" charset="-122"/>
                <a:cs typeface="Arial" pitchFamily="34" charset="0"/>
              </a:endParaRPr>
            </a:p>
          </p:txBody>
        </p:sp>
        <p:sp>
          <p:nvSpPr>
            <p:cNvPr id="86" name="Text Box 42"/>
            <p:cNvSpPr txBox="1">
              <a:spLocks noChangeArrowheads="1"/>
            </p:cNvSpPr>
            <p:nvPr/>
          </p:nvSpPr>
          <p:spPr bwMode="black">
            <a:xfrm>
              <a:off x="4978834" y="2455350"/>
              <a:ext cx="74571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050" b="1" dirty="0">
                  <a:solidFill>
                    <a:prstClr val="white"/>
                  </a:solidFill>
                  <a:latin typeface="微软雅黑" pitchFamily="34" charset="-122"/>
                  <a:ea typeface="微软雅黑" pitchFamily="34" charset="-122"/>
                  <a:cs typeface="Arial" pitchFamily="34" charset="0"/>
                </a:rPr>
                <a:t>L2</a:t>
              </a:r>
              <a:r>
                <a:rPr lang="zh-CN" altLang="en-US" sz="1050" b="1" dirty="0">
                  <a:solidFill>
                    <a:prstClr val="white"/>
                  </a:solidFill>
                  <a:latin typeface="微软雅黑" pitchFamily="34" charset="-122"/>
                  <a:ea typeface="微软雅黑" pitchFamily="34" charset="-122"/>
                  <a:cs typeface="Arial" pitchFamily="34" charset="0"/>
                </a:rPr>
                <a:t>流程组</a:t>
              </a:r>
              <a:endParaRPr lang="en-US" altLang="zh-CN" sz="1050" b="1" dirty="0">
                <a:solidFill>
                  <a:prstClr val="white"/>
                </a:solidFill>
                <a:latin typeface="微软雅黑" pitchFamily="34" charset="-122"/>
                <a:ea typeface="微软雅黑" pitchFamily="34" charset="-122"/>
                <a:cs typeface="Arial" pitchFamily="34" charset="0"/>
              </a:endParaRPr>
            </a:p>
          </p:txBody>
        </p:sp>
        <p:sp>
          <p:nvSpPr>
            <p:cNvPr id="87" name="Text Box 43"/>
            <p:cNvSpPr txBox="1">
              <a:spLocks noChangeArrowheads="1"/>
            </p:cNvSpPr>
            <p:nvPr/>
          </p:nvSpPr>
          <p:spPr bwMode="gray">
            <a:xfrm>
              <a:off x="5046756" y="3024543"/>
              <a:ext cx="611065"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050" b="1" dirty="0">
                  <a:solidFill>
                    <a:prstClr val="white"/>
                  </a:solidFill>
                  <a:latin typeface="微软雅黑" pitchFamily="34" charset="-122"/>
                  <a:ea typeface="微软雅黑" pitchFamily="34" charset="-122"/>
                  <a:cs typeface="Arial" pitchFamily="34" charset="0"/>
                </a:rPr>
                <a:t>L3</a:t>
              </a:r>
              <a:r>
                <a:rPr lang="zh-CN" altLang="en-US" sz="1050" b="1" dirty="0">
                  <a:solidFill>
                    <a:prstClr val="white"/>
                  </a:solidFill>
                  <a:latin typeface="微软雅黑" pitchFamily="34" charset="-122"/>
                  <a:ea typeface="微软雅黑" pitchFamily="34" charset="-122"/>
                  <a:cs typeface="Arial" pitchFamily="34" charset="0"/>
                </a:rPr>
                <a:t>流程</a:t>
              </a:r>
              <a:endParaRPr lang="en-US" altLang="zh-CN" sz="1050" b="1" dirty="0">
                <a:solidFill>
                  <a:prstClr val="white"/>
                </a:solidFill>
                <a:latin typeface="微软雅黑" pitchFamily="34" charset="-122"/>
                <a:ea typeface="微软雅黑" pitchFamily="34" charset="-122"/>
                <a:cs typeface="Arial" pitchFamily="34" charset="0"/>
              </a:endParaRPr>
            </a:p>
          </p:txBody>
        </p:sp>
        <p:sp>
          <p:nvSpPr>
            <p:cNvPr id="88" name="Text Box 44"/>
            <p:cNvSpPr txBox="1">
              <a:spLocks noChangeArrowheads="1"/>
            </p:cNvSpPr>
            <p:nvPr/>
          </p:nvSpPr>
          <p:spPr bwMode="black">
            <a:xfrm>
              <a:off x="4998029" y="3588972"/>
              <a:ext cx="74571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050" b="1" dirty="0">
                  <a:solidFill>
                    <a:prstClr val="white"/>
                  </a:solidFill>
                  <a:latin typeface="微软雅黑" pitchFamily="34" charset="-122"/>
                  <a:ea typeface="微软雅黑" pitchFamily="34" charset="-122"/>
                  <a:cs typeface="Arial" pitchFamily="34" charset="0"/>
                </a:rPr>
                <a:t>L4</a:t>
              </a:r>
              <a:r>
                <a:rPr lang="zh-CN" altLang="en-US" sz="1050" b="1" dirty="0">
                  <a:solidFill>
                    <a:prstClr val="white"/>
                  </a:solidFill>
                  <a:latin typeface="微软雅黑" pitchFamily="34" charset="-122"/>
                  <a:ea typeface="微软雅黑" pitchFamily="34" charset="-122"/>
                  <a:cs typeface="Arial" pitchFamily="34" charset="0"/>
                </a:rPr>
                <a:t>子流程</a:t>
              </a:r>
              <a:endParaRPr lang="en-US" altLang="zh-CN" sz="1050" b="1" dirty="0">
                <a:solidFill>
                  <a:prstClr val="white"/>
                </a:solidFill>
                <a:latin typeface="微软雅黑" pitchFamily="34" charset="-122"/>
                <a:ea typeface="微软雅黑" pitchFamily="34" charset="-122"/>
                <a:cs typeface="Arial" pitchFamily="34" charset="0"/>
              </a:endParaRPr>
            </a:p>
          </p:txBody>
        </p:sp>
        <p:sp>
          <p:nvSpPr>
            <p:cNvPr id="89" name="Text Box 45"/>
            <p:cNvSpPr txBox="1">
              <a:spLocks noChangeArrowheads="1"/>
            </p:cNvSpPr>
            <p:nvPr/>
          </p:nvSpPr>
          <p:spPr bwMode="gray">
            <a:xfrm>
              <a:off x="5048541" y="4178408"/>
              <a:ext cx="611065"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050" b="1" dirty="0">
                  <a:solidFill>
                    <a:prstClr val="white"/>
                  </a:solidFill>
                  <a:latin typeface="微软雅黑" pitchFamily="34" charset="-122"/>
                  <a:ea typeface="微软雅黑" pitchFamily="34" charset="-122"/>
                  <a:cs typeface="Arial" pitchFamily="34" charset="0"/>
                </a:rPr>
                <a:t>L5</a:t>
              </a:r>
              <a:r>
                <a:rPr lang="zh-CN" altLang="en-US" sz="1050" b="1" dirty="0">
                  <a:solidFill>
                    <a:prstClr val="white"/>
                  </a:solidFill>
                  <a:latin typeface="微软雅黑" pitchFamily="34" charset="-122"/>
                  <a:ea typeface="微软雅黑" pitchFamily="34" charset="-122"/>
                  <a:cs typeface="Arial" pitchFamily="34" charset="0"/>
                </a:rPr>
                <a:t>活动</a:t>
              </a:r>
              <a:endParaRPr lang="en-US" altLang="zh-CN" sz="1050" b="1" dirty="0">
                <a:solidFill>
                  <a:prstClr val="white"/>
                </a:solidFill>
                <a:latin typeface="微软雅黑" pitchFamily="34" charset="-122"/>
                <a:ea typeface="微软雅黑" pitchFamily="34" charset="-122"/>
                <a:cs typeface="Arial" pitchFamily="34" charset="0"/>
              </a:endParaRPr>
            </a:p>
          </p:txBody>
        </p:sp>
        <p:sp>
          <p:nvSpPr>
            <p:cNvPr id="90" name="Freeform 32"/>
            <p:cNvSpPr>
              <a:spLocks/>
            </p:cNvSpPr>
            <p:nvPr/>
          </p:nvSpPr>
          <p:spPr bwMode="ltGray">
            <a:xfrm>
              <a:off x="3373808" y="4703999"/>
              <a:ext cx="3871820" cy="513226"/>
            </a:xfrm>
            <a:custGeom>
              <a:avLst/>
              <a:gdLst>
                <a:gd name="T0" fmla="*/ 0 w 3443"/>
                <a:gd name="T1" fmla="*/ 2147483647 h 634"/>
                <a:gd name="T2" fmla="*/ 2147483647 w 3443"/>
                <a:gd name="T3" fmla="*/ 2147483647 h 634"/>
                <a:gd name="T4" fmla="*/ 2147483647 w 3443"/>
                <a:gd name="T5" fmla="*/ 0 h 634"/>
                <a:gd name="T6" fmla="*/ 2147483647 w 3443"/>
                <a:gd name="T7" fmla="*/ 0 h 634"/>
                <a:gd name="T8" fmla="*/ 0 w 3443"/>
                <a:gd name="T9" fmla="*/ 2147483647 h 634"/>
                <a:gd name="T10" fmla="*/ 0 60000 65536"/>
                <a:gd name="T11" fmla="*/ 0 60000 65536"/>
                <a:gd name="T12" fmla="*/ 0 60000 65536"/>
                <a:gd name="T13" fmla="*/ 0 60000 65536"/>
                <a:gd name="T14" fmla="*/ 0 60000 65536"/>
                <a:gd name="T15" fmla="*/ 0 w 3443"/>
                <a:gd name="T16" fmla="*/ 0 h 634"/>
                <a:gd name="T17" fmla="*/ 3443 w 3443"/>
                <a:gd name="T18" fmla="*/ 634 h 634"/>
              </a:gdLst>
              <a:ahLst/>
              <a:cxnLst>
                <a:cxn ang="T10">
                  <a:pos x="T0" y="T1"/>
                </a:cxn>
                <a:cxn ang="T11">
                  <a:pos x="T2" y="T3"/>
                </a:cxn>
                <a:cxn ang="T12">
                  <a:pos x="T4" y="T5"/>
                </a:cxn>
                <a:cxn ang="T13">
                  <a:pos x="T6" y="T7"/>
                </a:cxn>
                <a:cxn ang="T14">
                  <a:pos x="T8" y="T9"/>
                </a:cxn>
              </a:cxnLst>
              <a:rect l="T15" t="T16" r="T17" b="T18"/>
              <a:pathLst>
                <a:path w="3443" h="634">
                  <a:moveTo>
                    <a:pt x="0" y="633"/>
                  </a:moveTo>
                  <a:lnTo>
                    <a:pt x="3442" y="633"/>
                  </a:lnTo>
                  <a:lnTo>
                    <a:pt x="3060" y="0"/>
                  </a:lnTo>
                  <a:lnTo>
                    <a:pt x="377" y="0"/>
                  </a:lnTo>
                  <a:lnTo>
                    <a:pt x="0" y="633"/>
                  </a:lnTo>
                </a:path>
              </a:pathLst>
            </a:custGeom>
            <a:solidFill>
              <a:schemeClr val="accent2"/>
            </a:solidFill>
            <a:ln>
              <a:noFill/>
            </a:ln>
            <a:extLst>
              <a:ext uri="{91240B29-F687-4F45-9708-019B960494DF}">
                <a14:hiddenLine xmlns:a14="http://schemas.microsoft.com/office/drawing/2010/main" xmlns="" w="12700" cap="rnd" cmpd="sng">
                  <a:solidFill>
                    <a:srgbClr val="000000"/>
                  </a:solidFill>
                  <a:prstDash val="solid"/>
                  <a:round/>
                  <a:headEnd/>
                  <a:tailEnd/>
                </a14:hiddenLine>
              </a:ext>
            </a:extLst>
          </p:spPr>
          <p:txBody>
            <a:bodyPr/>
            <a:lstStyle/>
            <a:p>
              <a:endParaRPr lang="zh-CN" altLang="en-US" sz="1050">
                <a:solidFill>
                  <a:prstClr val="black"/>
                </a:solidFill>
                <a:latin typeface="微软雅黑" pitchFamily="34" charset="-122"/>
                <a:ea typeface="微软雅黑" pitchFamily="34" charset="-122"/>
              </a:endParaRPr>
            </a:p>
          </p:txBody>
        </p:sp>
        <p:sp>
          <p:nvSpPr>
            <p:cNvPr id="91" name="Freeform 30"/>
            <p:cNvSpPr>
              <a:spLocks/>
            </p:cNvSpPr>
            <p:nvPr/>
          </p:nvSpPr>
          <p:spPr bwMode="gray">
            <a:xfrm>
              <a:off x="6814397" y="4429663"/>
              <a:ext cx="796432" cy="787563"/>
            </a:xfrm>
            <a:custGeom>
              <a:avLst/>
              <a:gdLst/>
              <a:ahLst/>
              <a:cxnLst>
                <a:cxn ang="0">
                  <a:pos x="382" y="976"/>
                </a:cxn>
                <a:cxn ang="0">
                  <a:pos x="0" y="342"/>
                </a:cxn>
                <a:cxn ang="0">
                  <a:pos x="280" y="0"/>
                </a:cxn>
                <a:cxn ang="0">
                  <a:pos x="748" y="538"/>
                </a:cxn>
                <a:cxn ang="0">
                  <a:pos x="382" y="976"/>
                </a:cxn>
              </a:cxnLst>
              <a:rect l="0" t="0" r="r" b="b"/>
              <a:pathLst>
                <a:path w="749" h="977">
                  <a:moveTo>
                    <a:pt x="382" y="976"/>
                  </a:moveTo>
                  <a:lnTo>
                    <a:pt x="0" y="342"/>
                  </a:lnTo>
                  <a:lnTo>
                    <a:pt x="280" y="0"/>
                  </a:lnTo>
                  <a:lnTo>
                    <a:pt x="748" y="538"/>
                  </a:lnTo>
                  <a:lnTo>
                    <a:pt x="382" y="976"/>
                  </a:lnTo>
                </a:path>
              </a:pathLst>
            </a:custGeom>
            <a:gradFill rotWithShape="0">
              <a:gsLst>
                <a:gs pos="0">
                  <a:schemeClr val="accent2">
                    <a:gamma/>
                    <a:shade val="72941"/>
                    <a:invGamma/>
                  </a:schemeClr>
                </a:gs>
                <a:gs pos="100000">
                  <a:schemeClr val="accent2"/>
                </a:gs>
              </a:gsLst>
              <a:lin ang="2700000" scaled="1"/>
            </a:gradFill>
            <a:ln w="12700" cap="rnd" cmpd="sng">
              <a:noFill/>
              <a:prstDash val="solid"/>
              <a:round/>
              <a:headEnd/>
              <a:tailEnd/>
            </a:ln>
            <a:effectLst/>
          </p:spPr>
          <p:txBody>
            <a:bodyPr/>
            <a:lstStyle/>
            <a:p>
              <a:pPr>
                <a:defRPr/>
              </a:pPr>
              <a:endParaRPr lang="zh-CN" altLang="en-US" sz="1050">
                <a:solidFill>
                  <a:prstClr val="black"/>
                </a:solidFill>
                <a:latin typeface="微软雅黑" pitchFamily="34" charset="-122"/>
                <a:ea typeface="微软雅黑" pitchFamily="34" charset="-122"/>
              </a:endParaRPr>
            </a:p>
          </p:txBody>
        </p:sp>
        <p:sp>
          <p:nvSpPr>
            <p:cNvPr id="92" name="TextBox 90"/>
            <p:cNvSpPr txBox="1"/>
            <p:nvPr/>
          </p:nvSpPr>
          <p:spPr>
            <a:xfrm>
              <a:off x="4085883" y="4820288"/>
              <a:ext cx="2460747" cy="253916"/>
            </a:xfrm>
            <a:prstGeom prst="rect">
              <a:avLst/>
            </a:prstGeom>
            <a:noFill/>
          </p:spPr>
          <p:txBody>
            <a:bodyPr wrap="square" rtlCol="0">
              <a:spAutoFit/>
            </a:bodyPr>
            <a:lstStyle/>
            <a:p>
              <a:pPr algn="ctr"/>
              <a:r>
                <a:rPr lang="en-US" altLang="zh-CN" sz="1050" b="1" dirty="0">
                  <a:solidFill>
                    <a:prstClr val="white"/>
                  </a:solidFill>
                  <a:latin typeface="微软雅黑" pitchFamily="34" charset="-122"/>
                  <a:ea typeface="微软雅黑" pitchFamily="34" charset="-122"/>
                </a:rPr>
                <a:t>L6</a:t>
              </a:r>
              <a:r>
                <a:rPr lang="zh-CN" altLang="en-US" sz="1050" b="1" dirty="0">
                  <a:solidFill>
                    <a:prstClr val="white"/>
                  </a:solidFill>
                  <a:latin typeface="微软雅黑" pitchFamily="34" charset="-122"/>
                  <a:ea typeface="微软雅黑" pitchFamily="34" charset="-122"/>
                </a:rPr>
                <a:t>任务</a:t>
              </a:r>
            </a:p>
          </p:txBody>
        </p:sp>
        <p:sp>
          <p:nvSpPr>
            <p:cNvPr id="93" name="Line 10"/>
            <p:cNvSpPr>
              <a:spLocks noChangeShapeType="1"/>
            </p:cNvSpPr>
            <p:nvPr/>
          </p:nvSpPr>
          <p:spPr bwMode="gray">
            <a:xfrm flipH="1" flipV="1">
              <a:off x="248364" y="5200146"/>
              <a:ext cx="3104966" cy="0"/>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94" name="Line 20"/>
            <p:cNvSpPr>
              <a:spLocks noChangeShapeType="1"/>
            </p:cNvSpPr>
            <p:nvPr/>
          </p:nvSpPr>
          <p:spPr bwMode="gray">
            <a:xfrm>
              <a:off x="253340" y="4539127"/>
              <a:ext cx="0" cy="641096"/>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95" name="Text Box 25"/>
            <p:cNvSpPr txBox="1">
              <a:spLocks noChangeArrowheads="1"/>
            </p:cNvSpPr>
            <p:nvPr/>
          </p:nvSpPr>
          <p:spPr bwMode="auto">
            <a:xfrm>
              <a:off x="404079" y="4628812"/>
              <a:ext cx="293936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活动的一部分，即子活动。将活动进一步分解的目的在于便于理解和执行。</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96" name="Text Box 23"/>
            <p:cNvSpPr txBox="1">
              <a:spLocks noChangeArrowheads="1"/>
            </p:cNvSpPr>
            <p:nvPr/>
          </p:nvSpPr>
          <p:spPr bwMode="auto">
            <a:xfrm>
              <a:off x="404079" y="2786058"/>
              <a:ext cx="372535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1200" dirty="0">
                  <a:solidFill>
                    <a:prstClr val="black"/>
                  </a:solidFill>
                  <a:latin typeface="微软雅黑" pitchFamily="34" charset="-122"/>
                  <a:ea typeface="微软雅黑" pitchFamily="34" charset="-122"/>
                  <a:cs typeface="Arial" pitchFamily="34" charset="0"/>
                </a:rPr>
                <a:t>是被重复执行、逻辑上相互关联的一组业务活动序列，将明确的输入转换成明确的输出。从而实现为客户创造和向客户交付价值（产品和服务）的业务目的</a:t>
              </a:r>
              <a:endParaRPr lang="en-US" altLang="zh-CN" sz="1200" dirty="0">
                <a:solidFill>
                  <a:prstClr val="black"/>
                </a:solidFill>
                <a:latin typeface="微软雅黑" pitchFamily="34" charset="-122"/>
                <a:ea typeface="微软雅黑" pitchFamily="34" charset="-122"/>
                <a:cs typeface="Arial" pitchFamily="34" charset="0"/>
              </a:endParaRPr>
            </a:p>
          </p:txBody>
        </p:sp>
        <p:sp>
          <p:nvSpPr>
            <p:cNvPr id="97" name="Line 18"/>
            <p:cNvSpPr>
              <a:spLocks noChangeShapeType="1"/>
            </p:cNvSpPr>
            <p:nvPr/>
          </p:nvSpPr>
          <p:spPr bwMode="gray">
            <a:xfrm>
              <a:off x="7196703" y="1726593"/>
              <a:ext cx="0" cy="985966"/>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900">
                <a:solidFill>
                  <a:prstClr val="black"/>
                </a:solidFill>
                <a:latin typeface="微软雅黑" pitchFamily="34" charset="-122"/>
                <a:ea typeface="微软雅黑" pitchFamily="34" charset="-122"/>
              </a:endParaRPr>
            </a:p>
          </p:txBody>
        </p:sp>
        <p:sp>
          <p:nvSpPr>
            <p:cNvPr id="98" name="Line 18"/>
            <p:cNvSpPr>
              <a:spLocks noChangeShapeType="1"/>
            </p:cNvSpPr>
            <p:nvPr/>
          </p:nvSpPr>
          <p:spPr bwMode="gray">
            <a:xfrm flipH="1">
              <a:off x="7893801" y="3695250"/>
              <a:ext cx="9252" cy="1504896"/>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sz="900">
                <a:solidFill>
                  <a:prstClr val="black"/>
                </a:solidFill>
                <a:latin typeface="微软雅黑" pitchFamily="34" charset="-122"/>
                <a:ea typeface="微软雅黑" pitchFamily="34" charset="-122"/>
              </a:endParaRPr>
            </a:p>
          </p:txBody>
        </p:sp>
        <p:sp>
          <p:nvSpPr>
            <p:cNvPr id="99" name="Line 13"/>
            <p:cNvSpPr>
              <a:spLocks noChangeShapeType="1"/>
            </p:cNvSpPr>
            <p:nvPr/>
          </p:nvSpPr>
          <p:spPr bwMode="gray">
            <a:xfrm flipH="1" flipV="1">
              <a:off x="6039368" y="2712558"/>
              <a:ext cx="2982940" cy="0"/>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100" name="Line 13"/>
            <p:cNvSpPr>
              <a:spLocks noChangeShapeType="1"/>
            </p:cNvSpPr>
            <p:nvPr/>
          </p:nvSpPr>
          <p:spPr bwMode="gray">
            <a:xfrm flipH="1" flipV="1">
              <a:off x="5352288" y="1703631"/>
              <a:ext cx="3031520" cy="0"/>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101" name="Line 13"/>
            <p:cNvSpPr>
              <a:spLocks noChangeShapeType="1"/>
            </p:cNvSpPr>
            <p:nvPr/>
          </p:nvSpPr>
          <p:spPr bwMode="gray">
            <a:xfrm flipH="1" flipV="1">
              <a:off x="6813817" y="3696142"/>
              <a:ext cx="2208492" cy="39891"/>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1050">
                <a:solidFill>
                  <a:prstClr val="black"/>
                </a:solidFill>
                <a:latin typeface="微软雅黑" pitchFamily="34" charset="-122"/>
                <a:ea typeface="微软雅黑" pitchFamily="34" charset="-122"/>
              </a:endParaRPr>
            </a:p>
          </p:txBody>
        </p:sp>
        <p:sp>
          <p:nvSpPr>
            <p:cNvPr id="102" name="Line 13"/>
            <p:cNvSpPr>
              <a:spLocks noChangeShapeType="1"/>
            </p:cNvSpPr>
            <p:nvPr/>
          </p:nvSpPr>
          <p:spPr bwMode="gray">
            <a:xfrm flipH="1" flipV="1">
              <a:off x="7245627" y="5230324"/>
              <a:ext cx="1776681" cy="0"/>
            </a:xfrm>
            <a:prstGeom prst="line">
              <a:avLst/>
            </a:prstGeom>
            <a:noFill/>
            <a:ln w="1905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zh-CN" altLang="en-US" sz="900">
                <a:solidFill>
                  <a:prstClr val="black"/>
                </a:solidFill>
                <a:latin typeface="微软雅黑" pitchFamily="34" charset="-122"/>
                <a:ea typeface="微软雅黑" pitchFamily="34" charset="-122"/>
              </a:endParaRPr>
            </a:p>
          </p:txBody>
        </p:sp>
        <p:sp>
          <p:nvSpPr>
            <p:cNvPr id="103" name="TextBox 100"/>
            <p:cNvSpPr txBox="1"/>
            <p:nvPr/>
          </p:nvSpPr>
          <p:spPr>
            <a:xfrm>
              <a:off x="7245629" y="1824859"/>
              <a:ext cx="1377349" cy="523220"/>
            </a:xfrm>
            <a:prstGeom prst="rect">
              <a:avLst/>
            </a:prstGeom>
            <a:noFill/>
          </p:spPr>
          <p:txBody>
            <a:bodyPr wrap="square" rtlCol="0">
              <a:spAutoFit/>
            </a:bodyPr>
            <a:lstStyle/>
            <a:p>
              <a:r>
                <a:rPr lang="zh-CN" altLang="en-US" sz="1400" dirty="0">
                  <a:solidFill>
                    <a:prstClr val="black"/>
                  </a:solidFill>
                  <a:latin typeface="微软雅黑" pitchFamily="34" charset="-122"/>
                  <a:ea typeface="微软雅黑" pitchFamily="34" charset="-122"/>
                </a:rPr>
                <a:t>体现了业务方向和洞察力</a:t>
              </a:r>
            </a:p>
          </p:txBody>
        </p:sp>
        <p:sp>
          <p:nvSpPr>
            <p:cNvPr id="104" name="TextBox 101"/>
            <p:cNvSpPr txBox="1"/>
            <p:nvPr/>
          </p:nvSpPr>
          <p:spPr>
            <a:xfrm>
              <a:off x="7056600" y="2819729"/>
              <a:ext cx="1674404" cy="738664"/>
            </a:xfrm>
            <a:prstGeom prst="rect">
              <a:avLst/>
            </a:prstGeom>
            <a:noFill/>
          </p:spPr>
          <p:txBody>
            <a:bodyPr wrap="square" rtlCol="0">
              <a:spAutoFit/>
            </a:bodyPr>
            <a:lstStyle/>
            <a:p>
              <a:r>
                <a:rPr lang="zh-CN" altLang="en-US" sz="1400" dirty="0">
                  <a:solidFill>
                    <a:prstClr val="black"/>
                  </a:solidFill>
                  <a:latin typeface="微软雅黑" pitchFamily="34" charset="-122"/>
                  <a:ea typeface="微软雅黑" pitchFamily="34" charset="-122"/>
                </a:rPr>
                <a:t>用于落实方针政策和管控要求，回答 </a:t>
              </a:r>
              <a:r>
                <a:rPr lang="en-US" altLang="zh-CN" sz="1400" dirty="0">
                  <a:solidFill>
                    <a:prstClr val="black"/>
                  </a:solidFill>
                  <a:latin typeface="微软雅黑" pitchFamily="34" charset="-122"/>
                  <a:ea typeface="微软雅黑" pitchFamily="34" charset="-122"/>
                </a:rPr>
                <a:t>what to do</a:t>
              </a:r>
              <a:r>
                <a:rPr lang="zh-CN" altLang="en-US" sz="1400" dirty="0">
                  <a:solidFill>
                    <a:prstClr val="black"/>
                  </a:solidFill>
                  <a:latin typeface="微软雅黑" pitchFamily="34" charset="-122"/>
                  <a:ea typeface="微软雅黑" pitchFamily="34" charset="-122"/>
                </a:rPr>
                <a:t>的问题</a:t>
              </a:r>
            </a:p>
          </p:txBody>
        </p:sp>
        <p:sp>
          <p:nvSpPr>
            <p:cNvPr id="105" name="TextBox 102"/>
            <p:cNvSpPr txBox="1"/>
            <p:nvPr/>
          </p:nvSpPr>
          <p:spPr>
            <a:xfrm>
              <a:off x="8190873" y="4066475"/>
              <a:ext cx="831435" cy="954107"/>
            </a:xfrm>
            <a:prstGeom prst="rect">
              <a:avLst/>
            </a:prstGeom>
            <a:noFill/>
          </p:spPr>
          <p:txBody>
            <a:bodyPr wrap="square" rtlCol="0">
              <a:spAutoFit/>
            </a:bodyPr>
            <a:lstStyle/>
            <a:p>
              <a:r>
                <a:rPr lang="zh-CN" altLang="en-US" sz="1400" dirty="0">
                  <a:solidFill>
                    <a:prstClr val="black"/>
                  </a:solidFill>
                  <a:latin typeface="微软雅黑" pitchFamily="34" charset="-122"/>
                  <a:ea typeface="微软雅黑" pitchFamily="34" charset="-122"/>
                </a:rPr>
                <a:t>体现了具体做事的能力</a:t>
              </a:r>
            </a:p>
          </p:txBody>
        </p:sp>
      </p:grpSp>
      <p:sp>
        <p:nvSpPr>
          <p:cNvPr id="3" name="灯片编号占位符 2">
            <a:extLst>
              <a:ext uri="{FF2B5EF4-FFF2-40B4-BE49-F238E27FC236}">
                <a16:creationId xmlns:a16="http://schemas.microsoft.com/office/drawing/2014/main" xmlns="" id="{00C2063B-2424-7149-BB9C-8DC7FB7808C0}"/>
              </a:ext>
            </a:extLst>
          </p:cNvPr>
          <p:cNvSpPr>
            <a:spLocks noGrp="1"/>
          </p:cNvSpPr>
          <p:nvPr>
            <p:ph type="sldNum" sz="quarter" idx="12"/>
          </p:nvPr>
        </p:nvSpPr>
        <p:spPr/>
        <p:txBody>
          <a:bodyPr/>
          <a:lstStyle/>
          <a:p>
            <a:fld id="{9769E0E6-7D82-7646-9198-8B947CE4E1B2}" type="slidenum">
              <a:rPr kumimoji="1" lang="zh-CN" altLang="en-US" smtClean="0">
                <a:solidFill>
                  <a:prstClr val="black"/>
                </a:solidFill>
              </a:rPr>
              <a:pPr/>
              <a:t>17</a:t>
            </a:fld>
            <a:endParaRPr kumimoji="1" lang="zh-CN" altLang="en-US">
              <a:solidFill>
                <a:prstClr val="black"/>
              </a:solidFill>
            </a:endParaRPr>
          </a:p>
        </p:txBody>
      </p:sp>
    </p:spTree>
    <p:extLst>
      <p:ext uri="{BB962C8B-B14F-4D97-AF65-F5344CB8AC3E}">
        <p14:creationId xmlns:p14="http://schemas.microsoft.com/office/powerpoint/2010/main" xmlns="" val="378856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5360" y="207057"/>
            <a:ext cx="11137900" cy="648072"/>
          </a:xfrm>
        </p:spPr>
        <p:txBody>
          <a:bodyPr/>
          <a:lstStyle/>
          <a:p>
            <a:r>
              <a:rPr lang="zh-CN" altLang="en-US" dirty="0">
                <a:solidFill>
                  <a:schemeClr val="tx1"/>
                </a:solidFill>
                <a:latin typeface="微软雅黑" panose="020B0503020204020204" charset="-122"/>
                <a:ea typeface="微软雅黑" panose="020B0503020204020204" charset="-122"/>
              </a:rPr>
              <a:t>建立以铁三角为核心的面向客户的运作体系</a:t>
            </a:r>
            <a:endParaRPr lang="en-US" altLang="zh-CN" b="0" dirty="0">
              <a:solidFill>
                <a:schemeClr val="tx1"/>
              </a:solidFill>
              <a:latin typeface="+mj-ea"/>
              <a:ea typeface="+mj-ea"/>
            </a:endParaRPr>
          </a:p>
        </p:txBody>
      </p:sp>
      <p:sp>
        <p:nvSpPr>
          <p:cNvPr id="1026" name="AutoShape 2"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1028" name="AutoShape 4"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1030"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p>
        </p:txBody>
      </p:sp>
      <p:sp>
        <p:nvSpPr>
          <p:cNvPr id="37" name="Pentagon 124"/>
          <p:cNvSpPr/>
          <p:nvPr/>
        </p:nvSpPr>
        <p:spPr bwMode="auto">
          <a:xfrm>
            <a:off x="2179449" y="1401422"/>
            <a:ext cx="1620520" cy="528320"/>
          </a:xfrm>
          <a:prstGeom prst="homePlate">
            <a:avLst>
              <a:gd name="adj" fmla="val 25000"/>
            </a:avLst>
          </a:prstGeom>
          <a:gradFill rotWithShape="1">
            <a:gsLst>
              <a:gs pos="0">
                <a:srgbClr val="007BD3"/>
              </a:gs>
              <a:gs pos="100000">
                <a:srgbClr val="034373"/>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r>
              <a:rPr lang="zh-CN" altLang="en-US" sz="1400" b="1" kern="0" dirty="0">
                <a:solidFill>
                  <a:schemeClr val="bg1"/>
                </a:solidFill>
                <a:latin typeface="微软雅黑" panose="020B0503020204020204" charset="-122"/>
                <a:ea typeface="微软雅黑" panose="020B0503020204020204" charset="-122"/>
                <a:cs typeface="方正黑体简体" panose="02010601030101010101" charset="-122"/>
              </a:rPr>
              <a:t>战略及商业计划形成</a:t>
            </a:r>
          </a:p>
        </p:txBody>
      </p:sp>
      <p:sp>
        <p:nvSpPr>
          <p:cNvPr id="38" name="Pentagon 129"/>
          <p:cNvSpPr/>
          <p:nvPr/>
        </p:nvSpPr>
        <p:spPr bwMode="auto">
          <a:xfrm>
            <a:off x="3923794" y="1396977"/>
            <a:ext cx="1467485" cy="533400"/>
          </a:xfrm>
          <a:prstGeom prst="homePlate">
            <a:avLst>
              <a:gd name="adj" fmla="val 25000"/>
            </a:avLst>
          </a:prstGeom>
          <a:gradFill rotWithShape="1">
            <a:gsLst>
              <a:gs pos="0">
                <a:srgbClr val="007BD3"/>
              </a:gs>
              <a:gs pos="100000">
                <a:srgbClr val="034373"/>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r>
              <a:rPr lang="zh-CN" altLang="en-US" sz="1400" b="1" kern="0" dirty="0">
                <a:solidFill>
                  <a:schemeClr val="bg1"/>
                </a:solidFill>
                <a:latin typeface="微软雅黑" panose="020B0503020204020204" charset="-122"/>
                <a:ea typeface="微软雅黑" panose="020B0503020204020204" charset="-122"/>
                <a:cs typeface="方正黑体简体" panose="02010601030101010101" charset="-122"/>
              </a:rPr>
              <a:t>项目形成及启动</a:t>
            </a:r>
          </a:p>
        </p:txBody>
      </p:sp>
      <p:sp>
        <p:nvSpPr>
          <p:cNvPr id="39" name="Pentagon 130"/>
          <p:cNvSpPr/>
          <p:nvPr/>
        </p:nvSpPr>
        <p:spPr bwMode="auto">
          <a:xfrm>
            <a:off x="5641469" y="1401422"/>
            <a:ext cx="1461135" cy="528320"/>
          </a:xfrm>
          <a:prstGeom prst="homePlate">
            <a:avLst>
              <a:gd name="adj" fmla="val 25000"/>
            </a:avLst>
          </a:prstGeom>
          <a:gradFill rotWithShape="1">
            <a:gsLst>
              <a:gs pos="0">
                <a:srgbClr val="007BD3"/>
              </a:gs>
              <a:gs pos="100000">
                <a:srgbClr val="034373"/>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r>
              <a:rPr lang="zh-CN" altLang="en-US" sz="1400" b="1" kern="0" dirty="0">
                <a:solidFill>
                  <a:schemeClr val="bg1"/>
                </a:solidFill>
                <a:latin typeface="微软雅黑" panose="020B0503020204020204" charset="-122"/>
                <a:ea typeface="微软雅黑" panose="020B0503020204020204" charset="-122"/>
                <a:cs typeface="方正黑体简体" panose="02010601030101010101" charset="-122"/>
              </a:rPr>
              <a:t>招标及确定合同</a:t>
            </a:r>
          </a:p>
        </p:txBody>
      </p:sp>
      <p:sp>
        <p:nvSpPr>
          <p:cNvPr id="40" name="Pentagon 131"/>
          <p:cNvSpPr/>
          <p:nvPr/>
        </p:nvSpPr>
        <p:spPr bwMode="auto">
          <a:xfrm>
            <a:off x="7343904" y="1396977"/>
            <a:ext cx="1546225" cy="533400"/>
          </a:xfrm>
          <a:prstGeom prst="homePlate">
            <a:avLst>
              <a:gd name="adj" fmla="val 25000"/>
            </a:avLst>
          </a:prstGeom>
          <a:gradFill rotWithShape="1">
            <a:gsLst>
              <a:gs pos="0">
                <a:srgbClr val="007BD3"/>
              </a:gs>
              <a:gs pos="100000">
                <a:srgbClr val="034373"/>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lnSpc>
                <a:spcPct val="80000"/>
              </a:lnSpc>
              <a:spcBef>
                <a:spcPts val="0"/>
              </a:spcBef>
              <a:spcAft>
                <a:spcPts val="0"/>
              </a:spcAft>
              <a:defRPr/>
            </a:pPr>
            <a:r>
              <a:rPr lang="zh-CN" altLang="en-US" sz="1400" b="1" kern="0" dirty="0">
                <a:solidFill>
                  <a:schemeClr val="bg1"/>
                </a:solidFill>
                <a:latin typeface="微软雅黑" panose="020B0503020204020204" charset="-122"/>
                <a:ea typeface="微软雅黑" panose="020B0503020204020204" charset="-122"/>
                <a:cs typeface="方正黑体简体" panose="02010601030101010101" charset="-122"/>
              </a:rPr>
              <a:t>项目实施</a:t>
            </a:r>
          </a:p>
        </p:txBody>
      </p:sp>
      <p:sp>
        <p:nvSpPr>
          <p:cNvPr id="41" name="Pentagon 131"/>
          <p:cNvSpPr/>
          <p:nvPr/>
        </p:nvSpPr>
        <p:spPr bwMode="auto">
          <a:xfrm>
            <a:off x="9140319" y="1396977"/>
            <a:ext cx="1294130" cy="533400"/>
          </a:xfrm>
          <a:prstGeom prst="homePlate">
            <a:avLst>
              <a:gd name="adj" fmla="val 25000"/>
            </a:avLst>
          </a:prstGeom>
          <a:gradFill rotWithShape="1">
            <a:gsLst>
              <a:gs pos="0">
                <a:srgbClr val="007BD3"/>
              </a:gs>
              <a:gs pos="100000">
                <a:srgbClr val="034373"/>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lnSpc>
                <a:spcPct val="80000"/>
              </a:lnSpc>
              <a:spcBef>
                <a:spcPts val="0"/>
              </a:spcBef>
              <a:spcAft>
                <a:spcPts val="0"/>
              </a:spcAft>
              <a:defRPr/>
            </a:pPr>
            <a:r>
              <a:rPr lang="zh-CN" altLang="en-US" sz="1400" b="1" kern="0" dirty="0">
                <a:solidFill>
                  <a:schemeClr val="bg1"/>
                </a:solidFill>
                <a:latin typeface="微软雅黑" panose="020B0503020204020204" charset="-122"/>
                <a:ea typeface="微软雅黑" panose="020B0503020204020204" charset="-122"/>
                <a:cs typeface="方正黑体简体" panose="02010601030101010101" charset="-122"/>
              </a:rPr>
              <a:t>运营</a:t>
            </a:r>
          </a:p>
        </p:txBody>
      </p:sp>
      <p:sp>
        <p:nvSpPr>
          <p:cNvPr id="42" name="Text Box 29"/>
          <p:cNvSpPr txBox="1">
            <a:spLocks noChangeArrowheads="1"/>
          </p:cNvSpPr>
          <p:nvPr/>
        </p:nvSpPr>
        <p:spPr bwMode="gray">
          <a:xfrm>
            <a:off x="1687959" y="1436347"/>
            <a:ext cx="426720" cy="493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rIns="45720" anchor="ctr"/>
          <a:lstStyle>
            <a:lvl1pPr defTabSz="80137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80137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80137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80137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80137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None/>
              <a:defRPr/>
            </a:pPr>
            <a:r>
              <a:rPr lang="zh-CN" altLang="en-US" sz="2000" b="1" kern="0" dirty="0">
                <a:solidFill>
                  <a:srgbClr val="C00000"/>
                </a:solidFill>
                <a:latin typeface="微软雅黑" panose="020B0503020204020204" charset="-122"/>
                <a:ea typeface="微软雅黑" panose="020B0503020204020204" charset="-122"/>
              </a:rPr>
              <a:t>客户</a:t>
            </a:r>
          </a:p>
        </p:txBody>
      </p:sp>
      <p:grpSp>
        <p:nvGrpSpPr>
          <p:cNvPr id="43" name="组合 28"/>
          <p:cNvGrpSpPr/>
          <p:nvPr/>
        </p:nvGrpSpPr>
        <p:grpSpPr bwMode="auto">
          <a:xfrm>
            <a:off x="3608199" y="4514827"/>
            <a:ext cx="5668010" cy="880745"/>
            <a:chOff x="1939925" y="4557713"/>
            <a:chExt cx="5374577" cy="881062"/>
          </a:xfrm>
          <a:solidFill>
            <a:schemeClr val="bg1">
              <a:lumMod val="75000"/>
            </a:schemeClr>
          </a:solidFill>
        </p:grpSpPr>
        <p:sp>
          <p:nvSpPr>
            <p:cNvPr id="44" name="AutoShape 16"/>
            <p:cNvSpPr>
              <a:spLocks noChangeArrowheads="1"/>
            </p:cNvSpPr>
            <p:nvPr/>
          </p:nvSpPr>
          <p:spPr bwMode="auto">
            <a:xfrm>
              <a:off x="4883774" y="4557713"/>
              <a:ext cx="2430728" cy="881062"/>
            </a:xfrm>
            <a:prstGeom prst="chevron">
              <a:avLst>
                <a:gd name="adj" fmla="val 10277"/>
              </a:avLst>
            </a:prstGeom>
            <a:grpFill/>
            <a:ln w="28575" cap="flat" cmpd="sng" algn="ctr">
              <a:solidFill>
                <a:srgbClr val="FFFFFF"/>
              </a:solidFill>
              <a:prstDash val="solid"/>
            </a:ln>
            <a:effectLst>
              <a:outerShdw blurRad="63500" sx="102000" sy="102000" algn="ctr" rotWithShape="0">
                <a:prstClr val="black">
                  <a:alpha val="30000"/>
                </a:prstClr>
              </a:outerShdw>
            </a:effectLst>
          </p:spPr>
          <p:txBody>
            <a:bodyPr anchor="ctr"/>
            <a:lstStyle/>
            <a:p>
              <a:pPr algn="ctr" defTabSz="683895" eaLnBrk="1" fontAlgn="auto" hangingPunct="1">
                <a:spcBef>
                  <a:spcPts val="0"/>
                </a:spcBef>
                <a:spcAft>
                  <a:spcPts val="0"/>
                </a:spcAft>
                <a:defRPr/>
              </a:pPr>
              <a:r>
                <a:rPr lang="zh-CN" altLang="en-US" kern="0" dirty="0">
                  <a:solidFill>
                    <a:srgbClr val="000000"/>
                  </a:solidFill>
                  <a:latin typeface="微软雅黑" panose="020B0503020204020204" charset="-122"/>
                  <a:ea typeface="微软雅黑" panose="020B0503020204020204" charset="-122"/>
                  <a:cs typeface="Arial" panose="020B0604020202020204"/>
                </a:rPr>
                <a:t>管理合同执行</a:t>
              </a:r>
            </a:p>
          </p:txBody>
        </p:sp>
        <p:sp>
          <p:nvSpPr>
            <p:cNvPr id="45" name="AutoShape 16"/>
            <p:cNvSpPr>
              <a:spLocks noChangeArrowheads="1"/>
            </p:cNvSpPr>
            <p:nvPr/>
          </p:nvSpPr>
          <p:spPr bwMode="auto">
            <a:xfrm>
              <a:off x="3016013" y="4557713"/>
              <a:ext cx="1926403" cy="881062"/>
            </a:xfrm>
            <a:prstGeom prst="chevron">
              <a:avLst>
                <a:gd name="adj" fmla="val 9544"/>
              </a:avLst>
            </a:prstGeom>
            <a:grpFill/>
            <a:ln w="28575" cap="flat" cmpd="sng" algn="ctr">
              <a:solidFill>
                <a:srgbClr val="FFFFFF"/>
              </a:solidFill>
              <a:prstDash val="solid"/>
            </a:ln>
            <a:effectLst>
              <a:outerShdw blurRad="63500" sx="102000" sy="102000" algn="ctr" rotWithShape="0">
                <a:prstClr val="black">
                  <a:alpha val="30000"/>
                </a:prstClr>
              </a:outerShdw>
            </a:effectLst>
          </p:spPr>
          <p:txBody>
            <a:bodyPr anchor="ctr"/>
            <a:lstStyle/>
            <a:p>
              <a:pPr algn="ctr" defTabSz="683895" eaLnBrk="1" fontAlgn="auto" hangingPunct="1">
                <a:spcBef>
                  <a:spcPts val="0"/>
                </a:spcBef>
                <a:spcAft>
                  <a:spcPts val="0"/>
                </a:spcAft>
                <a:defRPr/>
              </a:pPr>
              <a:r>
                <a:rPr lang="zh-CN" altLang="en-US" kern="0" dirty="0">
                  <a:solidFill>
                    <a:srgbClr val="000000"/>
                  </a:solidFill>
                  <a:latin typeface="微软雅黑" panose="020B0503020204020204" charset="-122"/>
                  <a:ea typeface="微软雅黑" panose="020B0503020204020204" charset="-122"/>
                  <a:cs typeface="Arial" panose="020B0604020202020204"/>
                </a:rPr>
                <a:t>管理机会点</a:t>
              </a:r>
            </a:p>
          </p:txBody>
        </p:sp>
        <p:sp>
          <p:nvSpPr>
            <p:cNvPr id="46" name="AutoShape 16"/>
            <p:cNvSpPr>
              <a:spLocks noChangeArrowheads="1"/>
            </p:cNvSpPr>
            <p:nvPr/>
          </p:nvSpPr>
          <p:spPr bwMode="auto">
            <a:xfrm>
              <a:off x="1939925" y="4557713"/>
              <a:ext cx="1299008" cy="881062"/>
            </a:xfrm>
            <a:prstGeom prst="chevron">
              <a:avLst>
                <a:gd name="adj" fmla="val 9539"/>
              </a:avLst>
            </a:prstGeom>
            <a:grpFill/>
            <a:ln w="28575" cap="flat" cmpd="sng" algn="ctr">
              <a:solidFill>
                <a:srgbClr val="FFFFFF"/>
              </a:solidFill>
              <a:prstDash val="solid"/>
            </a:ln>
            <a:effectLst>
              <a:outerShdw blurRad="63500" sx="102000" sy="102000" algn="ctr" rotWithShape="0">
                <a:prstClr val="black">
                  <a:alpha val="30000"/>
                </a:prstClr>
              </a:outerShdw>
            </a:effectLst>
          </p:spPr>
          <p:txBody>
            <a:bodyPr anchor="ctr"/>
            <a:lstStyle/>
            <a:p>
              <a:pPr algn="ctr" defTabSz="683895" eaLnBrk="1" fontAlgn="auto" hangingPunct="1">
                <a:spcBef>
                  <a:spcPts val="0"/>
                </a:spcBef>
                <a:spcAft>
                  <a:spcPts val="0"/>
                </a:spcAft>
                <a:defRPr/>
              </a:pPr>
              <a:r>
                <a:rPr lang="zh-CN" altLang="en-US" kern="0" dirty="0">
                  <a:solidFill>
                    <a:srgbClr val="000000"/>
                  </a:solidFill>
                  <a:latin typeface="微软雅黑" panose="020B0503020204020204" charset="-122"/>
                  <a:ea typeface="微软雅黑" panose="020B0503020204020204" charset="-122"/>
                  <a:cs typeface="Arial" panose="020B0604020202020204"/>
                </a:rPr>
                <a:t>生成和</a:t>
              </a:r>
            </a:p>
            <a:p>
              <a:pPr algn="ctr" defTabSz="683895" eaLnBrk="1" fontAlgn="auto" hangingPunct="1">
                <a:spcBef>
                  <a:spcPts val="0"/>
                </a:spcBef>
                <a:spcAft>
                  <a:spcPts val="0"/>
                </a:spcAft>
                <a:defRPr/>
              </a:pPr>
              <a:r>
                <a:rPr lang="zh-CN" altLang="en-US" kern="0" dirty="0">
                  <a:solidFill>
                    <a:srgbClr val="000000"/>
                  </a:solidFill>
                  <a:latin typeface="微软雅黑" panose="020B0503020204020204" charset="-122"/>
                  <a:ea typeface="微软雅黑" panose="020B0503020204020204" charset="-122"/>
                  <a:cs typeface="Arial" panose="020B0604020202020204"/>
                </a:rPr>
                <a:t>管理线索</a:t>
              </a:r>
              <a:endParaRPr lang="zh-CN" altLang="en-US" sz="1600" kern="0" dirty="0">
                <a:solidFill>
                  <a:srgbClr val="000000"/>
                </a:solidFill>
                <a:latin typeface="微软雅黑" panose="020B0503020204020204" charset="-122"/>
                <a:ea typeface="微软雅黑" panose="020B0503020204020204" charset="-122"/>
                <a:cs typeface="Arial" panose="020B0604020202020204"/>
              </a:endParaRPr>
            </a:p>
          </p:txBody>
        </p:sp>
      </p:grpSp>
      <p:pic>
        <p:nvPicPr>
          <p:cNvPr id="47"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97678" y="2610247"/>
            <a:ext cx="1474180" cy="1288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 name="Oval 40"/>
          <p:cNvSpPr>
            <a:spLocks noChangeArrowheads="1"/>
          </p:cNvSpPr>
          <p:nvPr/>
        </p:nvSpPr>
        <p:spPr bwMode="auto">
          <a:xfrm>
            <a:off x="5403842" y="2557122"/>
            <a:ext cx="1831975" cy="1485900"/>
          </a:xfrm>
          <a:prstGeom prst="ellipse">
            <a:avLst/>
          </a:prstGeom>
          <a:noFill/>
          <a:ln w="9525" algn="ctr">
            <a:solidFill>
              <a:srgbClr val="FFFF99"/>
            </a:solidFill>
            <a:round/>
          </a:ln>
          <a:effectLst>
            <a:prstShdw prst="shdw17" dist="17961" dir="2700000">
              <a:srgbClr val="3D5C00">
                <a:alpha val="39998"/>
              </a:srgbClr>
            </a:prstShdw>
          </a:effectLst>
          <a:extLst>
            <a:ext uri="{909E8E84-426E-40DD-AFC4-6F175D3DCCD1}">
              <a14:hiddenFill xmlns:a14="http://schemas.microsoft.com/office/drawing/2010/main" xmlns="">
                <a:solidFill>
                  <a:srgbClr val="FFFFFF"/>
                </a:solidFill>
              </a14:hiddenFill>
            </a:ext>
          </a:extLst>
        </p:spPr>
        <p:txBody>
          <a:bodyPr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None/>
              <a:defRPr/>
            </a:pPr>
            <a:endParaRPr lang="zh-CN" altLang="en-US" sz="1200" kern="0" dirty="0">
              <a:solidFill>
                <a:srgbClr val="000000"/>
              </a:solidFill>
              <a:latin typeface="微软雅黑" panose="020B0503020204020204" charset="-122"/>
              <a:ea typeface="微软雅黑" panose="020B0503020204020204" charset="-122"/>
            </a:endParaRPr>
          </a:p>
        </p:txBody>
      </p:sp>
      <p:sp>
        <p:nvSpPr>
          <p:cNvPr id="49" name="Line 43"/>
          <p:cNvSpPr>
            <a:spLocks noChangeShapeType="1"/>
          </p:cNvSpPr>
          <p:nvPr/>
        </p:nvSpPr>
        <p:spPr bwMode="auto">
          <a:xfrm flipH="1" flipV="1">
            <a:off x="2893824" y="1995147"/>
            <a:ext cx="2432050" cy="94488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0" name="Line 44"/>
          <p:cNvSpPr>
            <a:spLocks noChangeShapeType="1"/>
          </p:cNvSpPr>
          <p:nvPr/>
        </p:nvSpPr>
        <p:spPr bwMode="auto">
          <a:xfrm flipH="1" flipV="1">
            <a:off x="4878834" y="1995147"/>
            <a:ext cx="762000" cy="58420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1" name="Line 45"/>
          <p:cNvSpPr>
            <a:spLocks noChangeShapeType="1"/>
          </p:cNvSpPr>
          <p:nvPr/>
        </p:nvSpPr>
        <p:spPr bwMode="auto">
          <a:xfrm flipV="1">
            <a:off x="6324729" y="1930377"/>
            <a:ext cx="0" cy="60452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2" name="Line 46"/>
          <p:cNvSpPr>
            <a:spLocks noChangeShapeType="1"/>
          </p:cNvSpPr>
          <p:nvPr/>
        </p:nvSpPr>
        <p:spPr bwMode="auto">
          <a:xfrm flipV="1">
            <a:off x="7157849" y="1930377"/>
            <a:ext cx="876935" cy="64897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3" name="Line 47"/>
          <p:cNvSpPr>
            <a:spLocks noChangeShapeType="1"/>
          </p:cNvSpPr>
          <p:nvPr/>
        </p:nvSpPr>
        <p:spPr bwMode="auto">
          <a:xfrm flipV="1">
            <a:off x="7463919" y="2001497"/>
            <a:ext cx="2064385" cy="93853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4" name="TextBox 160"/>
          <p:cNvSpPr txBox="1">
            <a:spLocks noChangeArrowheads="1"/>
          </p:cNvSpPr>
          <p:nvPr/>
        </p:nvSpPr>
        <p:spPr bwMode="auto">
          <a:xfrm>
            <a:off x="2882935" y="2141196"/>
            <a:ext cx="6645369" cy="369332"/>
          </a:xfrm>
          <a:prstGeom prst="rect">
            <a:avLst/>
          </a:prstGeom>
          <a:solidFill>
            <a:srgbClr val="00B0F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600" kern="0" dirty="0">
                <a:solidFill>
                  <a:schemeClr val="bg1"/>
                </a:solidFill>
                <a:latin typeface="微软雅黑" panose="020B0503020204020204" charset="-122"/>
                <a:ea typeface="微软雅黑" panose="020B0503020204020204" charset="-122"/>
              </a:rPr>
              <a:t>持续总结企业成功的销售经验，提升铁三角面向客户的销售能</a:t>
            </a:r>
            <a:r>
              <a:rPr lang="zh-CN" altLang="en-US" kern="0" dirty="0">
                <a:solidFill>
                  <a:schemeClr val="bg1"/>
                </a:solidFill>
                <a:latin typeface="微软雅黑" panose="020B0503020204020204" charset="-122"/>
                <a:ea typeface="微软雅黑" panose="020B0503020204020204" charset="-122"/>
              </a:rPr>
              <a:t>力</a:t>
            </a:r>
          </a:p>
        </p:txBody>
      </p:sp>
      <p:sp>
        <p:nvSpPr>
          <p:cNvPr id="55" name="Rectangle 62"/>
          <p:cNvSpPr>
            <a:spLocks noChangeArrowheads="1"/>
          </p:cNvSpPr>
          <p:nvPr/>
        </p:nvSpPr>
        <p:spPr bwMode="auto">
          <a:xfrm>
            <a:off x="2240870" y="5502430"/>
            <a:ext cx="8031594" cy="262473"/>
          </a:xfrm>
          <a:prstGeom prst="rect">
            <a:avLst/>
          </a:prstGeom>
          <a:solidFill>
            <a:schemeClr val="bg1">
              <a:lumMod val="75000"/>
            </a:schemeClr>
          </a:solidFill>
          <a:ln w="28575" algn="ctr">
            <a:solidFill>
              <a:srgbClr val="FFFFFF"/>
            </a:solidFill>
            <a:round/>
          </a:ln>
          <a:effectLst>
            <a:outerShdw algn="ctr" rotWithShape="0">
              <a:srgbClr val="FFFFFF">
                <a:alpha val="29999"/>
              </a:srgbClr>
            </a:outerShdw>
          </a:effectLst>
        </p:spPr>
        <p:txBody>
          <a:bodyPr anchor="ct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algn="ctr" eaLnBrk="1" fontAlgn="auto" hangingPunct="1">
              <a:spcBef>
                <a:spcPts val="0"/>
              </a:spcBef>
              <a:spcAft>
                <a:spcPts val="0"/>
              </a:spcAft>
              <a:defRPr/>
            </a:pPr>
            <a:r>
              <a:rPr lang="en-US" altLang="zh-CN" sz="1800" b="0" kern="0" dirty="0">
                <a:solidFill>
                  <a:srgbClr val="000000"/>
                </a:solidFill>
                <a:latin typeface="微软雅黑" panose="020B0503020204020204" charset="-122"/>
                <a:ea typeface="微软雅黑" panose="020B0503020204020204" charset="-122"/>
                <a:cs typeface="Arial" panose="020B0604020202020204"/>
              </a:rPr>
              <a:t>IT</a:t>
            </a:r>
            <a:r>
              <a:rPr lang="zh-CN" altLang="en-US" sz="1800" b="0" kern="0" dirty="0">
                <a:solidFill>
                  <a:srgbClr val="000000"/>
                </a:solidFill>
                <a:latin typeface="微软雅黑" panose="020B0503020204020204" charset="-122"/>
                <a:ea typeface="微软雅黑" panose="020B0503020204020204" charset="-122"/>
                <a:cs typeface="Arial" panose="020B0604020202020204"/>
              </a:rPr>
              <a:t>支撑体系</a:t>
            </a:r>
          </a:p>
        </p:txBody>
      </p:sp>
      <p:sp>
        <p:nvSpPr>
          <p:cNvPr id="56" name="Line 45"/>
          <p:cNvSpPr>
            <a:spLocks noChangeShapeType="1"/>
          </p:cNvSpPr>
          <p:nvPr/>
        </p:nvSpPr>
        <p:spPr bwMode="auto">
          <a:xfrm flipV="1">
            <a:off x="6324729" y="4109697"/>
            <a:ext cx="0" cy="405130"/>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endParaRPr lang="zh-CN" altLang="en-US" sz="1400" b="1">
              <a:solidFill>
                <a:srgbClr val="333333"/>
              </a:solidFill>
              <a:latin typeface="微软雅黑" panose="020B0503020204020204" charset="-122"/>
              <a:ea typeface="微软雅黑" panose="020B0503020204020204" charset="-122"/>
              <a:cs typeface="Arial" panose="020B0604020202020204"/>
            </a:endParaRPr>
          </a:p>
        </p:txBody>
      </p:sp>
      <p:sp>
        <p:nvSpPr>
          <p:cNvPr id="57" name="Text Box 52"/>
          <p:cNvSpPr txBox="1">
            <a:spLocks noChangeArrowheads="1"/>
          </p:cNvSpPr>
          <p:nvPr/>
        </p:nvSpPr>
        <p:spPr bwMode="gray">
          <a:xfrm>
            <a:off x="1687959" y="4729457"/>
            <a:ext cx="426720" cy="450850"/>
          </a:xfrm>
          <a:prstGeom prst="rect">
            <a:avLst/>
          </a:prstGeom>
          <a:noFill/>
          <a:ln w="9525" algn="ctr">
            <a:noFill/>
            <a:miter lim="800000"/>
          </a:ln>
        </p:spPr>
        <p:txBody>
          <a:bodyPr lIns="45720" rIns="45720" anchor="ctr"/>
          <a:lstStyle/>
          <a:p>
            <a:pPr defTabSz="801370" eaLnBrk="1" fontAlgn="auto" hangingPunct="1">
              <a:spcBef>
                <a:spcPts val="0"/>
              </a:spcBef>
              <a:spcAft>
                <a:spcPts val="0"/>
              </a:spcAft>
              <a:defRPr/>
            </a:pPr>
            <a:r>
              <a:rPr lang="zh-CN" altLang="en-US" sz="2000" b="1" kern="0" dirty="0">
                <a:solidFill>
                  <a:srgbClr val="C00000"/>
                </a:solidFill>
                <a:latin typeface="微软雅黑" panose="020B0503020204020204" charset="-122"/>
                <a:ea typeface="微软雅黑" panose="020B0503020204020204" charset="-122"/>
                <a:cs typeface="Arial" panose="020B0604020202020204"/>
              </a:rPr>
              <a:t>企业</a:t>
            </a:r>
          </a:p>
        </p:txBody>
      </p:sp>
      <p:grpSp>
        <p:nvGrpSpPr>
          <p:cNvPr id="58" name="组合 32"/>
          <p:cNvGrpSpPr/>
          <p:nvPr/>
        </p:nvGrpSpPr>
        <p:grpSpPr bwMode="auto">
          <a:xfrm>
            <a:off x="2261364" y="3749652"/>
            <a:ext cx="8129905" cy="2746375"/>
            <a:chOff x="825500" y="3338513"/>
            <a:chExt cx="8347075" cy="2746375"/>
          </a:xfrm>
        </p:grpSpPr>
        <p:sp>
          <p:nvSpPr>
            <p:cNvPr id="59" name="AutoShape 53"/>
            <p:cNvSpPr>
              <a:spLocks noChangeArrowheads="1"/>
            </p:cNvSpPr>
            <p:nvPr/>
          </p:nvSpPr>
          <p:spPr bwMode="auto">
            <a:xfrm>
              <a:off x="825500" y="4103688"/>
              <a:ext cx="1364839" cy="881062"/>
            </a:xfrm>
            <a:prstGeom prst="homePlate">
              <a:avLst>
                <a:gd name="adj" fmla="val 29053"/>
              </a:avLst>
            </a:prstGeom>
            <a:solidFill>
              <a:srgbClr val="CAE2FF"/>
            </a:solidFill>
            <a:ln w="28575" algn="ctr">
              <a:solidFill>
                <a:srgbClr val="FFFFFF"/>
              </a:solidFill>
              <a:round/>
            </a:ln>
            <a:effectLst>
              <a:outerShdw sx="102000" sy="102000" algn="ctr" rotWithShape="0">
                <a:srgbClr val="000000">
                  <a:alpha val="29999"/>
                </a:srgbClr>
              </a:outerShdw>
            </a:effectLst>
          </p:spPr>
          <p:txBody>
            <a:bodyPr anchor="ct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fontAlgn="auto" hangingPunct="1">
                <a:spcBef>
                  <a:spcPts val="0"/>
                </a:spcBef>
                <a:spcAft>
                  <a:spcPts val="0"/>
                </a:spcAft>
                <a:defRPr/>
              </a:pPr>
              <a:r>
                <a:rPr lang="en-US" altLang="zh-CN" sz="1800" b="0" kern="0" dirty="0">
                  <a:solidFill>
                    <a:srgbClr val="000000"/>
                  </a:solidFill>
                  <a:latin typeface="微软雅黑" panose="020B0503020204020204" charset="-122"/>
                  <a:ea typeface="微软雅黑" panose="020B0503020204020204" charset="-122"/>
                  <a:cs typeface="Arial" panose="020B0604020202020204"/>
                </a:rPr>
                <a:t>APRM</a:t>
              </a:r>
            </a:p>
            <a:p>
              <a:pPr eaLnBrk="1" fontAlgn="auto" hangingPunct="1">
                <a:spcBef>
                  <a:spcPts val="0"/>
                </a:spcBef>
                <a:spcAft>
                  <a:spcPts val="0"/>
                </a:spcAft>
                <a:defRPr/>
              </a:pPr>
              <a:r>
                <a:rPr lang="zh-CN" altLang="en-US" sz="1800" b="0" kern="0" dirty="0">
                  <a:solidFill>
                    <a:srgbClr val="000000"/>
                  </a:solidFill>
                  <a:latin typeface="微软雅黑" panose="020B0503020204020204" charset="-122"/>
                  <a:ea typeface="微软雅黑" panose="020B0503020204020204" charset="-122"/>
                  <a:cs typeface="Arial" panose="020B0604020202020204"/>
                </a:rPr>
                <a:t>（</a:t>
              </a:r>
              <a:r>
                <a:rPr lang="en-US" altLang="zh-CN" sz="1800" b="0" kern="0" dirty="0">
                  <a:solidFill>
                    <a:srgbClr val="000000"/>
                  </a:solidFill>
                  <a:latin typeface="微软雅黑" panose="020B0503020204020204" charset="-122"/>
                  <a:ea typeface="微软雅黑" panose="020B0503020204020204" charset="-122"/>
                  <a:cs typeface="Arial" panose="020B0604020202020204"/>
                </a:rPr>
                <a:t>CP/VP</a:t>
              </a:r>
              <a:r>
                <a:rPr lang="zh-CN" altLang="en-US" sz="1800" b="0" kern="0" dirty="0">
                  <a:solidFill>
                    <a:srgbClr val="000000"/>
                  </a:solidFill>
                  <a:latin typeface="微软雅黑" panose="020B0503020204020204" charset="-122"/>
                  <a:ea typeface="微软雅黑" panose="020B0503020204020204" charset="-122"/>
                  <a:cs typeface="Arial" panose="020B0604020202020204"/>
                </a:rPr>
                <a:t>、</a:t>
              </a:r>
              <a:r>
                <a:rPr lang="en-US" altLang="zh-CN" sz="1800" b="0" kern="0" dirty="0">
                  <a:solidFill>
                    <a:srgbClr val="000000"/>
                  </a:solidFill>
                  <a:latin typeface="微软雅黑" panose="020B0503020204020204" charset="-122"/>
                  <a:ea typeface="微软雅黑" panose="020B0503020204020204" charset="-122"/>
                  <a:cs typeface="Arial" panose="020B0604020202020204"/>
                </a:rPr>
                <a:t>ABP</a:t>
              </a:r>
              <a:r>
                <a:rPr lang="zh-CN" altLang="en-US" sz="1800" b="0" kern="0" dirty="0">
                  <a:solidFill>
                    <a:srgbClr val="000000"/>
                  </a:solidFill>
                  <a:latin typeface="微软雅黑" panose="020B0503020204020204" charset="-122"/>
                  <a:ea typeface="微软雅黑" panose="020B0503020204020204" charset="-122"/>
                  <a:cs typeface="Arial" panose="020B0604020202020204"/>
                </a:rPr>
                <a:t>）</a:t>
              </a:r>
            </a:p>
          </p:txBody>
        </p:sp>
        <p:sp>
          <p:nvSpPr>
            <p:cNvPr id="60" name="AutoShape 56"/>
            <p:cNvSpPr>
              <a:spLocks noChangeArrowheads="1"/>
            </p:cNvSpPr>
            <p:nvPr/>
          </p:nvSpPr>
          <p:spPr bwMode="auto">
            <a:xfrm>
              <a:off x="8148638" y="4103688"/>
              <a:ext cx="1023937" cy="881062"/>
            </a:xfrm>
            <a:prstGeom prst="homePlate">
              <a:avLst>
                <a:gd name="adj" fmla="val 29054"/>
              </a:avLst>
            </a:prstGeom>
            <a:solidFill>
              <a:srgbClr val="CAE2FF"/>
            </a:solidFill>
            <a:ln w="28575" algn="ctr">
              <a:solidFill>
                <a:srgbClr val="FFFFFF"/>
              </a:solidFill>
              <a:round/>
            </a:ln>
            <a:effectLst>
              <a:outerShdw sx="102000" sy="102000" algn="ctr" rotWithShape="0">
                <a:srgbClr val="000000">
                  <a:alpha val="29999"/>
                </a:srgbClr>
              </a:outerShdw>
            </a:effectLst>
          </p:spPr>
          <p:txBody>
            <a:bodyPr anchor="ct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fontAlgn="auto" hangingPunct="1">
                <a:spcBef>
                  <a:spcPts val="0"/>
                </a:spcBef>
                <a:spcAft>
                  <a:spcPts val="0"/>
                </a:spcAft>
                <a:defRPr/>
              </a:pPr>
              <a:r>
                <a:rPr lang="en-US" altLang="zh-CN" sz="1800" b="0" kern="0" dirty="0">
                  <a:solidFill>
                    <a:srgbClr val="000000"/>
                  </a:solidFill>
                  <a:latin typeface="微软雅黑" panose="020B0503020204020204" charset="-122"/>
                  <a:ea typeface="微软雅黑" panose="020B0503020204020204" charset="-122"/>
                  <a:cs typeface="Arial" panose="020B0604020202020204"/>
                </a:rPr>
                <a:t>ITR</a:t>
              </a:r>
              <a:r>
                <a:rPr lang="zh-CN" altLang="en-US" sz="1800" b="0" kern="0" dirty="0">
                  <a:solidFill>
                    <a:srgbClr val="000000"/>
                  </a:solidFill>
                  <a:latin typeface="微软雅黑" panose="020B0503020204020204" charset="-122"/>
                  <a:ea typeface="微软雅黑" panose="020B0503020204020204" charset="-122"/>
                  <a:cs typeface="Arial" panose="020B0604020202020204"/>
                </a:rPr>
                <a:t>、</a:t>
              </a:r>
            </a:p>
            <a:p>
              <a:pPr eaLnBrk="1" fontAlgn="auto" hangingPunct="1">
                <a:spcBef>
                  <a:spcPts val="0"/>
                </a:spcBef>
                <a:spcAft>
                  <a:spcPts val="0"/>
                </a:spcAft>
                <a:defRPr/>
              </a:pPr>
              <a:r>
                <a:rPr lang="en-US" altLang="zh-CN" sz="1800" b="0" kern="0" dirty="0">
                  <a:solidFill>
                    <a:srgbClr val="000000"/>
                  </a:solidFill>
                  <a:latin typeface="微软雅黑" panose="020B0503020204020204" charset="-122"/>
                  <a:ea typeface="微软雅黑" panose="020B0503020204020204" charset="-122"/>
                  <a:cs typeface="Arial" panose="020B0604020202020204"/>
                </a:rPr>
                <a:t>CESM</a:t>
              </a:r>
            </a:p>
          </p:txBody>
        </p:sp>
        <p:sp>
          <p:nvSpPr>
            <p:cNvPr id="61" name="Rectangle 62"/>
            <p:cNvSpPr>
              <a:spLocks noChangeArrowheads="1"/>
            </p:cNvSpPr>
            <p:nvPr/>
          </p:nvSpPr>
          <p:spPr bwMode="auto">
            <a:xfrm>
              <a:off x="825500" y="5783263"/>
              <a:ext cx="8318500" cy="301625"/>
            </a:xfrm>
            <a:prstGeom prst="rect">
              <a:avLst/>
            </a:prstGeom>
            <a:solidFill>
              <a:srgbClr val="CAE2FF"/>
            </a:solidFill>
            <a:ln w="28575" algn="ctr">
              <a:solidFill>
                <a:srgbClr val="FFFFFF"/>
              </a:solidFill>
              <a:round/>
            </a:ln>
            <a:effectLst>
              <a:outerShdw algn="ctr" rotWithShape="0">
                <a:srgbClr val="FFFFFF">
                  <a:alpha val="29999"/>
                </a:srgbClr>
              </a:outerShdw>
            </a:effectLst>
          </p:spPr>
          <p:txBody>
            <a:bodyPr anchor="ct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algn="ctr" eaLnBrk="1" fontAlgn="auto" hangingPunct="1">
                <a:spcBef>
                  <a:spcPts val="0"/>
                </a:spcBef>
                <a:spcAft>
                  <a:spcPts val="0"/>
                </a:spcAft>
                <a:defRPr/>
              </a:pPr>
              <a:r>
                <a:rPr lang="en-US" altLang="zh-CN" sz="1800" b="0" kern="0" dirty="0">
                  <a:solidFill>
                    <a:srgbClr val="000000"/>
                  </a:solidFill>
                  <a:latin typeface="微软雅黑" panose="020B0503020204020204" charset="-122"/>
                  <a:ea typeface="微软雅黑" panose="020B0503020204020204" charset="-122"/>
                  <a:cs typeface="Arial" panose="020B0604020202020204"/>
                </a:rPr>
                <a:t>CESM</a:t>
              </a:r>
              <a:r>
                <a:rPr lang="zh-CN" altLang="en-US" sz="1800" b="0" kern="0" dirty="0">
                  <a:solidFill>
                    <a:srgbClr val="000000"/>
                  </a:solidFill>
                  <a:latin typeface="微软雅黑" panose="020B0503020204020204" charset="-122"/>
                  <a:ea typeface="微软雅黑" panose="020B0503020204020204" charset="-122"/>
                  <a:cs typeface="Arial" panose="020B0604020202020204"/>
                </a:rPr>
                <a:t>方法论</a:t>
              </a:r>
            </a:p>
          </p:txBody>
        </p:sp>
        <p:sp>
          <p:nvSpPr>
            <p:cNvPr id="62" name="AutoShape 63"/>
            <p:cNvSpPr>
              <a:spLocks noChangeArrowheads="1"/>
            </p:cNvSpPr>
            <p:nvPr/>
          </p:nvSpPr>
          <p:spPr bwMode="auto">
            <a:xfrm>
              <a:off x="1463675" y="5465763"/>
              <a:ext cx="454025" cy="252412"/>
            </a:xfrm>
            <a:prstGeom prst="upArrow">
              <a:avLst>
                <a:gd name="adj1" fmla="val 50000"/>
                <a:gd name="adj2" fmla="val 25000"/>
              </a:avLst>
            </a:prstGeom>
            <a:solidFill>
              <a:srgbClr val="0070C0"/>
            </a:solidFill>
            <a:ln w="9525" algn="ctr">
              <a:noFill/>
              <a:miter lim="800000"/>
            </a:ln>
          </p:spPr>
          <p:txBody>
            <a:bodyPr vert="eaVert" wrap="none" anchor="ctr"/>
            <a:lstStyle/>
            <a:p>
              <a:pPr eaLnBrk="1" fontAlgn="auto" hangingPunct="1">
                <a:spcBef>
                  <a:spcPts val="0"/>
                </a:spcBef>
                <a:spcAft>
                  <a:spcPts val="0"/>
                </a:spcAft>
                <a:defRPr/>
              </a:pPr>
              <a:endParaRPr lang="zh-CN" altLang="en-US" sz="1200" kern="0">
                <a:solidFill>
                  <a:srgbClr val="000000"/>
                </a:solidFill>
                <a:latin typeface="微软雅黑" panose="020B0503020204020204" charset="-122"/>
                <a:ea typeface="微软雅黑" panose="020B0503020204020204" charset="-122"/>
                <a:cs typeface="Arial" panose="020B0604020202020204"/>
              </a:endParaRPr>
            </a:p>
          </p:txBody>
        </p:sp>
        <p:sp>
          <p:nvSpPr>
            <p:cNvPr id="63" name="AutoShape 64"/>
            <p:cNvSpPr>
              <a:spLocks noChangeArrowheads="1"/>
            </p:cNvSpPr>
            <p:nvPr/>
          </p:nvSpPr>
          <p:spPr bwMode="auto">
            <a:xfrm>
              <a:off x="4768850" y="5465763"/>
              <a:ext cx="454025" cy="252412"/>
            </a:xfrm>
            <a:prstGeom prst="upArrow">
              <a:avLst>
                <a:gd name="adj1" fmla="val 50000"/>
                <a:gd name="adj2" fmla="val 25000"/>
              </a:avLst>
            </a:prstGeom>
            <a:solidFill>
              <a:srgbClr val="0070C0"/>
            </a:solidFill>
            <a:ln w="9525" algn="ctr">
              <a:noFill/>
              <a:miter lim="800000"/>
            </a:ln>
          </p:spPr>
          <p:txBody>
            <a:bodyPr vert="eaVert" wrap="none" anchor="ctr"/>
            <a:lstStyle/>
            <a:p>
              <a:pPr eaLnBrk="1" fontAlgn="auto" hangingPunct="1">
                <a:spcBef>
                  <a:spcPts val="0"/>
                </a:spcBef>
                <a:spcAft>
                  <a:spcPts val="0"/>
                </a:spcAft>
                <a:defRPr/>
              </a:pPr>
              <a:endParaRPr lang="zh-CN" altLang="en-US" sz="1200" kern="0">
                <a:solidFill>
                  <a:srgbClr val="000000"/>
                </a:solidFill>
                <a:latin typeface="微软雅黑" panose="020B0503020204020204" charset="-122"/>
                <a:ea typeface="微软雅黑" panose="020B0503020204020204" charset="-122"/>
                <a:cs typeface="Arial" panose="020B0604020202020204"/>
              </a:endParaRPr>
            </a:p>
          </p:txBody>
        </p:sp>
        <p:sp>
          <p:nvSpPr>
            <p:cNvPr id="64" name="AutoShape 65"/>
            <p:cNvSpPr>
              <a:spLocks noChangeArrowheads="1"/>
            </p:cNvSpPr>
            <p:nvPr/>
          </p:nvSpPr>
          <p:spPr bwMode="auto">
            <a:xfrm>
              <a:off x="8191500" y="5465763"/>
              <a:ext cx="454025" cy="252412"/>
            </a:xfrm>
            <a:prstGeom prst="upArrow">
              <a:avLst>
                <a:gd name="adj1" fmla="val 50000"/>
                <a:gd name="adj2" fmla="val 25000"/>
              </a:avLst>
            </a:prstGeom>
            <a:solidFill>
              <a:srgbClr val="0070C0"/>
            </a:solidFill>
            <a:ln w="9525" algn="ctr">
              <a:noFill/>
              <a:miter lim="800000"/>
            </a:ln>
          </p:spPr>
          <p:txBody>
            <a:bodyPr vert="eaVert" wrap="none" anchor="ctr"/>
            <a:lstStyle/>
            <a:p>
              <a:pPr eaLnBrk="1" fontAlgn="auto" hangingPunct="1">
                <a:spcBef>
                  <a:spcPts val="0"/>
                </a:spcBef>
                <a:spcAft>
                  <a:spcPts val="0"/>
                </a:spcAft>
                <a:defRPr/>
              </a:pPr>
              <a:endParaRPr lang="zh-CN" altLang="en-US" sz="1200" kern="0">
                <a:solidFill>
                  <a:srgbClr val="000000"/>
                </a:solidFill>
                <a:latin typeface="微软雅黑" panose="020B0503020204020204" charset="-122"/>
                <a:ea typeface="微软雅黑" panose="020B0503020204020204" charset="-122"/>
                <a:cs typeface="Arial" panose="020B0604020202020204"/>
              </a:endParaRPr>
            </a:p>
          </p:txBody>
        </p:sp>
        <p:sp>
          <p:nvSpPr>
            <p:cNvPr id="65" name="Line 43"/>
            <p:cNvSpPr>
              <a:spLocks noChangeShapeType="1"/>
            </p:cNvSpPr>
            <p:nvPr/>
          </p:nvSpPr>
          <p:spPr bwMode="auto">
            <a:xfrm flipV="1">
              <a:off x="2468563" y="3338513"/>
              <a:ext cx="1503362" cy="765175"/>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66" name="Line 47"/>
            <p:cNvSpPr>
              <a:spLocks noChangeShapeType="1"/>
            </p:cNvSpPr>
            <p:nvPr/>
          </p:nvSpPr>
          <p:spPr bwMode="auto">
            <a:xfrm flipH="1" flipV="1">
              <a:off x="6043613" y="3338513"/>
              <a:ext cx="1643062" cy="765175"/>
            </a:xfrm>
            <a:prstGeom prst="line">
              <a:avLst/>
            </a:prstGeom>
            <a:noFill/>
            <a:ln w="38100">
              <a:solidFill>
                <a:srgbClr val="0070C0"/>
              </a:solidFill>
              <a:round/>
              <a:tailEnd type="triangle" w="med" len="me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grpSp>
    </p:spTree>
    <p:extLst>
      <p:ext uri="{BB962C8B-B14F-4D97-AF65-F5344CB8AC3E}">
        <p14:creationId xmlns:p14="http://schemas.microsoft.com/office/powerpoint/2010/main" xmlns="" val="14383102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44624"/>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r>
              <a:rPr dirty="0">
                <a:solidFill>
                  <a:prstClr val="black"/>
                </a:solidFill>
              </a:rPr>
              <a:t>流程分层设计，总部自上而下完善</a:t>
            </a:r>
            <a:r>
              <a:rPr lang="en-US" altLang="zh-CN" dirty="0">
                <a:solidFill>
                  <a:prstClr val="black"/>
                </a:solidFill>
              </a:rPr>
              <a:t>LTC</a:t>
            </a:r>
            <a:r>
              <a:rPr dirty="0">
                <a:solidFill>
                  <a:prstClr val="black"/>
                </a:solidFill>
              </a:rPr>
              <a:t>流程顶层设计；区域适配业务，从下而上建设流程“最后一公里”，提升一线作战能力</a:t>
            </a:r>
            <a:endParaRPr dirty="0">
              <a:solidFill>
                <a:prstClr val="black">
                  <a:lumMod val="75000"/>
                  <a:lumOff val="25000"/>
                </a:prstClr>
              </a:solidFill>
              <a:latin typeface="微软雅黑" pitchFamily="34" charset="-122"/>
              <a:ea typeface="微软雅黑" pitchFamily="34" charset="-122"/>
              <a:cs typeface="华文细黑"/>
              <a:sym typeface="Arial" panose="020B0604020202020204" pitchFamily="34" charset="0"/>
            </a:endParaRPr>
          </a:p>
        </p:txBody>
      </p:sp>
      <p:grpSp>
        <p:nvGrpSpPr>
          <p:cNvPr id="4" name="组合 3"/>
          <p:cNvGrpSpPr/>
          <p:nvPr/>
        </p:nvGrpSpPr>
        <p:grpSpPr>
          <a:xfrm>
            <a:off x="277955" y="908720"/>
            <a:ext cx="11434669" cy="5731140"/>
            <a:chOff x="277955" y="908720"/>
            <a:chExt cx="8902557" cy="5731140"/>
          </a:xfrm>
        </p:grpSpPr>
        <p:pic>
          <p:nvPicPr>
            <p:cNvPr id="28" name="图片 27"/>
            <p:cNvPicPr>
              <a:picLocks noChangeAspect="1"/>
            </p:cNvPicPr>
            <p:nvPr/>
          </p:nvPicPr>
          <p:blipFill>
            <a:blip r:embed="rId3"/>
            <a:stretch>
              <a:fillRect/>
            </a:stretch>
          </p:blipFill>
          <p:spPr>
            <a:xfrm>
              <a:off x="3995936" y="1412776"/>
              <a:ext cx="2286693" cy="2092962"/>
            </a:xfrm>
            <a:prstGeom prst="rect">
              <a:avLst/>
            </a:prstGeom>
          </p:spPr>
        </p:pic>
        <p:pic>
          <p:nvPicPr>
            <p:cNvPr id="29" name="图片 28"/>
            <p:cNvPicPr>
              <a:picLocks noChangeAspect="1"/>
            </p:cNvPicPr>
            <p:nvPr/>
          </p:nvPicPr>
          <p:blipFill>
            <a:blip r:embed="rId4"/>
            <a:stretch>
              <a:fillRect/>
            </a:stretch>
          </p:blipFill>
          <p:spPr>
            <a:xfrm>
              <a:off x="4139952" y="4330305"/>
              <a:ext cx="2053796" cy="1834999"/>
            </a:xfrm>
            <a:prstGeom prst="rect">
              <a:avLst/>
            </a:prstGeom>
          </p:spPr>
        </p:pic>
        <p:grpSp>
          <p:nvGrpSpPr>
            <p:cNvPr id="30" name="组合 105"/>
            <p:cNvGrpSpPr/>
            <p:nvPr/>
          </p:nvGrpSpPr>
          <p:grpSpPr>
            <a:xfrm>
              <a:off x="277955" y="1133424"/>
              <a:ext cx="3256518" cy="5358262"/>
              <a:chOff x="6516216" y="1076586"/>
              <a:chExt cx="3256518" cy="5358262"/>
            </a:xfrm>
          </p:grpSpPr>
          <p:sp>
            <p:nvSpPr>
              <p:cNvPr id="31" name="等腰三角形 30"/>
              <p:cNvSpPr/>
              <p:nvPr/>
            </p:nvSpPr>
            <p:spPr bwMode="auto">
              <a:xfrm>
                <a:off x="6638230" y="1076586"/>
                <a:ext cx="2902322" cy="3432534"/>
              </a:xfrm>
              <a:prstGeom prst="triangle">
                <a:avLst/>
              </a:prstGeom>
              <a:noFill/>
              <a:ln>
                <a:solidFill>
                  <a:schemeClr val="accent1"/>
                </a:solidFill>
              </a:ln>
            </p:spPr>
            <p:txBody>
              <a:bodyPr wrap="square" lIns="79200" tIns="39600" rIns="79200" bIns="39600" rtlCol="0" anchor="ctr">
                <a:noAutofit/>
              </a:bodyPr>
              <a:lstStyle/>
              <a:p>
                <a:pPr algn="ctr"/>
                <a:endParaRPr lang="zh-CN" altLang="en-US">
                  <a:solidFill>
                    <a:prstClr val="black"/>
                  </a:solidFill>
                </a:endParaRPr>
              </a:p>
            </p:txBody>
          </p:sp>
          <p:sp>
            <p:nvSpPr>
              <p:cNvPr id="32" name="矩形 31"/>
              <p:cNvSpPr/>
              <p:nvPr/>
            </p:nvSpPr>
            <p:spPr bwMode="auto">
              <a:xfrm>
                <a:off x="7956376" y="1700808"/>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L1</a:t>
                </a:r>
                <a:endParaRPr lang="zh-CN" altLang="en-US" sz="1200" dirty="0">
                  <a:solidFill>
                    <a:prstClr val="black"/>
                  </a:solidFill>
                </a:endParaRPr>
              </a:p>
            </p:txBody>
          </p:sp>
          <p:sp>
            <p:nvSpPr>
              <p:cNvPr id="37" name="矩形 36"/>
              <p:cNvSpPr/>
              <p:nvPr/>
            </p:nvSpPr>
            <p:spPr bwMode="auto">
              <a:xfrm>
                <a:off x="7668344" y="2276872"/>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L2</a:t>
                </a:r>
                <a:endParaRPr lang="zh-CN" altLang="en-US" sz="1200" dirty="0">
                  <a:solidFill>
                    <a:prstClr val="black"/>
                  </a:solidFill>
                </a:endParaRPr>
              </a:p>
            </p:txBody>
          </p:sp>
          <p:sp>
            <p:nvSpPr>
              <p:cNvPr id="41" name="矩形 40"/>
              <p:cNvSpPr/>
              <p:nvPr/>
            </p:nvSpPr>
            <p:spPr bwMode="auto">
              <a:xfrm>
                <a:off x="8244408" y="2276872"/>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L2</a:t>
                </a:r>
                <a:endParaRPr lang="zh-CN" altLang="en-US" sz="1200" dirty="0">
                  <a:solidFill>
                    <a:prstClr val="black"/>
                  </a:solidFill>
                </a:endParaRPr>
              </a:p>
            </p:txBody>
          </p:sp>
          <p:sp>
            <p:nvSpPr>
              <p:cNvPr id="44" name="矩形 43"/>
              <p:cNvSpPr/>
              <p:nvPr/>
            </p:nvSpPr>
            <p:spPr bwMode="auto">
              <a:xfrm>
                <a:off x="7426402" y="2828628"/>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L3</a:t>
                </a:r>
                <a:endParaRPr lang="zh-CN" altLang="en-US" sz="1200" dirty="0">
                  <a:solidFill>
                    <a:prstClr val="black"/>
                  </a:solidFill>
                </a:endParaRPr>
              </a:p>
            </p:txBody>
          </p:sp>
          <p:sp>
            <p:nvSpPr>
              <p:cNvPr id="46" name="矩形 45"/>
              <p:cNvSpPr/>
              <p:nvPr/>
            </p:nvSpPr>
            <p:spPr bwMode="auto">
              <a:xfrm>
                <a:off x="8008190" y="2828628"/>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L3</a:t>
                </a:r>
                <a:endParaRPr lang="zh-CN" altLang="en-US" sz="1200" dirty="0">
                  <a:solidFill>
                    <a:prstClr val="black"/>
                  </a:solidFill>
                </a:endParaRPr>
              </a:p>
            </p:txBody>
          </p:sp>
          <p:sp>
            <p:nvSpPr>
              <p:cNvPr id="47" name="矩形 46"/>
              <p:cNvSpPr/>
              <p:nvPr/>
            </p:nvSpPr>
            <p:spPr bwMode="auto">
              <a:xfrm>
                <a:off x="8460432" y="2828628"/>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L3</a:t>
                </a:r>
                <a:endParaRPr lang="zh-CN" altLang="en-US" sz="1200" dirty="0">
                  <a:solidFill>
                    <a:prstClr val="black"/>
                  </a:solidFill>
                </a:endParaRPr>
              </a:p>
            </p:txBody>
          </p:sp>
          <p:sp>
            <p:nvSpPr>
              <p:cNvPr id="61" name="矩形 60"/>
              <p:cNvSpPr/>
              <p:nvPr/>
            </p:nvSpPr>
            <p:spPr bwMode="auto">
              <a:xfrm>
                <a:off x="7180848" y="3404692"/>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L4</a:t>
                </a:r>
                <a:endParaRPr lang="zh-CN" altLang="en-US" sz="1200" dirty="0">
                  <a:solidFill>
                    <a:prstClr val="black"/>
                  </a:solidFill>
                </a:endParaRPr>
              </a:p>
            </p:txBody>
          </p:sp>
          <p:sp>
            <p:nvSpPr>
              <p:cNvPr id="62" name="矩形 61"/>
              <p:cNvSpPr/>
              <p:nvPr/>
            </p:nvSpPr>
            <p:spPr bwMode="auto">
              <a:xfrm>
                <a:off x="7882615" y="3404692"/>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L4</a:t>
                </a:r>
                <a:endParaRPr lang="zh-CN" altLang="en-US" sz="1200" dirty="0">
                  <a:solidFill>
                    <a:prstClr val="black"/>
                  </a:solidFill>
                </a:endParaRPr>
              </a:p>
            </p:txBody>
          </p:sp>
          <p:sp>
            <p:nvSpPr>
              <p:cNvPr id="63" name="矩形 62"/>
              <p:cNvSpPr/>
              <p:nvPr/>
            </p:nvSpPr>
            <p:spPr bwMode="auto">
              <a:xfrm>
                <a:off x="8388424" y="3404692"/>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L4</a:t>
                </a:r>
                <a:endParaRPr lang="zh-CN" altLang="en-US" sz="1200" dirty="0">
                  <a:solidFill>
                    <a:prstClr val="black"/>
                  </a:solidFill>
                </a:endParaRPr>
              </a:p>
            </p:txBody>
          </p:sp>
          <p:sp>
            <p:nvSpPr>
              <p:cNvPr id="64" name="矩形 63"/>
              <p:cNvSpPr/>
              <p:nvPr/>
            </p:nvSpPr>
            <p:spPr bwMode="auto">
              <a:xfrm>
                <a:off x="6940015" y="3980756"/>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L5</a:t>
                </a:r>
                <a:endParaRPr lang="zh-CN" altLang="en-US" sz="1200" dirty="0">
                  <a:solidFill>
                    <a:prstClr val="black"/>
                  </a:solidFill>
                </a:endParaRPr>
              </a:p>
            </p:txBody>
          </p:sp>
          <p:sp>
            <p:nvSpPr>
              <p:cNvPr id="65" name="矩形 64"/>
              <p:cNvSpPr/>
              <p:nvPr/>
            </p:nvSpPr>
            <p:spPr bwMode="auto">
              <a:xfrm>
                <a:off x="7596336" y="3980756"/>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L5</a:t>
                </a:r>
                <a:endParaRPr lang="zh-CN" altLang="en-US" sz="1200" dirty="0">
                  <a:solidFill>
                    <a:prstClr val="black"/>
                  </a:solidFill>
                </a:endParaRPr>
              </a:p>
            </p:txBody>
          </p:sp>
          <p:sp>
            <p:nvSpPr>
              <p:cNvPr id="66" name="矩形 65"/>
              <p:cNvSpPr/>
              <p:nvPr/>
            </p:nvSpPr>
            <p:spPr bwMode="auto">
              <a:xfrm>
                <a:off x="8100392" y="3980756"/>
                <a:ext cx="360040" cy="384348"/>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en-US" altLang="zh-CN" sz="1200" dirty="0">
                    <a:solidFill>
                      <a:prstClr val="black"/>
                    </a:solidFill>
                  </a:rPr>
                  <a:t>L5</a:t>
                </a:r>
                <a:endParaRPr lang="zh-CN" altLang="en-US" sz="1200" dirty="0">
                  <a:solidFill>
                    <a:prstClr val="black"/>
                  </a:solidFill>
                </a:endParaRPr>
              </a:p>
            </p:txBody>
          </p:sp>
          <p:cxnSp>
            <p:nvCxnSpPr>
              <p:cNvPr id="67" name="肘形连接符 66"/>
              <p:cNvCxnSpPr>
                <a:stCxn id="32" idx="2"/>
                <a:endCxn id="37" idx="0"/>
              </p:cNvCxnSpPr>
              <p:nvPr/>
            </p:nvCxnSpPr>
            <p:spPr>
              <a:xfrm rot="5400000">
                <a:off x="7896522" y="2036998"/>
                <a:ext cx="191716" cy="2880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8" name="肘形连接符 67"/>
              <p:cNvCxnSpPr>
                <a:stCxn id="32" idx="2"/>
                <a:endCxn id="41" idx="0"/>
              </p:cNvCxnSpPr>
              <p:nvPr/>
            </p:nvCxnSpPr>
            <p:spPr>
              <a:xfrm rot="16200000" flipH="1">
                <a:off x="8184554" y="2036998"/>
                <a:ext cx="191716" cy="2880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9" name="肘形连接符 68"/>
              <p:cNvCxnSpPr>
                <a:stCxn id="37" idx="2"/>
                <a:endCxn id="44" idx="0"/>
              </p:cNvCxnSpPr>
              <p:nvPr/>
            </p:nvCxnSpPr>
            <p:spPr>
              <a:xfrm rot="5400000">
                <a:off x="7643689" y="2623953"/>
                <a:ext cx="167408" cy="24194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0" name="肘形连接符 69"/>
              <p:cNvCxnSpPr>
                <a:stCxn id="37" idx="2"/>
                <a:endCxn id="46" idx="0"/>
              </p:cNvCxnSpPr>
              <p:nvPr/>
            </p:nvCxnSpPr>
            <p:spPr>
              <a:xfrm rot="16200000" flipH="1">
                <a:off x="7934583" y="2575001"/>
                <a:ext cx="167408" cy="33984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1" name="肘形连接符 70"/>
              <p:cNvCxnSpPr>
                <a:stCxn id="37" idx="2"/>
                <a:endCxn id="47" idx="0"/>
              </p:cNvCxnSpPr>
              <p:nvPr/>
            </p:nvCxnSpPr>
            <p:spPr>
              <a:xfrm rot="16200000" flipH="1">
                <a:off x="8160704" y="2348880"/>
                <a:ext cx="167408" cy="79208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2" name="肘形连接符 71"/>
              <p:cNvCxnSpPr>
                <a:stCxn id="44" idx="2"/>
                <a:endCxn id="61" idx="0"/>
              </p:cNvCxnSpPr>
              <p:nvPr/>
            </p:nvCxnSpPr>
            <p:spPr>
              <a:xfrm rot="5400000">
                <a:off x="7387787" y="3186057"/>
                <a:ext cx="191716" cy="24555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3" name="肘形连接符 72"/>
              <p:cNvCxnSpPr>
                <a:stCxn id="44" idx="2"/>
                <a:endCxn id="62" idx="0"/>
              </p:cNvCxnSpPr>
              <p:nvPr/>
            </p:nvCxnSpPr>
            <p:spPr>
              <a:xfrm rot="16200000" flipH="1">
                <a:off x="7738670" y="3080727"/>
                <a:ext cx="191716" cy="45621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4" name="肘形连接符 73"/>
              <p:cNvCxnSpPr>
                <a:stCxn id="44" idx="2"/>
                <a:endCxn id="63" idx="0"/>
              </p:cNvCxnSpPr>
              <p:nvPr/>
            </p:nvCxnSpPr>
            <p:spPr>
              <a:xfrm rot="16200000" flipH="1">
                <a:off x="7991575" y="2827823"/>
                <a:ext cx="191716" cy="96202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5" name="肘形连接符 74"/>
              <p:cNvCxnSpPr>
                <a:stCxn id="61" idx="2"/>
                <a:endCxn id="64" idx="0"/>
              </p:cNvCxnSpPr>
              <p:nvPr/>
            </p:nvCxnSpPr>
            <p:spPr>
              <a:xfrm rot="5400000">
                <a:off x="7144594" y="3764482"/>
                <a:ext cx="191716" cy="2408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6" name="肘形连接符 75"/>
              <p:cNvCxnSpPr>
                <a:stCxn id="61" idx="2"/>
                <a:endCxn id="65" idx="0"/>
              </p:cNvCxnSpPr>
              <p:nvPr/>
            </p:nvCxnSpPr>
            <p:spPr>
              <a:xfrm rot="16200000" flipH="1">
                <a:off x="7472754" y="3677154"/>
                <a:ext cx="191716" cy="41548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7" name="肘形连接符 76"/>
              <p:cNvCxnSpPr>
                <a:stCxn id="61" idx="2"/>
                <a:endCxn id="66" idx="0"/>
              </p:cNvCxnSpPr>
              <p:nvPr/>
            </p:nvCxnSpPr>
            <p:spPr>
              <a:xfrm rot="16200000" flipH="1">
                <a:off x="7724782" y="3425126"/>
                <a:ext cx="191716" cy="91954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6638230" y="4581128"/>
                <a:ext cx="2902322" cy="576064"/>
              </a:xfrm>
              <a:prstGeom prst="rect">
                <a:avLst/>
              </a:prstGeom>
              <a:noFill/>
              <a:ln w="9525">
                <a:solidFill>
                  <a:srgbClr val="000000"/>
                </a:solidFill>
                <a:round/>
                <a:headEnd/>
                <a:tailEnd/>
              </a:ln>
            </p:spPr>
            <p:txBody>
              <a:bodyPr wrap="square" lIns="79200" tIns="39600" rIns="79200" bIns="39600" rtlCol="0" anchor="ctr">
                <a:spAutoFit/>
              </a:bodyPr>
              <a:lstStyle/>
              <a:p>
                <a:pPr algn="ctr"/>
                <a:endParaRPr lang="zh-CN" altLang="en-US">
                  <a:solidFill>
                    <a:prstClr val="black"/>
                  </a:solidFill>
                </a:endParaRPr>
              </a:p>
            </p:txBody>
          </p:sp>
          <p:grpSp>
            <p:nvGrpSpPr>
              <p:cNvPr id="79" name="组合 67"/>
              <p:cNvGrpSpPr/>
              <p:nvPr/>
            </p:nvGrpSpPr>
            <p:grpSpPr>
              <a:xfrm>
                <a:off x="6802495" y="4629285"/>
                <a:ext cx="1080120" cy="528364"/>
                <a:chOff x="827584" y="3980756"/>
                <a:chExt cx="1080120" cy="528364"/>
              </a:xfrm>
            </p:grpSpPr>
            <p:sp>
              <p:nvSpPr>
                <p:cNvPr id="102" name="矩形 101"/>
                <p:cNvSpPr/>
                <p:nvPr/>
              </p:nvSpPr>
              <p:spPr bwMode="auto">
                <a:xfrm>
                  <a:off x="827584" y="3980756"/>
                  <a:ext cx="1080120" cy="528364"/>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spAutoFit/>
                </a:bodyPr>
                <a:lstStyle/>
                <a:p>
                  <a:pPr algn="ctr"/>
                  <a:endParaRPr lang="zh-CN" altLang="en-US">
                    <a:solidFill>
                      <a:prstClr val="black"/>
                    </a:solidFill>
                  </a:endParaRPr>
                </a:p>
              </p:txBody>
            </p:sp>
            <p:sp>
              <p:nvSpPr>
                <p:cNvPr id="103" name="矩形 102"/>
                <p:cNvSpPr/>
                <p:nvPr/>
              </p:nvSpPr>
              <p:spPr bwMode="auto">
                <a:xfrm>
                  <a:off x="935619"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sp>
              <p:nvSpPr>
                <p:cNvPr id="104" name="矩形 103"/>
                <p:cNvSpPr/>
                <p:nvPr/>
              </p:nvSpPr>
              <p:spPr bwMode="auto">
                <a:xfrm>
                  <a:off x="1233090"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sp>
              <p:nvSpPr>
                <p:cNvPr id="105" name="矩形 104"/>
                <p:cNvSpPr/>
                <p:nvPr/>
              </p:nvSpPr>
              <p:spPr bwMode="auto">
                <a:xfrm>
                  <a:off x="1530561"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cxnSp>
              <p:nvCxnSpPr>
                <p:cNvPr id="106" name="肘形连接符 105"/>
                <p:cNvCxnSpPr>
                  <a:stCxn id="103" idx="3"/>
                  <a:endCxn id="104" idx="1"/>
                </p:cNvCxnSpPr>
                <p:nvPr/>
              </p:nvCxnSpPr>
              <p:spPr>
                <a:xfrm>
                  <a:off x="1151643" y="4256784"/>
                  <a:ext cx="81447"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7" name="肘形连接符 106"/>
                <p:cNvCxnSpPr>
                  <a:stCxn id="104" idx="3"/>
                  <a:endCxn id="105" idx="1"/>
                </p:cNvCxnSpPr>
                <p:nvPr/>
              </p:nvCxnSpPr>
              <p:spPr>
                <a:xfrm>
                  <a:off x="1449114" y="4256784"/>
                  <a:ext cx="81447"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0" name="组合 68"/>
              <p:cNvGrpSpPr/>
              <p:nvPr/>
            </p:nvGrpSpPr>
            <p:grpSpPr>
              <a:xfrm>
                <a:off x="8096800" y="4628828"/>
                <a:ext cx="1080120" cy="528364"/>
                <a:chOff x="827584" y="3980756"/>
                <a:chExt cx="1080120" cy="528364"/>
              </a:xfrm>
            </p:grpSpPr>
            <p:sp>
              <p:nvSpPr>
                <p:cNvPr id="96" name="矩形 95"/>
                <p:cNvSpPr/>
                <p:nvPr/>
              </p:nvSpPr>
              <p:spPr bwMode="auto">
                <a:xfrm>
                  <a:off x="827584" y="3980756"/>
                  <a:ext cx="1080120" cy="528364"/>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spAutoFit/>
                </a:bodyPr>
                <a:lstStyle/>
                <a:p>
                  <a:pPr algn="ctr"/>
                  <a:endParaRPr lang="zh-CN" altLang="en-US">
                    <a:solidFill>
                      <a:prstClr val="black"/>
                    </a:solidFill>
                  </a:endParaRPr>
                </a:p>
              </p:txBody>
            </p:sp>
            <p:sp>
              <p:nvSpPr>
                <p:cNvPr id="97" name="矩形 96"/>
                <p:cNvSpPr/>
                <p:nvPr/>
              </p:nvSpPr>
              <p:spPr bwMode="auto">
                <a:xfrm>
                  <a:off x="935619"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sp>
              <p:nvSpPr>
                <p:cNvPr id="98" name="矩形 97"/>
                <p:cNvSpPr/>
                <p:nvPr/>
              </p:nvSpPr>
              <p:spPr bwMode="auto">
                <a:xfrm>
                  <a:off x="1233090"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sp>
              <p:nvSpPr>
                <p:cNvPr id="99" name="矩形 98"/>
                <p:cNvSpPr/>
                <p:nvPr/>
              </p:nvSpPr>
              <p:spPr bwMode="auto">
                <a:xfrm>
                  <a:off x="1530561" y="4040759"/>
                  <a:ext cx="216024" cy="432049"/>
                </a:xfrm>
                <a:prstGeom prst="rect">
                  <a:avLst/>
                </a:prstGeom>
                <a:noFill/>
                <a:ln>
                  <a:solidFill>
                    <a:schemeClr val="accent1"/>
                  </a:solidFill>
                </a:ln>
              </p:spPr>
              <p:txBody>
                <a:bodyPr wrap="square" lIns="79200" tIns="39600" rIns="79200" bIns="39600" rtlCol="0" anchor="ctr">
                  <a:spAutoFit/>
                </a:bodyPr>
                <a:lstStyle/>
                <a:p>
                  <a:pPr algn="ctr"/>
                  <a:endParaRPr lang="zh-CN" altLang="en-US">
                    <a:solidFill>
                      <a:prstClr val="black"/>
                    </a:solidFill>
                  </a:endParaRPr>
                </a:p>
              </p:txBody>
            </p:sp>
            <p:cxnSp>
              <p:nvCxnSpPr>
                <p:cNvPr id="100" name="肘形连接符 99"/>
                <p:cNvCxnSpPr>
                  <a:stCxn id="97" idx="3"/>
                  <a:endCxn id="98" idx="1"/>
                </p:cNvCxnSpPr>
                <p:nvPr/>
              </p:nvCxnSpPr>
              <p:spPr>
                <a:xfrm>
                  <a:off x="1151643" y="4256784"/>
                  <a:ext cx="81447"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肘形连接符 100"/>
                <p:cNvCxnSpPr>
                  <a:stCxn id="98" idx="3"/>
                  <a:endCxn id="99" idx="1"/>
                </p:cNvCxnSpPr>
                <p:nvPr/>
              </p:nvCxnSpPr>
              <p:spPr>
                <a:xfrm>
                  <a:off x="1449114" y="4256784"/>
                  <a:ext cx="81447"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81" name="下箭头 80"/>
              <p:cNvSpPr/>
              <p:nvPr/>
            </p:nvSpPr>
            <p:spPr bwMode="auto">
              <a:xfrm>
                <a:off x="8127045" y="5157192"/>
                <a:ext cx="773146" cy="433454"/>
              </a:xfrm>
              <a:prstGeom prst="downArrow">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spAutoFit/>
              </a:bodyPr>
              <a:lstStyle/>
              <a:p>
                <a:pPr algn="ctr"/>
                <a:endParaRPr lang="zh-CN" altLang="en-US" sz="1600">
                  <a:solidFill>
                    <a:prstClr val="black"/>
                  </a:solidFill>
                </a:endParaRPr>
              </a:p>
            </p:txBody>
          </p:sp>
          <p:grpSp>
            <p:nvGrpSpPr>
              <p:cNvPr id="82" name="组合 103"/>
              <p:cNvGrpSpPr/>
              <p:nvPr/>
            </p:nvGrpSpPr>
            <p:grpSpPr>
              <a:xfrm>
                <a:off x="6572066" y="5703128"/>
                <a:ext cx="3128659" cy="731720"/>
                <a:chOff x="6040269" y="5704228"/>
                <a:chExt cx="3128659" cy="731720"/>
              </a:xfrm>
            </p:grpSpPr>
            <p:sp>
              <p:nvSpPr>
                <p:cNvPr id="84" name="矩形 83"/>
                <p:cNvSpPr/>
                <p:nvPr/>
              </p:nvSpPr>
              <p:spPr>
                <a:xfrm>
                  <a:off x="7360868" y="5733256"/>
                  <a:ext cx="493559" cy="270643"/>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Calibri"/>
                    <a:ea typeface="宋体"/>
                  </a:endParaRPr>
                </a:p>
              </p:txBody>
            </p:sp>
            <p:sp>
              <p:nvSpPr>
                <p:cNvPr id="85" name="矩形 84"/>
                <p:cNvSpPr/>
                <p:nvPr/>
              </p:nvSpPr>
              <p:spPr>
                <a:xfrm>
                  <a:off x="6040269" y="5733256"/>
                  <a:ext cx="493559" cy="270643"/>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Calibri"/>
                    <a:ea typeface="宋体"/>
                  </a:endParaRPr>
                </a:p>
              </p:txBody>
            </p:sp>
            <p:sp>
              <p:nvSpPr>
                <p:cNvPr id="86" name="矩形 85"/>
                <p:cNvSpPr/>
                <p:nvPr/>
              </p:nvSpPr>
              <p:spPr>
                <a:xfrm>
                  <a:off x="8028384" y="5733256"/>
                  <a:ext cx="492472" cy="270643"/>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Calibri"/>
                    <a:ea typeface="宋体"/>
                  </a:endParaRPr>
                </a:p>
              </p:txBody>
            </p:sp>
            <p:sp>
              <p:nvSpPr>
                <p:cNvPr id="87" name="矩形 86"/>
                <p:cNvSpPr/>
                <p:nvPr/>
              </p:nvSpPr>
              <p:spPr>
                <a:xfrm>
                  <a:off x="7360868" y="6165304"/>
                  <a:ext cx="493559" cy="270644"/>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Calibri"/>
                    <a:ea typeface="宋体"/>
                  </a:endParaRPr>
                </a:p>
              </p:txBody>
            </p:sp>
            <p:cxnSp>
              <p:nvCxnSpPr>
                <p:cNvPr id="88" name="直接箭头连接符 87"/>
                <p:cNvCxnSpPr>
                  <a:stCxn id="84" idx="3"/>
                  <a:endCxn id="86" idx="1"/>
                </p:cNvCxnSpPr>
                <p:nvPr/>
              </p:nvCxnSpPr>
              <p:spPr>
                <a:xfrm>
                  <a:off x="7854427" y="5868578"/>
                  <a:ext cx="173957"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89" name="流程图: 决策 88"/>
                <p:cNvSpPr/>
                <p:nvPr/>
              </p:nvSpPr>
              <p:spPr bwMode="auto">
                <a:xfrm>
                  <a:off x="6664551" y="5704228"/>
                  <a:ext cx="550927" cy="323727"/>
                </a:xfrm>
                <a:prstGeom prst="flowChartDecision">
                  <a:avLst/>
                </a:prstGeom>
                <a:solidFill>
                  <a:schemeClr val="tx2">
                    <a:alpha val="30196"/>
                  </a:schemeClr>
                </a:solidFill>
                <a:ln w="9525">
                  <a:solidFill>
                    <a:schemeClr val="accent1"/>
                  </a:solidFill>
                  <a:round/>
                  <a:headEnd/>
                  <a:tailEnd/>
                </a:ln>
              </p:spPr>
              <p:txBody>
                <a:bodyPr wrap="square" lIns="79200" tIns="39600" rIns="79200" bIns="39600" rtlCol="0" anchor="ctr">
                  <a:spAutoFit/>
                </a:bodyPr>
                <a:lstStyle/>
                <a:p>
                  <a:pPr algn="ctr"/>
                  <a:endParaRPr lang="zh-CN" altLang="en-US">
                    <a:solidFill>
                      <a:prstClr val="black"/>
                    </a:solidFill>
                  </a:endParaRPr>
                </a:p>
              </p:txBody>
            </p:sp>
            <p:cxnSp>
              <p:nvCxnSpPr>
                <p:cNvPr id="90" name="肘形连接符 89"/>
                <p:cNvCxnSpPr>
                  <a:stCxn id="85" idx="3"/>
                  <a:endCxn id="89" idx="1"/>
                </p:cNvCxnSpPr>
                <p:nvPr/>
              </p:nvCxnSpPr>
              <p:spPr>
                <a:xfrm flipV="1">
                  <a:off x="6533828" y="5866092"/>
                  <a:ext cx="130723" cy="2486"/>
                </a:xfrm>
                <a:prstGeom prst="bentConnector3">
                  <a:avLst>
                    <a:gd name="adj1" fmla="val 50000"/>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肘形连接符 90"/>
                <p:cNvCxnSpPr>
                  <a:stCxn id="89" idx="3"/>
                  <a:endCxn id="84" idx="1"/>
                </p:cNvCxnSpPr>
                <p:nvPr/>
              </p:nvCxnSpPr>
              <p:spPr>
                <a:xfrm>
                  <a:off x="7215478" y="5866092"/>
                  <a:ext cx="145390" cy="2486"/>
                </a:xfrm>
                <a:prstGeom prst="bentConnector3">
                  <a:avLst>
                    <a:gd name="adj1" fmla="val 50000"/>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肘形连接符 91"/>
                <p:cNvCxnSpPr>
                  <a:stCxn id="89" idx="2"/>
                  <a:endCxn id="87" idx="1"/>
                </p:cNvCxnSpPr>
                <p:nvPr/>
              </p:nvCxnSpPr>
              <p:spPr>
                <a:xfrm rot="16200000" flipH="1">
                  <a:off x="7014106" y="5953863"/>
                  <a:ext cx="272671" cy="420853"/>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肘形连接符 92"/>
                <p:cNvCxnSpPr>
                  <a:stCxn id="87" idx="3"/>
                  <a:endCxn id="86" idx="2"/>
                </p:cNvCxnSpPr>
                <p:nvPr/>
              </p:nvCxnSpPr>
              <p:spPr>
                <a:xfrm flipV="1">
                  <a:off x="7854427" y="6003899"/>
                  <a:ext cx="420193" cy="296727"/>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8676456" y="5730769"/>
                  <a:ext cx="492472" cy="270643"/>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Calibri"/>
                    <a:ea typeface="宋体"/>
                  </a:endParaRPr>
                </a:p>
              </p:txBody>
            </p:sp>
            <p:cxnSp>
              <p:nvCxnSpPr>
                <p:cNvPr id="95" name="直接箭头连接符 94"/>
                <p:cNvCxnSpPr>
                  <a:stCxn id="86" idx="3"/>
                  <a:endCxn id="94" idx="1"/>
                </p:cNvCxnSpPr>
                <p:nvPr/>
              </p:nvCxnSpPr>
              <p:spPr>
                <a:xfrm flipV="1">
                  <a:off x="8520856" y="5866091"/>
                  <a:ext cx="155600" cy="248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83" name="矩形 82"/>
              <p:cNvSpPr/>
              <p:nvPr/>
            </p:nvSpPr>
            <p:spPr bwMode="auto">
              <a:xfrm>
                <a:off x="6516216" y="5621053"/>
                <a:ext cx="3256518" cy="813795"/>
              </a:xfrm>
              <a:prstGeom prst="rect">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spAutoFit/>
              </a:bodyPr>
              <a:lstStyle/>
              <a:p>
                <a:pPr algn="ctr"/>
                <a:endParaRPr lang="zh-CN" altLang="en-US">
                  <a:solidFill>
                    <a:prstClr val="black"/>
                  </a:solidFill>
                </a:endParaRPr>
              </a:p>
            </p:txBody>
          </p:sp>
        </p:grpSp>
        <p:cxnSp>
          <p:nvCxnSpPr>
            <p:cNvPr id="108" name="直接连接符 107"/>
            <p:cNvCxnSpPr/>
            <p:nvPr/>
          </p:nvCxnSpPr>
          <p:spPr>
            <a:xfrm>
              <a:off x="277955" y="3861048"/>
              <a:ext cx="868703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09" name="文本框 108"/>
            <p:cNvSpPr txBox="1"/>
            <p:nvPr/>
          </p:nvSpPr>
          <p:spPr>
            <a:xfrm>
              <a:off x="3563888" y="1264658"/>
              <a:ext cx="360040" cy="2585323"/>
            </a:xfrm>
            <a:prstGeom prst="rect">
              <a:avLst/>
            </a:prstGeom>
            <a:noFill/>
          </p:spPr>
          <p:txBody>
            <a:bodyPr wrap="squar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架构稳定，有效管控</a:t>
              </a:r>
            </a:p>
          </p:txBody>
        </p:sp>
        <p:sp>
          <p:nvSpPr>
            <p:cNvPr id="110" name="文本框 109"/>
            <p:cNvSpPr txBox="1"/>
            <p:nvPr/>
          </p:nvSpPr>
          <p:spPr>
            <a:xfrm>
              <a:off x="3563888" y="3940021"/>
              <a:ext cx="360040" cy="2585323"/>
            </a:xfrm>
            <a:prstGeom prst="rect">
              <a:avLst/>
            </a:prstGeom>
            <a:noFill/>
          </p:spPr>
          <p:txBody>
            <a:bodyPr wrap="squar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灵活适配，实现价值</a:t>
              </a:r>
            </a:p>
          </p:txBody>
        </p:sp>
        <p:sp>
          <p:nvSpPr>
            <p:cNvPr id="111" name="文本框 110"/>
            <p:cNvSpPr txBox="1"/>
            <p:nvPr/>
          </p:nvSpPr>
          <p:spPr>
            <a:xfrm>
              <a:off x="5004048" y="908720"/>
              <a:ext cx="1944216" cy="369332"/>
            </a:xfrm>
            <a:prstGeom prst="rect">
              <a:avLst/>
            </a:prstGeom>
            <a:noFill/>
          </p:spPr>
          <p:txBody>
            <a:bodyPr wrap="square" rtlCol="0">
              <a:spAutoFit/>
            </a:bodyPr>
            <a:lstStyle/>
            <a:p>
              <a:r>
                <a:rPr lang="zh-CN" altLang="en-US" dirty="0">
                  <a:solidFill>
                    <a:srgbClr val="C00000"/>
                  </a:solidFill>
                  <a:latin typeface="微软雅黑" panose="020B0503020204020204" pitchFamily="34" charset="-122"/>
                  <a:ea typeface="微软雅黑" panose="020B0503020204020204" pitchFamily="34" charset="-122"/>
                </a:rPr>
                <a:t>全球标准流程</a:t>
              </a:r>
            </a:p>
          </p:txBody>
        </p:sp>
        <p:sp>
          <p:nvSpPr>
            <p:cNvPr id="112" name="文本框 111"/>
            <p:cNvSpPr txBox="1"/>
            <p:nvPr/>
          </p:nvSpPr>
          <p:spPr>
            <a:xfrm>
              <a:off x="6193748" y="1252207"/>
              <a:ext cx="2950252" cy="2391424"/>
            </a:xfrm>
            <a:prstGeom prst="rect">
              <a:avLst/>
            </a:prstGeom>
            <a:noFill/>
          </p:spPr>
          <p:txBody>
            <a:bodyPr wrap="square" rtlCol="0">
              <a:spAutoFit/>
            </a:bodyPr>
            <a:lstStyle/>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明确管控要求，提升流程规范性和标准化</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明确关键数据标准和集成要求</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固化一线实践，提升全球流程的场景覆盖率</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en-US" altLang="zh-CN" sz="1600" dirty="0">
                  <a:solidFill>
                    <a:prstClr val="black"/>
                  </a:solidFill>
                  <a:latin typeface="微软雅黑" panose="020B0503020204020204" pitchFamily="34" charset="-122"/>
                  <a:ea typeface="微软雅黑" panose="020B0503020204020204" pitchFamily="34" charset="-122"/>
                </a:rPr>
                <a:t>GPO/BPO</a:t>
              </a:r>
              <a:r>
                <a:rPr lang="zh-CN" altLang="en-US" sz="1600" dirty="0">
                  <a:solidFill>
                    <a:prstClr val="black"/>
                  </a:solidFill>
                  <a:latin typeface="微软雅黑" panose="020B0503020204020204" pitchFamily="34" charset="-122"/>
                  <a:ea typeface="微软雅黑" panose="020B0503020204020204" pitchFamily="34" charset="-122"/>
                </a:rPr>
                <a:t>以目标牵引，加大流程授权，做好赋能支撑</a:t>
              </a:r>
            </a:p>
          </p:txBody>
        </p:sp>
        <p:sp>
          <p:nvSpPr>
            <p:cNvPr id="113" name="文本框 112"/>
            <p:cNvSpPr txBox="1"/>
            <p:nvPr/>
          </p:nvSpPr>
          <p:spPr>
            <a:xfrm>
              <a:off x="6230260" y="4248436"/>
              <a:ext cx="2950252" cy="2391424"/>
            </a:xfrm>
            <a:prstGeom prst="rect">
              <a:avLst/>
            </a:prstGeom>
            <a:solidFill>
              <a:schemeClr val="bg1"/>
            </a:solidFill>
          </p:spPr>
          <p:txBody>
            <a:bodyPr wrap="square" rtlCol="0">
              <a:spAutoFit/>
            </a:bodyPr>
            <a:lstStyle/>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遵从总部流程管控和数据集成要求</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在全球标准</a:t>
              </a:r>
              <a:r>
                <a:rPr lang="en-US" altLang="zh-CN" sz="1600" dirty="0">
                  <a:solidFill>
                    <a:prstClr val="black"/>
                  </a:solidFill>
                  <a:latin typeface="微软雅黑" panose="020B0503020204020204" pitchFamily="34" charset="-122"/>
                  <a:ea typeface="微软雅黑" panose="020B0503020204020204" pitchFamily="34" charset="-122"/>
                </a:rPr>
                <a:t>L5L6</a:t>
              </a:r>
              <a:r>
                <a:rPr lang="zh-CN" altLang="en-US" sz="1600" dirty="0">
                  <a:solidFill>
                    <a:prstClr val="black"/>
                  </a:solidFill>
                  <a:latin typeface="微软雅黑" panose="020B0503020204020204" pitchFamily="34" charset="-122"/>
                  <a:ea typeface="微软雅黑" panose="020B0503020204020204" pitchFamily="34" charset="-122"/>
                </a:rPr>
                <a:t>流程的基础上，根据本地业务场景进行流程适配</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对接客户流程，打通交易、交付环节的业务对接点</a:t>
              </a:r>
              <a:endParaRPr lang="en-US" altLang="zh-CN" sz="1600" dirty="0">
                <a:solidFill>
                  <a:prstClr val="black"/>
                </a:solidFill>
                <a:latin typeface="微软雅黑" panose="020B0503020204020204" pitchFamily="34" charset="-122"/>
                <a:ea typeface="微软雅黑" panose="020B0503020204020204" pitchFamily="34" charset="-122"/>
              </a:endParaRPr>
            </a:p>
            <a:p>
              <a:pPr marL="285750" indent="-285750">
                <a:lnSpc>
                  <a:spcPct val="120000"/>
                </a:lnSpc>
                <a:spcBef>
                  <a:spcPts val="600"/>
                </a:spcBef>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在总部集成的基础上，从一线视角进行内部流程集成</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4759108" y="3912306"/>
              <a:ext cx="2981243" cy="369332"/>
            </a:xfrm>
            <a:prstGeom prst="rect">
              <a:avLst/>
            </a:prstGeom>
            <a:noFill/>
          </p:spPr>
          <p:txBody>
            <a:bodyPr wrap="square" rtlCol="0">
              <a:spAutoFit/>
            </a:bodyPr>
            <a:lstStyle/>
            <a:p>
              <a:r>
                <a:rPr lang="zh-CN" altLang="en-US" dirty="0">
                  <a:solidFill>
                    <a:srgbClr val="C00000"/>
                  </a:solidFill>
                  <a:latin typeface="微软雅黑" panose="020B0503020204020204" pitchFamily="34" charset="-122"/>
                  <a:ea typeface="微软雅黑" panose="020B0503020204020204" pitchFamily="34" charset="-122"/>
                </a:rPr>
                <a:t>代表处流程适配（</a:t>
              </a:r>
              <a:r>
                <a:rPr lang="en-US" altLang="zh-CN" dirty="0">
                  <a:solidFill>
                    <a:srgbClr val="C00000"/>
                  </a:solidFill>
                  <a:latin typeface="微软雅黑" panose="020B0503020204020204" pitchFamily="34" charset="-122"/>
                  <a:ea typeface="微软雅黑" panose="020B0503020204020204" pitchFamily="34" charset="-122"/>
                </a:rPr>
                <a:t>L5/L6</a:t>
              </a:r>
              <a:r>
                <a:rPr lang="zh-CN" altLang="en-US" dirty="0">
                  <a:solidFill>
                    <a:srgbClr val="C00000"/>
                  </a:solidFill>
                  <a:latin typeface="微软雅黑" panose="020B0503020204020204" pitchFamily="34" charset="-122"/>
                  <a:ea typeface="微软雅黑" panose="020B0503020204020204" pitchFamily="34" charset="-122"/>
                </a:rPr>
                <a:t>）</a:t>
              </a:r>
            </a:p>
          </p:txBody>
        </p:sp>
      </p:grpSp>
      <p:sp>
        <p:nvSpPr>
          <p:cNvPr id="2" name="灯片编号占位符 1">
            <a:extLst>
              <a:ext uri="{FF2B5EF4-FFF2-40B4-BE49-F238E27FC236}">
                <a16:creationId xmlns:a16="http://schemas.microsoft.com/office/drawing/2014/main" xmlns="" id="{CDEE0E5D-2764-EF4E-9DD5-2CBA6F2B7E79}"/>
              </a:ext>
            </a:extLst>
          </p:cNvPr>
          <p:cNvSpPr>
            <a:spLocks noGrp="1"/>
          </p:cNvSpPr>
          <p:nvPr>
            <p:ph type="sldNum" sz="quarter" idx="12"/>
          </p:nvPr>
        </p:nvSpPr>
        <p:spPr/>
        <p:txBody>
          <a:bodyPr/>
          <a:lstStyle/>
          <a:p>
            <a:fld id="{9769E0E6-7D82-7646-9198-8B947CE4E1B2}" type="slidenum">
              <a:rPr kumimoji="1" lang="zh-CN" altLang="en-US" smtClean="0">
                <a:solidFill>
                  <a:prstClr val="black"/>
                </a:solidFill>
              </a:rPr>
              <a:pPr/>
              <a:t>19</a:t>
            </a:fld>
            <a:endParaRPr kumimoji="1" lang="zh-CN" altLang="en-US">
              <a:solidFill>
                <a:prstClr val="black"/>
              </a:solidFill>
            </a:endParaRPr>
          </a:p>
        </p:txBody>
      </p:sp>
    </p:spTree>
    <p:extLst>
      <p:ext uri="{BB962C8B-B14F-4D97-AF65-F5344CB8AC3E}">
        <p14:creationId xmlns:p14="http://schemas.microsoft.com/office/powerpoint/2010/main" xmlns="" val="4249894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r>
              <a:rPr dirty="0">
                <a:solidFill>
                  <a:prstClr val="black"/>
                </a:solidFill>
              </a:rPr>
              <a:t>基于三个对准完成“最后一公里”流程建设</a:t>
            </a:r>
            <a:endParaRPr dirty="0">
              <a:solidFill>
                <a:prstClr val="black">
                  <a:lumMod val="75000"/>
                  <a:lumOff val="25000"/>
                </a:prstClr>
              </a:solidFill>
              <a:latin typeface="微软雅黑" pitchFamily="34" charset="-122"/>
              <a:ea typeface="微软雅黑" pitchFamily="34" charset="-122"/>
              <a:cs typeface="华文细黑"/>
              <a:sym typeface="Arial" panose="020B0604020202020204" pitchFamily="34" charset="0"/>
            </a:endParaRPr>
          </a:p>
        </p:txBody>
      </p:sp>
      <p:grpSp>
        <p:nvGrpSpPr>
          <p:cNvPr id="32" name="组合 31"/>
          <p:cNvGrpSpPr/>
          <p:nvPr/>
        </p:nvGrpSpPr>
        <p:grpSpPr>
          <a:xfrm>
            <a:off x="357220" y="837098"/>
            <a:ext cx="10851348" cy="5799228"/>
            <a:chOff x="357220" y="837098"/>
            <a:chExt cx="8677548" cy="5799228"/>
          </a:xfrm>
        </p:grpSpPr>
        <p:sp>
          <p:nvSpPr>
            <p:cNvPr id="35" name="燕尾形 34"/>
            <p:cNvSpPr/>
            <p:nvPr/>
          </p:nvSpPr>
          <p:spPr bwMode="auto">
            <a:xfrm>
              <a:off x="395287" y="1522322"/>
              <a:ext cx="1440409" cy="682542"/>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dirty="0">
                  <a:solidFill>
                    <a:prstClr val="black"/>
                  </a:solidFill>
                  <a:latin typeface="微软雅黑" panose="020B0503020204020204" pitchFamily="34" charset="-122"/>
                  <a:ea typeface="微软雅黑" panose="020B0503020204020204" pitchFamily="34" charset="-122"/>
                </a:rPr>
                <a:t>对准客户流程</a:t>
              </a:r>
            </a:p>
          </p:txBody>
        </p:sp>
        <p:sp>
          <p:nvSpPr>
            <p:cNvPr id="36" name="燕尾形 35"/>
            <p:cNvSpPr/>
            <p:nvPr/>
          </p:nvSpPr>
          <p:spPr bwMode="auto">
            <a:xfrm>
              <a:off x="390486" y="3347570"/>
              <a:ext cx="1440409" cy="682542"/>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dirty="0">
                  <a:solidFill>
                    <a:prstClr val="black"/>
                  </a:solidFill>
                  <a:latin typeface="微软雅黑" panose="020B0503020204020204" pitchFamily="34" charset="-122"/>
                  <a:ea typeface="微软雅黑" panose="020B0503020204020204" pitchFamily="34" charset="-122"/>
                </a:rPr>
                <a:t>对准业务痛点</a:t>
              </a:r>
            </a:p>
          </p:txBody>
        </p:sp>
        <p:sp>
          <p:nvSpPr>
            <p:cNvPr id="37" name="燕尾形 36"/>
            <p:cNvSpPr/>
            <p:nvPr/>
          </p:nvSpPr>
          <p:spPr bwMode="auto">
            <a:xfrm>
              <a:off x="357220" y="5354478"/>
              <a:ext cx="1440409" cy="682542"/>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dirty="0">
                  <a:solidFill>
                    <a:prstClr val="black"/>
                  </a:solidFill>
                  <a:latin typeface="微软雅黑" panose="020B0503020204020204" pitchFamily="34" charset="-122"/>
                  <a:ea typeface="微软雅黑" panose="020B0503020204020204" pitchFamily="34" charset="-122"/>
                </a:rPr>
                <a:t>对准内部流程集成</a:t>
              </a:r>
            </a:p>
          </p:txBody>
        </p:sp>
        <p:sp>
          <p:nvSpPr>
            <p:cNvPr id="38" name="左大括号 37"/>
            <p:cNvSpPr/>
            <p:nvPr/>
          </p:nvSpPr>
          <p:spPr>
            <a:xfrm>
              <a:off x="1830895" y="1107509"/>
              <a:ext cx="331845" cy="14080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39" name="燕尾形 38"/>
            <p:cNvSpPr/>
            <p:nvPr/>
          </p:nvSpPr>
          <p:spPr bwMode="auto">
            <a:xfrm>
              <a:off x="2209438" y="846159"/>
              <a:ext cx="1691509" cy="491566"/>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规划预算流程</a:t>
              </a:r>
            </a:p>
          </p:txBody>
        </p:sp>
        <p:sp>
          <p:nvSpPr>
            <p:cNvPr id="40" name="矩形 39"/>
            <p:cNvSpPr/>
            <p:nvPr/>
          </p:nvSpPr>
          <p:spPr bwMode="auto">
            <a:xfrm>
              <a:off x="2209439" y="1381052"/>
              <a:ext cx="1621227" cy="1174791"/>
            </a:xfrm>
            <a:prstGeom prst="rect">
              <a:avLst/>
            </a:prstGeom>
            <a:solidFill>
              <a:schemeClr val="bg1">
                <a:alpha val="30196"/>
              </a:schemeClr>
            </a:solidFill>
            <a:ln>
              <a:solidFill>
                <a:schemeClr val="accent1"/>
              </a:solidFill>
            </a:ln>
          </p:spPr>
          <p:txBody>
            <a:bodyPr wrap="square" lIns="79200" tIns="39600" rIns="79200" bIns="39600" rtlCol="0" anchor="t" anchorCtr="0">
              <a:noAutofit/>
            </a:bodyPr>
            <a:lstStyle/>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客户网络规划</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客户年度规划</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引导客户预算生成</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en-US" altLang="zh-CN" sz="1400" dirty="0">
                  <a:solidFill>
                    <a:prstClr val="black"/>
                  </a:solidFill>
                  <a:latin typeface="微软雅黑" panose="020B0503020204020204" pitchFamily="34" charset="-122"/>
                  <a:ea typeface="微软雅黑" panose="020B0503020204020204" pitchFamily="34" charset="-122"/>
                </a:rPr>
                <a:t>……</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1" name="燕尾形 40"/>
            <p:cNvSpPr/>
            <p:nvPr/>
          </p:nvSpPr>
          <p:spPr bwMode="auto">
            <a:xfrm>
              <a:off x="3920712" y="837098"/>
              <a:ext cx="1691509" cy="491566"/>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采购流程</a:t>
              </a:r>
            </a:p>
          </p:txBody>
        </p:sp>
        <p:sp>
          <p:nvSpPr>
            <p:cNvPr id="42" name="矩形 41"/>
            <p:cNvSpPr/>
            <p:nvPr/>
          </p:nvSpPr>
          <p:spPr bwMode="auto">
            <a:xfrm>
              <a:off x="3920713" y="1381052"/>
              <a:ext cx="1621227" cy="1174791"/>
            </a:xfrm>
            <a:prstGeom prst="rect">
              <a:avLst/>
            </a:prstGeom>
            <a:solidFill>
              <a:schemeClr val="bg1">
                <a:alpha val="30196"/>
              </a:schemeClr>
            </a:solidFill>
            <a:ln>
              <a:solidFill>
                <a:schemeClr val="accent1"/>
              </a:solidFill>
            </a:ln>
          </p:spPr>
          <p:txBody>
            <a:bodyPr wrap="square" lIns="79200" tIns="39600" rIns="79200" bIns="39600" rtlCol="0" anchor="t" anchorCtr="0">
              <a:noAutofit/>
            </a:bodyPr>
            <a:lstStyle/>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采购预算</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份额获取</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商务谈判</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合同</a:t>
              </a:r>
              <a:r>
                <a:rPr lang="en-US" altLang="zh-CN" sz="1400" dirty="0">
                  <a:solidFill>
                    <a:prstClr val="black"/>
                  </a:solidFill>
                  <a:latin typeface="微软雅黑" panose="020B0503020204020204" pitchFamily="34" charset="-122"/>
                  <a:ea typeface="微软雅黑" panose="020B0503020204020204" pitchFamily="34" charset="-122"/>
                </a:rPr>
                <a:t>/PO</a:t>
              </a:r>
              <a:r>
                <a:rPr lang="zh-CN" altLang="en-US" sz="1400" dirty="0">
                  <a:solidFill>
                    <a:prstClr val="black"/>
                  </a:solidFill>
                  <a:latin typeface="微软雅黑" panose="020B0503020204020204" pitchFamily="34" charset="-122"/>
                  <a:ea typeface="微软雅黑" panose="020B0503020204020204" pitchFamily="34" charset="-122"/>
                </a:rPr>
                <a:t>生产</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en-US" altLang="zh-CN" sz="1400" dirty="0">
                  <a:solidFill>
                    <a:prstClr val="black"/>
                  </a:solidFill>
                  <a:latin typeface="微软雅黑" panose="020B0503020204020204" pitchFamily="34" charset="-122"/>
                  <a:ea typeface="微软雅黑" panose="020B0503020204020204" pitchFamily="34" charset="-122"/>
                </a:rPr>
                <a:t>……</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3" name="燕尾形 42"/>
            <p:cNvSpPr/>
            <p:nvPr/>
          </p:nvSpPr>
          <p:spPr bwMode="auto">
            <a:xfrm>
              <a:off x="5631986" y="854023"/>
              <a:ext cx="1691509" cy="491566"/>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验收流程</a:t>
              </a:r>
            </a:p>
          </p:txBody>
        </p:sp>
        <p:sp>
          <p:nvSpPr>
            <p:cNvPr id="44" name="矩形 43"/>
            <p:cNvSpPr/>
            <p:nvPr/>
          </p:nvSpPr>
          <p:spPr bwMode="auto">
            <a:xfrm>
              <a:off x="5631987" y="1381052"/>
              <a:ext cx="1621227" cy="1174791"/>
            </a:xfrm>
            <a:prstGeom prst="rect">
              <a:avLst/>
            </a:prstGeom>
            <a:solidFill>
              <a:schemeClr val="bg1">
                <a:alpha val="30196"/>
              </a:schemeClr>
            </a:solidFill>
            <a:ln>
              <a:solidFill>
                <a:schemeClr val="accent1"/>
              </a:solidFill>
            </a:ln>
          </p:spPr>
          <p:txBody>
            <a:bodyPr wrap="square" lIns="79200" tIns="39600" rIns="79200" bIns="39600" rtlCol="0" anchor="t" anchorCtr="0">
              <a:noAutofit/>
            </a:bodyPr>
            <a:lstStyle/>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验收标准</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客户验收审批流程</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验收文档管理</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en-US" altLang="zh-CN" sz="1400" dirty="0">
                  <a:solidFill>
                    <a:prstClr val="black"/>
                  </a:solidFill>
                  <a:latin typeface="微软雅黑" panose="020B0503020204020204" pitchFamily="34" charset="-122"/>
                  <a:ea typeface="微软雅黑" panose="020B0503020204020204" pitchFamily="34" charset="-122"/>
                </a:rPr>
                <a:t>……</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5" name="燕尾形 44"/>
            <p:cNvSpPr/>
            <p:nvPr/>
          </p:nvSpPr>
          <p:spPr bwMode="auto">
            <a:xfrm>
              <a:off x="7343259" y="857679"/>
              <a:ext cx="1691509" cy="491566"/>
            </a:xfrm>
            <a:prstGeom prst="chevron">
              <a:avLst>
                <a:gd name="adj" fmla="val 14726"/>
              </a:avLst>
            </a:prstGeom>
            <a:solidFill>
              <a:schemeClr val="tx2">
                <a:alpha val="30196"/>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79200" tIns="39600" rIns="79200" bIns="39600" rtlCol="0" anchor="ctr">
              <a:no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付款流程</a:t>
              </a:r>
            </a:p>
          </p:txBody>
        </p:sp>
        <p:sp>
          <p:nvSpPr>
            <p:cNvPr id="46" name="矩形 45"/>
            <p:cNvSpPr/>
            <p:nvPr/>
          </p:nvSpPr>
          <p:spPr bwMode="auto">
            <a:xfrm>
              <a:off x="7343260" y="1381052"/>
              <a:ext cx="1621227" cy="1174791"/>
            </a:xfrm>
            <a:prstGeom prst="rect">
              <a:avLst/>
            </a:prstGeom>
            <a:solidFill>
              <a:schemeClr val="bg1">
                <a:alpha val="30196"/>
              </a:schemeClr>
            </a:solidFill>
            <a:ln>
              <a:solidFill>
                <a:schemeClr val="accent1"/>
              </a:solidFill>
            </a:ln>
          </p:spPr>
          <p:txBody>
            <a:bodyPr wrap="square" lIns="79200" tIns="39600" rIns="79200" bIns="39600" rtlCol="0" anchor="t" anchorCtr="0">
              <a:noAutofit/>
            </a:bodyPr>
            <a:lstStyle/>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客户对接变更流程，减少</a:t>
              </a:r>
              <a:r>
                <a:rPr lang="en-US" altLang="zh-CN" sz="1400" dirty="0">
                  <a:solidFill>
                    <a:prstClr val="black"/>
                  </a:solidFill>
                  <a:latin typeface="微软雅黑" panose="020B0503020204020204" pitchFamily="34" charset="-122"/>
                  <a:ea typeface="微软雅黑" panose="020B0503020204020204" pitchFamily="34" charset="-122"/>
                </a:rPr>
                <a:t>AR</a:t>
              </a:r>
              <a:r>
                <a:rPr lang="zh-CN" altLang="en-US" sz="1400" dirty="0">
                  <a:solidFill>
                    <a:prstClr val="black"/>
                  </a:solidFill>
                  <a:latin typeface="微软雅黑" panose="020B0503020204020204" pitchFamily="34" charset="-122"/>
                  <a:ea typeface="微软雅黑" panose="020B0503020204020204" pitchFamily="34" charset="-122"/>
                </a:rPr>
                <a:t>损失</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zh-CN" altLang="en-US" sz="1400" dirty="0">
                  <a:solidFill>
                    <a:prstClr val="black"/>
                  </a:solidFill>
                  <a:latin typeface="微软雅黑" panose="020B0503020204020204" pitchFamily="34" charset="-122"/>
                  <a:ea typeface="微软雅黑" panose="020B0503020204020204" pitchFamily="34" charset="-122"/>
                </a:rPr>
                <a:t>发票签发</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确认</a:t>
              </a:r>
              <a:endParaRPr lang="en-US" altLang="zh-CN" sz="1400" dirty="0">
                <a:solidFill>
                  <a:prstClr val="black"/>
                </a:solidFill>
                <a:latin typeface="微软雅黑" panose="020B0503020204020204" pitchFamily="34" charset="-122"/>
                <a:ea typeface="微软雅黑" panose="020B0503020204020204" pitchFamily="34" charset="-122"/>
              </a:endParaRPr>
            </a:p>
            <a:p>
              <a:pPr marL="87313" indent="-87313">
                <a:buFont typeface="Arial" panose="020B0604020202020204" pitchFamily="34" charset="0"/>
                <a:buChar char="•"/>
              </a:pPr>
              <a:r>
                <a:rPr lang="en-US" altLang="zh-CN" sz="1400" dirty="0">
                  <a:solidFill>
                    <a:prstClr val="black"/>
                  </a:solidFill>
                  <a:latin typeface="微软雅黑" panose="020B0503020204020204" pitchFamily="34" charset="-122"/>
                  <a:ea typeface="微软雅黑" panose="020B0503020204020204" pitchFamily="34" charset="-122"/>
                </a:rPr>
                <a:t>……</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7" name="左大括号 46"/>
            <p:cNvSpPr/>
            <p:nvPr/>
          </p:nvSpPr>
          <p:spPr>
            <a:xfrm>
              <a:off x="1830896" y="3066600"/>
              <a:ext cx="336646" cy="96351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48" name="矩形 47"/>
            <p:cNvSpPr/>
            <p:nvPr/>
          </p:nvSpPr>
          <p:spPr bwMode="auto">
            <a:xfrm>
              <a:off x="2162740" y="3068960"/>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运营效率</a:t>
              </a:r>
            </a:p>
          </p:txBody>
        </p:sp>
        <p:sp>
          <p:nvSpPr>
            <p:cNvPr id="49" name="矩形 48"/>
            <p:cNvSpPr/>
            <p:nvPr/>
          </p:nvSpPr>
          <p:spPr bwMode="auto">
            <a:xfrm>
              <a:off x="2162740" y="3655548"/>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流程集成</a:t>
              </a:r>
            </a:p>
          </p:txBody>
        </p:sp>
        <p:sp>
          <p:nvSpPr>
            <p:cNvPr id="50" name="矩形 49"/>
            <p:cNvSpPr/>
            <p:nvPr/>
          </p:nvSpPr>
          <p:spPr bwMode="auto">
            <a:xfrm>
              <a:off x="3855136" y="3068960"/>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运营质量</a:t>
              </a:r>
            </a:p>
          </p:txBody>
        </p:sp>
        <p:sp>
          <p:nvSpPr>
            <p:cNvPr id="51" name="矩形 50"/>
            <p:cNvSpPr/>
            <p:nvPr/>
          </p:nvSpPr>
          <p:spPr bwMode="auto">
            <a:xfrm>
              <a:off x="3855136" y="3655548"/>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组织运作</a:t>
              </a:r>
            </a:p>
          </p:txBody>
        </p:sp>
        <p:sp>
          <p:nvSpPr>
            <p:cNvPr id="52" name="矩形 51"/>
            <p:cNvSpPr/>
            <p:nvPr/>
          </p:nvSpPr>
          <p:spPr bwMode="auto">
            <a:xfrm>
              <a:off x="5545321" y="3068960"/>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合同质量</a:t>
              </a:r>
            </a:p>
          </p:txBody>
        </p:sp>
        <p:sp>
          <p:nvSpPr>
            <p:cNvPr id="53" name="矩形 52"/>
            <p:cNvSpPr/>
            <p:nvPr/>
          </p:nvSpPr>
          <p:spPr bwMode="auto">
            <a:xfrm>
              <a:off x="5545321" y="3655548"/>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授权行权</a:t>
              </a:r>
            </a:p>
          </p:txBody>
        </p:sp>
        <p:sp>
          <p:nvSpPr>
            <p:cNvPr id="54" name="矩形 53"/>
            <p:cNvSpPr/>
            <p:nvPr/>
          </p:nvSpPr>
          <p:spPr bwMode="auto">
            <a:xfrm>
              <a:off x="7237717" y="3068960"/>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有效增长</a:t>
              </a:r>
            </a:p>
          </p:txBody>
        </p:sp>
        <p:sp>
          <p:nvSpPr>
            <p:cNvPr id="55" name="矩形 54"/>
            <p:cNvSpPr/>
            <p:nvPr/>
          </p:nvSpPr>
          <p:spPr bwMode="auto">
            <a:xfrm>
              <a:off x="7237717" y="3655548"/>
              <a:ext cx="1580960" cy="395690"/>
            </a:xfrm>
            <a:prstGeom prst="rect">
              <a:avLst/>
            </a:prstGeom>
            <a:noFill/>
            <a:ln w="28575">
              <a:solidFill>
                <a:schemeClr val="bg1">
                  <a:lumMod val="65000"/>
                </a:schemeClr>
              </a:solidFill>
              <a:round/>
              <a:headEnd/>
              <a:tailEnd/>
            </a:ln>
          </p:spPr>
          <p:txBody>
            <a:bodyPr wrap="square" lIns="79200" tIns="39600" rIns="79200" bIns="39600" rtlCol="0" anchor="ctr">
              <a:noAutofit/>
            </a:bodyPr>
            <a:lstStyle/>
            <a:p>
              <a:pPr algn="ctr"/>
              <a:r>
                <a:rPr lang="en-US" altLang="zh-CN" sz="1600" dirty="0">
                  <a:solidFill>
                    <a:prstClr val="black"/>
                  </a:solidFill>
                  <a:latin typeface="微软雅黑" panose="020B0503020204020204" pitchFamily="34" charset="-122"/>
                  <a:ea typeface="微软雅黑" panose="020B0503020204020204" pitchFamily="34" charset="-122"/>
                </a:rPr>
                <a:t>IT</a:t>
              </a:r>
              <a:r>
                <a:rPr lang="zh-CN" altLang="en-US" sz="1600" dirty="0">
                  <a:solidFill>
                    <a:prstClr val="black"/>
                  </a:solidFill>
                  <a:latin typeface="微软雅黑" panose="020B0503020204020204" pitchFamily="34" charset="-122"/>
                  <a:ea typeface="微软雅黑" panose="020B0503020204020204" pitchFamily="34" charset="-122"/>
                </a:rPr>
                <a:t>系统</a:t>
              </a:r>
            </a:p>
          </p:txBody>
        </p:sp>
        <p:sp>
          <p:nvSpPr>
            <p:cNvPr id="56" name="左大括号 55"/>
            <p:cNvSpPr/>
            <p:nvPr/>
          </p:nvSpPr>
          <p:spPr>
            <a:xfrm>
              <a:off x="1763688" y="4846993"/>
              <a:ext cx="399052" cy="164476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57" name="文本框 56"/>
            <p:cNvSpPr txBox="1"/>
            <p:nvPr/>
          </p:nvSpPr>
          <p:spPr>
            <a:xfrm>
              <a:off x="2267744" y="4331516"/>
              <a:ext cx="2646878" cy="523220"/>
            </a:xfrm>
            <a:prstGeom prst="rect">
              <a:avLst/>
            </a:prstGeom>
            <a:noFill/>
          </p:spPr>
          <p:txBody>
            <a:bodyPr wrap="none" rtlCol="0">
              <a:sp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单项目作业流程集成</a:t>
              </a:r>
              <a:endParaRPr lang="en-US" altLang="zh-CN" sz="1400" dirty="0">
                <a:solidFill>
                  <a:prstClr val="black"/>
                </a:solidFill>
                <a:latin typeface="微软雅黑" panose="020B0503020204020204" pitchFamily="34" charset="-122"/>
                <a:ea typeface="微软雅黑" panose="020B0503020204020204" pitchFamily="34" charset="-122"/>
              </a:endParaRPr>
            </a:p>
            <a:p>
              <a:pPr algn="ctr"/>
              <a:r>
                <a:rPr lang="zh-CN" altLang="en-US" sz="1400" dirty="0">
                  <a:solidFill>
                    <a:prstClr val="black"/>
                  </a:solidFill>
                  <a:latin typeface="微软雅黑" panose="020B0503020204020204" pitchFamily="34" charset="-122"/>
                  <a:ea typeface="微软雅黑" panose="020B0503020204020204" pitchFamily="34" charset="-122"/>
                </a:rPr>
                <a:t>（销售</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供应</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采购</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交付</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财经）</a:t>
              </a:r>
            </a:p>
          </p:txBody>
        </p:sp>
        <p:sp>
          <p:nvSpPr>
            <p:cNvPr id="61" name="文本框 60"/>
            <p:cNvSpPr txBox="1"/>
            <p:nvPr/>
          </p:nvSpPr>
          <p:spPr>
            <a:xfrm>
              <a:off x="5724128" y="4331516"/>
              <a:ext cx="3057247" cy="523220"/>
            </a:xfrm>
            <a:prstGeom prst="rect">
              <a:avLst/>
            </a:prstGeom>
            <a:noFill/>
          </p:spPr>
          <p:txBody>
            <a:bodyPr wrap="none" rtlCol="0">
              <a:spAutoFit/>
            </a:bodyPr>
            <a:lstStyle/>
            <a:p>
              <a:pPr algn="ctr"/>
              <a:r>
                <a:rPr lang="zh-CN" altLang="en-US" sz="1400" dirty="0">
                  <a:solidFill>
                    <a:prstClr val="black"/>
                  </a:solidFill>
                  <a:latin typeface="微软雅黑" panose="020B0503020204020204" pitchFamily="34" charset="-122"/>
                  <a:ea typeface="微软雅黑" panose="020B0503020204020204" pitchFamily="34" charset="-122"/>
                </a:rPr>
                <a:t>项目群作业流程集成</a:t>
              </a:r>
              <a:endParaRPr lang="en-US" altLang="zh-CN" sz="1400" dirty="0">
                <a:solidFill>
                  <a:prstClr val="black"/>
                </a:solidFill>
                <a:latin typeface="微软雅黑" panose="020B0503020204020204" pitchFamily="34" charset="-122"/>
                <a:ea typeface="微软雅黑" panose="020B0503020204020204" pitchFamily="34" charset="-122"/>
              </a:endParaRPr>
            </a:p>
            <a:p>
              <a:pPr algn="ctr"/>
              <a:r>
                <a:rPr lang="zh-CN" altLang="en-US" sz="1400" dirty="0">
                  <a:solidFill>
                    <a:prstClr val="black"/>
                  </a:solidFill>
                  <a:latin typeface="微软雅黑" panose="020B0503020204020204" pitchFamily="34" charset="-122"/>
                  <a:ea typeface="微软雅黑" panose="020B0503020204020204" pitchFamily="34" charset="-122"/>
                </a:rPr>
                <a:t>（项目预测、订货计划、要货计划）</a:t>
              </a:r>
            </a:p>
          </p:txBody>
        </p:sp>
        <p:pic>
          <p:nvPicPr>
            <p:cNvPr id="62" name="图片 61"/>
            <p:cNvPicPr>
              <a:picLocks noChangeAspect="1"/>
            </p:cNvPicPr>
            <p:nvPr/>
          </p:nvPicPr>
          <p:blipFill>
            <a:blip r:embed="rId3"/>
            <a:stretch>
              <a:fillRect/>
            </a:stretch>
          </p:blipFill>
          <p:spPr>
            <a:xfrm>
              <a:off x="5554418" y="5026629"/>
              <a:ext cx="3366597" cy="1609697"/>
            </a:xfrm>
            <a:prstGeom prst="rect">
              <a:avLst/>
            </a:prstGeom>
          </p:spPr>
        </p:pic>
      </p:grpSp>
      <p:pic>
        <p:nvPicPr>
          <p:cNvPr id="65" name="图片 64" descr="地图的截图&#10;&#10;描述已自动生成">
            <a:extLst>
              <a:ext uri="{FF2B5EF4-FFF2-40B4-BE49-F238E27FC236}">
                <a16:creationId xmlns:a16="http://schemas.microsoft.com/office/drawing/2014/main" xmlns="" id="{8630F00D-9801-6D4B-8F3A-BE9CD2065C31}"/>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47713" y="4817855"/>
            <a:ext cx="3406074" cy="1703037"/>
          </a:xfrm>
          <a:prstGeom prst="rect">
            <a:avLst/>
          </a:prstGeom>
        </p:spPr>
      </p:pic>
      <p:sp>
        <p:nvSpPr>
          <p:cNvPr id="3" name="灯片编号占位符 2">
            <a:extLst>
              <a:ext uri="{FF2B5EF4-FFF2-40B4-BE49-F238E27FC236}">
                <a16:creationId xmlns:a16="http://schemas.microsoft.com/office/drawing/2014/main" xmlns="" id="{066F4646-0C62-5349-8F17-41733B6D6DC3}"/>
              </a:ext>
            </a:extLst>
          </p:cNvPr>
          <p:cNvSpPr>
            <a:spLocks noGrp="1"/>
          </p:cNvSpPr>
          <p:nvPr>
            <p:ph type="sldNum" sz="quarter" idx="12"/>
          </p:nvPr>
        </p:nvSpPr>
        <p:spPr/>
        <p:txBody>
          <a:bodyPr/>
          <a:lstStyle/>
          <a:p>
            <a:fld id="{9769E0E6-7D82-7646-9198-8B947CE4E1B2}" type="slidenum">
              <a:rPr kumimoji="1" lang="zh-CN" altLang="en-US" smtClean="0">
                <a:solidFill>
                  <a:prstClr val="black"/>
                </a:solidFill>
              </a:rPr>
              <a:pPr/>
              <a:t>20</a:t>
            </a:fld>
            <a:endParaRPr kumimoji="1" lang="zh-CN" altLang="en-US">
              <a:solidFill>
                <a:prstClr val="black"/>
              </a:solidFill>
            </a:endParaRPr>
          </a:p>
        </p:txBody>
      </p:sp>
    </p:spTree>
    <p:extLst>
      <p:ext uri="{BB962C8B-B14F-4D97-AF65-F5344CB8AC3E}">
        <p14:creationId xmlns:p14="http://schemas.microsoft.com/office/powerpoint/2010/main" xmlns="" val="2350854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r>
              <a:rPr lang="zh-CN" altLang="en-US" dirty="0">
                <a:solidFill>
                  <a:prstClr val="black"/>
                </a:solidFill>
              </a:rPr>
              <a:t>样例：线索管理最佳路径萃取</a:t>
            </a:r>
          </a:p>
        </p:txBody>
      </p:sp>
      <p:grpSp>
        <p:nvGrpSpPr>
          <p:cNvPr id="31" name="组合 3"/>
          <p:cNvGrpSpPr/>
          <p:nvPr/>
        </p:nvGrpSpPr>
        <p:grpSpPr>
          <a:xfrm>
            <a:off x="1436914" y="1484783"/>
            <a:ext cx="9496697" cy="4602508"/>
            <a:chOff x="611560" y="908720"/>
            <a:chExt cx="7848872" cy="4977844"/>
          </a:xfrm>
        </p:grpSpPr>
        <p:grpSp>
          <p:nvGrpSpPr>
            <p:cNvPr id="34" name="组合 2"/>
            <p:cNvGrpSpPr/>
            <p:nvPr/>
          </p:nvGrpSpPr>
          <p:grpSpPr>
            <a:xfrm>
              <a:off x="611560" y="1052736"/>
              <a:ext cx="7848872" cy="4363496"/>
              <a:chOff x="611560" y="1772816"/>
              <a:chExt cx="7272809" cy="3744416"/>
            </a:xfrm>
          </p:grpSpPr>
          <p:sp>
            <p:nvSpPr>
              <p:cNvPr id="67" name="文本框 66"/>
              <p:cNvSpPr txBox="1"/>
              <p:nvPr/>
            </p:nvSpPr>
            <p:spPr>
              <a:xfrm>
                <a:off x="2045121" y="2060848"/>
                <a:ext cx="495551" cy="223412"/>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潜在线索</a:t>
                </a:r>
              </a:p>
            </p:txBody>
          </p:sp>
          <p:sp>
            <p:nvSpPr>
              <p:cNvPr id="68" name="文本框 67"/>
              <p:cNvSpPr txBox="1"/>
              <p:nvPr/>
            </p:nvSpPr>
            <p:spPr>
              <a:xfrm>
                <a:off x="1701044" y="2545159"/>
                <a:ext cx="1172116"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收集和生成线索</a:t>
                </a:r>
              </a:p>
            </p:txBody>
          </p:sp>
          <p:sp>
            <p:nvSpPr>
              <p:cNvPr id="69" name="菱形 68"/>
              <p:cNvSpPr/>
              <p:nvPr/>
            </p:nvSpPr>
            <p:spPr>
              <a:xfrm>
                <a:off x="1545682" y="3317609"/>
                <a:ext cx="1462132" cy="526959"/>
              </a:xfrm>
              <a:prstGeom prst="diamond">
                <a:avLst/>
              </a:prstGeom>
              <a:solidFill>
                <a:srgbClr val="FADBD5"/>
              </a:solidFill>
            </p:spPr>
            <p:txBody>
              <a:bodyPr wrap="square" rtlCol="0">
                <a:spAutoFit/>
              </a:bodyPr>
              <a:lstStyle/>
              <a:p>
                <a:pPr algn="ctr">
                  <a:spcBef>
                    <a:spcPct val="0"/>
                  </a:spcBef>
                </a:pPr>
                <a:endParaRPr lang="zh-CN" altLang="en-US" sz="1400">
                  <a:latin typeface="微软雅黑" panose="020B0503020204020204" charset="-122"/>
                  <a:ea typeface="微软雅黑" panose="020B0503020204020204" charset="-122"/>
                  <a:cs typeface="+mj-cs"/>
                </a:endParaRPr>
              </a:p>
            </p:txBody>
          </p:sp>
          <p:sp>
            <p:nvSpPr>
              <p:cNvPr id="70" name="文本框 69"/>
              <p:cNvSpPr txBox="1"/>
              <p:nvPr/>
            </p:nvSpPr>
            <p:spPr>
              <a:xfrm>
                <a:off x="1701044" y="3429000"/>
                <a:ext cx="1172116"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验证和分发线索</a:t>
                </a:r>
              </a:p>
            </p:txBody>
          </p:sp>
          <p:sp>
            <p:nvSpPr>
              <p:cNvPr id="71" name="文本框 70"/>
              <p:cNvSpPr txBox="1"/>
              <p:nvPr/>
            </p:nvSpPr>
            <p:spPr>
              <a:xfrm>
                <a:off x="2267941" y="3049216"/>
                <a:ext cx="1549527" cy="276999"/>
              </a:xfrm>
              <a:prstGeom prst="rect">
                <a:avLst/>
              </a:prstGeom>
            </p:spPr>
            <p:txBody>
              <a:bodyPr wrap="none" rtlCol="0">
                <a:spAutoFit/>
              </a:bodyPr>
              <a:lstStyle/>
              <a:p>
                <a:pPr algn="ctr" eaLnBrk="1" fontAlgn="auto" hangingPunct="1">
                  <a:spcAft>
                    <a:spcPts val="0"/>
                  </a:spcAft>
                </a:pPr>
                <a:r>
                  <a:rPr lang="zh-CN" altLang="en-US" sz="1200" dirty="0">
                    <a:solidFill>
                      <a:srgbClr val="FF0000"/>
                    </a:solidFill>
                    <a:latin typeface="微软雅黑" panose="020B0503020204020204" charset="-122"/>
                    <a:ea typeface="微软雅黑" panose="020B0503020204020204" charset="-122"/>
                    <a:cs typeface="+mj-cs"/>
                  </a:rPr>
                  <a:t>业务控制点（</a:t>
                </a:r>
                <a:r>
                  <a:rPr lang="en-US" altLang="zh-CN" sz="1200" dirty="0">
                    <a:solidFill>
                      <a:srgbClr val="FF0000"/>
                    </a:solidFill>
                    <a:latin typeface="微软雅黑" panose="020B0503020204020204" charset="-122"/>
                    <a:ea typeface="微软雅黑" panose="020B0503020204020204" charset="-122"/>
                    <a:cs typeface="+mj-cs"/>
                  </a:rPr>
                  <a:t>KCP</a:t>
                </a:r>
                <a:r>
                  <a:rPr lang="zh-CN" altLang="en-US" sz="1200" dirty="0">
                    <a:solidFill>
                      <a:srgbClr val="FF0000"/>
                    </a:solidFill>
                    <a:latin typeface="微软雅黑" panose="020B0503020204020204" charset="-122"/>
                    <a:ea typeface="微软雅黑" panose="020B0503020204020204" charset="-122"/>
                    <a:cs typeface="+mj-cs"/>
                  </a:rPr>
                  <a:t>）</a:t>
                </a:r>
              </a:p>
            </p:txBody>
          </p:sp>
          <p:cxnSp>
            <p:nvCxnSpPr>
              <p:cNvPr id="72" name="直接箭头连接符 28"/>
              <p:cNvCxnSpPr>
                <a:stCxn id="79" idx="2"/>
                <a:endCxn id="80" idx="0"/>
              </p:cNvCxnSpPr>
              <p:nvPr/>
            </p:nvCxnSpPr>
            <p:spPr>
              <a:xfrm flipH="1">
                <a:off x="2287380" y="2283771"/>
                <a:ext cx="5516" cy="2610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29"/>
              <p:cNvCxnSpPr>
                <a:stCxn id="80" idx="2"/>
                <a:endCxn id="81" idx="0"/>
              </p:cNvCxnSpPr>
              <p:nvPr/>
            </p:nvCxnSpPr>
            <p:spPr>
              <a:xfrm flipH="1">
                <a:off x="2276748" y="2806769"/>
                <a:ext cx="10355" cy="510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直接连接符 30"/>
              <p:cNvCxnSpPr/>
              <p:nvPr/>
            </p:nvCxnSpPr>
            <p:spPr>
              <a:xfrm flipH="1">
                <a:off x="1168896" y="3590677"/>
                <a:ext cx="4507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箭头连接符 34"/>
              <p:cNvCxnSpPr/>
              <p:nvPr/>
            </p:nvCxnSpPr>
            <p:spPr>
              <a:xfrm>
                <a:off x="1168896" y="3590678"/>
                <a:ext cx="18728" cy="10624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1173325" y="3717032"/>
                <a:ext cx="607859"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不通过</a:t>
                </a:r>
              </a:p>
            </p:txBody>
          </p:sp>
          <p:sp>
            <p:nvSpPr>
              <p:cNvPr id="77" name="文本框 76"/>
              <p:cNvSpPr txBox="1"/>
              <p:nvPr/>
            </p:nvSpPr>
            <p:spPr>
              <a:xfrm>
                <a:off x="611560" y="4633391"/>
                <a:ext cx="1172116"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关闭或挂起线索</a:t>
                </a:r>
              </a:p>
            </p:txBody>
          </p:sp>
          <p:cxnSp>
            <p:nvCxnSpPr>
              <p:cNvPr id="78" name="直接箭头连接符 37"/>
              <p:cNvCxnSpPr/>
              <p:nvPr/>
            </p:nvCxnSpPr>
            <p:spPr>
              <a:xfrm>
                <a:off x="2267745" y="3886890"/>
                <a:ext cx="1" cy="4782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1883289" y="4319518"/>
                <a:ext cx="748923"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转机会点</a:t>
                </a:r>
              </a:p>
            </p:txBody>
          </p:sp>
          <p:cxnSp>
            <p:nvCxnSpPr>
              <p:cNvPr id="80" name="直接连接符 39"/>
              <p:cNvCxnSpPr/>
              <p:nvPr/>
            </p:nvCxnSpPr>
            <p:spPr>
              <a:xfrm>
                <a:off x="2987825" y="3590677"/>
                <a:ext cx="1132139"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文本框 80"/>
              <p:cNvSpPr txBox="1"/>
              <p:nvPr/>
            </p:nvSpPr>
            <p:spPr>
              <a:xfrm>
                <a:off x="2234473" y="3869432"/>
                <a:ext cx="466794"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通过</a:t>
                </a:r>
              </a:p>
            </p:txBody>
          </p:sp>
          <p:sp>
            <p:nvSpPr>
              <p:cNvPr id="82" name="文本框 81"/>
              <p:cNvSpPr txBox="1"/>
              <p:nvPr/>
            </p:nvSpPr>
            <p:spPr>
              <a:xfrm>
                <a:off x="4788024" y="1772816"/>
                <a:ext cx="1728192"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识别客户痛点和痛苦链</a:t>
                </a:r>
              </a:p>
            </p:txBody>
          </p:sp>
          <p:sp>
            <p:nvSpPr>
              <p:cNvPr id="83" name="文本框 82"/>
              <p:cNvSpPr txBox="1"/>
              <p:nvPr/>
            </p:nvSpPr>
            <p:spPr>
              <a:xfrm>
                <a:off x="5004048" y="2204864"/>
                <a:ext cx="1296144"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激发</a:t>
                </a:r>
                <a:r>
                  <a:rPr lang="en-US" altLang="zh-CN" sz="1100" dirty="0">
                    <a:latin typeface="微软雅黑" panose="020B0503020204020204" charset="-122"/>
                    <a:ea typeface="微软雅黑" panose="020B0503020204020204" charset="-122"/>
                    <a:cs typeface="+mj-cs"/>
                  </a:rPr>
                  <a:t>KDM</a:t>
                </a:r>
                <a:r>
                  <a:rPr lang="zh-CN" altLang="en-US" sz="1100" dirty="0">
                    <a:latin typeface="微软雅黑" panose="020B0503020204020204" charset="-122"/>
                    <a:ea typeface="微软雅黑" panose="020B0503020204020204" charset="-122"/>
                    <a:cs typeface="+mj-cs"/>
                  </a:rPr>
                  <a:t>的兴趣</a:t>
                </a:r>
              </a:p>
            </p:txBody>
          </p:sp>
          <p:sp>
            <p:nvSpPr>
              <p:cNvPr id="84" name="菱形 83"/>
              <p:cNvSpPr/>
              <p:nvPr/>
            </p:nvSpPr>
            <p:spPr>
              <a:xfrm>
                <a:off x="4932041" y="2564904"/>
                <a:ext cx="1440160" cy="611386"/>
              </a:xfrm>
              <a:prstGeom prst="diamond">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spcBef>
                    <a:spcPct val="0"/>
                  </a:spcBef>
                </a:pPr>
                <a:endParaRPr lang="zh-CN" altLang="en-US" sz="1400">
                  <a:latin typeface="微软雅黑" panose="020B0503020204020204" charset="-122"/>
                  <a:ea typeface="微软雅黑" panose="020B0503020204020204" charset="-122"/>
                  <a:cs typeface="+mj-cs"/>
                </a:endParaRPr>
              </a:p>
            </p:txBody>
          </p:sp>
          <p:sp>
            <p:nvSpPr>
              <p:cNvPr id="85" name="文本框 84"/>
              <p:cNvSpPr txBox="1"/>
              <p:nvPr/>
            </p:nvSpPr>
            <p:spPr>
              <a:xfrm>
                <a:off x="4993756" y="2735342"/>
                <a:ext cx="1242648"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引导</a:t>
                </a:r>
                <a:r>
                  <a:rPr lang="en-US" altLang="zh-CN" sz="1100" dirty="0">
                    <a:latin typeface="微软雅黑" panose="020B0503020204020204" charset="-122"/>
                    <a:ea typeface="微软雅黑" panose="020B0503020204020204" charset="-122"/>
                    <a:cs typeface="+mj-cs"/>
                  </a:rPr>
                  <a:t>KDM</a:t>
                </a:r>
                <a:r>
                  <a:rPr lang="zh-CN" altLang="en-US" sz="1100" dirty="0">
                    <a:latin typeface="微软雅黑" panose="020B0503020204020204" charset="-122"/>
                    <a:ea typeface="微软雅黑" panose="020B0503020204020204" charset="-122"/>
                    <a:cs typeface="+mj-cs"/>
                  </a:rPr>
                  <a:t>认可痛点</a:t>
                </a:r>
              </a:p>
            </p:txBody>
          </p:sp>
          <p:sp>
            <p:nvSpPr>
              <p:cNvPr id="86" name="文本框 85"/>
              <p:cNvSpPr txBox="1"/>
              <p:nvPr/>
            </p:nvSpPr>
            <p:spPr>
              <a:xfrm>
                <a:off x="5004049" y="3284984"/>
                <a:ext cx="1294072" cy="261610"/>
              </a:xfrm>
              <a:prstGeom prst="rect">
                <a:avLst/>
              </a:prstGeom>
              <a:solidFill>
                <a:schemeClr val="accent2">
                  <a:lumMod val="20000"/>
                  <a:lumOff val="80000"/>
                </a:schemeClr>
              </a:solidFill>
            </p:spPr>
            <p:txBody>
              <a:bodyPr wrap="square" rtlCol="0">
                <a:spAutoFit/>
              </a:bodyPr>
              <a:lstStyle>
                <a:defPPr>
                  <a:defRPr lang="zh-CN"/>
                </a:defPPr>
                <a:lvl1pPr algn="ctr">
                  <a:spcBef>
                    <a:spcPct val="0"/>
                  </a:spcBef>
                  <a:defRPr sz="1400">
                    <a:latin typeface="+mn-ea"/>
                    <a:cs typeface="+mj-cs"/>
                  </a:defRPr>
                </a:lvl1pPr>
              </a:lstStyle>
              <a:p>
                <a:r>
                  <a:rPr lang="zh-CN" altLang="en-US" sz="1100" dirty="0">
                    <a:latin typeface="微软雅黑" panose="020B0503020204020204" charset="-122"/>
                    <a:ea typeface="微软雅黑" panose="020B0503020204020204" charset="-122"/>
                  </a:rPr>
                  <a:t>确定竞争策略</a:t>
                </a:r>
              </a:p>
            </p:txBody>
          </p:sp>
          <p:sp>
            <p:nvSpPr>
              <p:cNvPr id="87" name="文本框 86"/>
              <p:cNvSpPr txBox="1"/>
              <p:nvPr/>
            </p:nvSpPr>
            <p:spPr>
              <a:xfrm>
                <a:off x="4716016" y="3717033"/>
                <a:ext cx="1872208" cy="4308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创建</a:t>
                </a:r>
                <a:r>
                  <a:rPr lang="en-US" altLang="zh-CN" sz="1100" dirty="0">
                    <a:latin typeface="微软雅黑" panose="020B0503020204020204" charset="-122"/>
                    <a:ea typeface="微软雅黑" panose="020B0503020204020204" charset="-122"/>
                    <a:cs typeface="+mj-cs"/>
                  </a:rPr>
                  <a:t>/</a:t>
                </a:r>
                <a:r>
                  <a:rPr lang="zh-CN" altLang="en-US" sz="1100" dirty="0">
                    <a:latin typeface="微软雅黑" panose="020B0503020204020204" charset="-122"/>
                    <a:ea typeface="微软雅黑" panose="020B0503020204020204" charset="-122"/>
                    <a:cs typeface="+mj-cs"/>
                  </a:rPr>
                  <a:t>重塑</a:t>
                </a:r>
                <a:r>
                  <a:rPr lang="en-US" altLang="zh-CN" sz="1100" dirty="0">
                    <a:latin typeface="微软雅黑" panose="020B0503020204020204" charset="-122"/>
                    <a:ea typeface="微软雅黑" panose="020B0503020204020204" charset="-122"/>
                    <a:cs typeface="+mj-cs"/>
                  </a:rPr>
                  <a:t>KDM</a:t>
                </a:r>
              </a:p>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认同我们的构想</a:t>
                </a:r>
              </a:p>
            </p:txBody>
          </p:sp>
          <p:sp>
            <p:nvSpPr>
              <p:cNvPr id="88" name="菱形 87"/>
              <p:cNvSpPr/>
              <p:nvPr/>
            </p:nvSpPr>
            <p:spPr>
              <a:xfrm>
                <a:off x="4948556" y="4293096"/>
                <a:ext cx="1423646" cy="445723"/>
              </a:xfrm>
              <a:prstGeom prst="diamond">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spcBef>
                    <a:spcPct val="0"/>
                  </a:spcBef>
                </a:pPr>
                <a:endParaRPr lang="zh-CN" altLang="en-US" sz="1400">
                  <a:latin typeface="微软雅黑" panose="020B0503020204020204" charset="-122"/>
                  <a:ea typeface="微软雅黑" panose="020B0503020204020204" charset="-122"/>
                  <a:cs typeface="+mj-cs"/>
                </a:endParaRPr>
              </a:p>
            </p:txBody>
          </p:sp>
          <p:sp>
            <p:nvSpPr>
              <p:cNvPr id="89" name="文本框 88"/>
              <p:cNvSpPr txBox="1"/>
              <p:nvPr/>
            </p:nvSpPr>
            <p:spPr>
              <a:xfrm>
                <a:off x="5344062" y="4391526"/>
                <a:ext cx="678391" cy="261610"/>
              </a:xfrm>
              <a:prstGeom prst="rect">
                <a:avLst/>
              </a:prstGeom>
            </p:spPr>
            <p:txBody>
              <a:bodyPr wrap="none" rtlCol="0">
                <a:spAutoFit/>
              </a:bodyPr>
              <a:lstStyle/>
              <a:p>
                <a:pPr algn="ctr" eaLnBrk="1" fontAlgn="auto" hangingPunct="1">
                  <a:spcAft>
                    <a:spcPts val="0"/>
                  </a:spcAft>
                </a:pPr>
                <a:r>
                  <a:rPr lang="en-US" altLang="zh-CN" sz="1100" dirty="0">
                    <a:latin typeface="微软雅黑" panose="020B0503020204020204" charset="-122"/>
                    <a:ea typeface="微软雅黑" panose="020B0503020204020204" charset="-122"/>
                    <a:cs typeface="+mj-cs"/>
                  </a:rPr>
                  <a:t>KDM</a:t>
                </a:r>
                <a:r>
                  <a:rPr lang="zh-CN" altLang="en-US" sz="1100" dirty="0">
                    <a:latin typeface="微软雅黑" panose="020B0503020204020204" charset="-122"/>
                    <a:ea typeface="微软雅黑" panose="020B0503020204020204" charset="-122"/>
                    <a:cs typeface="+mj-cs"/>
                  </a:rPr>
                  <a:t>认可</a:t>
                </a:r>
              </a:p>
            </p:txBody>
          </p:sp>
          <p:sp>
            <p:nvSpPr>
              <p:cNvPr id="90" name="文本框 89"/>
              <p:cNvSpPr txBox="1"/>
              <p:nvPr/>
            </p:nvSpPr>
            <p:spPr>
              <a:xfrm>
                <a:off x="5004048" y="4909750"/>
                <a:ext cx="1296144"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引导预算与融资</a:t>
                </a:r>
              </a:p>
            </p:txBody>
          </p:sp>
          <p:sp>
            <p:nvSpPr>
              <p:cNvPr id="91" name="文本框 90"/>
              <p:cNvSpPr txBox="1"/>
              <p:nvPr/>
            </p:nvSpPr>
            <p:spPr>
              <a:xfrm>
                <a:off x="5148064" y="5255622"/>
                <a:ext cx="1008112"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移交线索</a:t>
                </a:r>
              </a:p>
            </p:txBody>
          </p:sp>
          <p:cxnSp>
            <p:nvCxnSpPr>
              <p:cNvPr id="92" name="直接连接符 51"/>
              <p:cNvCxnSpPr/>
              <p:nvPr/>
            </p:nvCxnSpPr>
            <p:spPr>
              <a:xfrm flipV="1">
                <a:off x="4119963" y="1903622"/>
                <a:ext cx="0" cy="1687057"/>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接箭头连接符 52"/>
              <p:cNvCxnSpPr>
                <a:endCxn id="94" idx="1"/>
              </p:cNvCxnSpPr>
              <p:nvPr/>
            </p:nvCxnSpPr>
            <p:spPr>
              <a:xfrm>
                <a:off x="4119964" y="1903621"/>
                <a:ext cx="668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53"/>
              <p:cNvCxnSpPr>
                <a:stCxn id="94" idx="2"/>
                <a:endCxn id="95" idx="0"/>
              </p:cNvCxnSpPr>
              <p:nvPr/>
            </p:nvCxnSpPr>
            <p:spPr>
              <a:xfrm>
                <a:off x="5652120" y="2034426"/>
                <a:ext cx="0" cy="170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54"/>
              <p:cNvCxnSpPr>
                <a:stCxn id="95" idx="2"/>
                <a:endCxn id="96" idx="0"/>
              </p:cNvCxnSpPr>
              <p:nvPr/>
            </p:nvCxnSpPr>
            <p:spPr>
              <a:xfrm>
                <a:off x="5652121" y="2466474"/>
                <a:ext cx="1" cy="984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直接箭头连接符 55"/>
              <p:cNvCxnSpPr>
                <a:stCxn id="96" idx="2"/>
                <a:endCxn id="98" idx="0"/>
              </p:cNvCxnSpPr>
              <p:nvPr/>
            </p:nvCxnSpPr>
            <p:spPr>
              <a:xfrm flipH="1">
                <a:off x="5651085" y="3176290"/>
                <a:ext cx="1036" cy="1086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56"/>
              <p:cNvCxnSpPr>
                <a:stCxn id="98" idx="2"/>
                <a:endCxn id="99" idx="0"/>
              </p:cNvCxnSpPr>
              <p:nvPr/>
            </p:nvCxnSpPr>
            <p:spPr>
              <a:xfrm>
                <a:off x="5651086" y="3546594"/>
                <a:ext cx="1035" cy="170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直接箭头连接符 57"/>
              <p:cNvCxnSpPr>
                <a:stCxn id="99" idx="2"/>
                <a:endCxn id="100" idx="0"/>
              </p:cNvCxnSpPr>
              <p:nvPr/>
            </p:nvCxnSpPr>
            <p:spPr>
              <a:xfrm>
                <a:off x="5652120" y="4147920"/>
                <a:ext cx="8259" cy="145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直接箭头连接符 58"/>
              <p:cNvCxnSpPr>
                <a:stCxn id="100" idx="2"/>
                <a:endCxn id="102" idx="0"/>
              </p:cNvCxnSpPr>
              <p:nvPr/>
            </p:nvCxnSpPr>
            <p:spPr>
              <a:xfrm flipH="1">
                <a:off x="5652120" y="4738819"/>
                <a:ext cx="8259" cy="170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直接箭头连接符 59"/>
              <p:cNvCxnSpPr>
                <a:stCxn id="102" idx="2"/>
                <a:endCxn id="103" idx="0"/>
              </p:cNvCxnSpPr>
              <p:nvPr/>
            </p:nvCxnSpPr>
            <p:spPr>
              <a:xfrm flipH="1">
                <a:off x="5652120" y="5171360"/>
                <a:ext cx="1" cy="84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1" name="文本框 100"/>
              <p:cNvSpPr txBox="1"/>
              <p:nvPr/>
            </p:nvSpPr>
            <p:spPr>
              <a:xfrm>
                <a:off x="4969302" y="3068960"/>
                <a:ext cx="466795"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认可</a:t>
                </a:r>
              </a:p>
            </p:txBody>
          </p:sp>
          <p:cxnSp>
            <p:nvCxnSpPr>
              <p:cNvPr id="102" name="直接连接符 61"/>
              <p:cNvCxnSpPr/>
              <p:nvPr/>
            </p:nvCxnSpPr>
            <p:spPr>
              <a:xfrm flipV="1">
                <a:off x="6331026" y="2866147"/>
                <a:ext cx="617239" cy="4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62"/>
              <p:cNvCxnSpPr/>
              <p:nvPr/>
            </p:nvCxnSpPr>
            <p:spPr>
              <a:xfrm flipV="1">
                <a:off x="6948264" y="1903621"/>
                <a:ext cx="0" cy="9625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箭头连接符 63"/>
              <p:cNvCxnSpPr>
                <a:endCxn id="94" idx="3"/>
              </p:cNvCxnSpPr>
              <p:nvPr/>
            </p:nvCxnSpPr>
            <p:spPr>
              <a:xfrm flipH="1">
                <a:off x="6516216" y="1903621"/>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5" name="文本框 104"/>
              <p:cNvSpPr txBox="1"/>
              <p:nvPr/>
            </p:nvSpPr>
            <p:spPr>
              <a:xfrm>
                <a:off x="6301668" y="2636912"/>
                <a:ext cx="607860"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不认可</a:t>
                </a:r>
              </a:p>
            </p:txBody>
          </p:sp>
          <p:sp>
            <p:nvSpPr>
              <p:cNvPr id="106" name="文本框 105"/>
              <p:cNvSpPr txBox="1"/>
              <p:nvPr/>
            </p:nvSpPr>
            <p:spPr>
              <a:xfrm>
                <a:off x="5015279" y="4724375"/>
                <a:ext cx="325731"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是</a:t>
                </a:r>
              </a:p>
            </p:txBody>
          </p:sp>
          <p:cxnSp>
            <p:nvCxnSpPr>
              <p:cNvPr id="107" name="直接连接符 66"/>
              <p:cNvCxnSpPr/>
              <p:nvPr/>
            </p:nvCxnSpPr>
            <p:spPr>
              <a:xfrm flipH="1">
                <a:off x="4572000" y="4509120"/>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67"/>
              <p:cNvCxnSpPr/>
              <p:nvPr/>
            </p:nvCxnSpPr>
            <p:spPr>
              <a:xfrm flipH="1" flipV="1">
                <a:off x="4499992" y="1903622"/>
                <a:ext cx="72008" cy="2605499"/>
              </a:xfrm>
              <a:prstGeom prst="line">
                <a:avLst/>
              </a:prstGeom>
            </p:spPr>
            <p:style>
              <a:lnRef idx="1">
                <a:schemeClr val="accent1"/>
              </a:lnRef>
              <a:fillRef idx="0">
                <a:schemeClr val="accent1"/>
              </a:fillRef>
              <a:effectRef idx="0">
                <a:schemeClr val="accent1"/>
              </a:effectRef>
              <a:fontRef idx="minor">
                <a:schemeClr val="tx1"/>
              </a:fontRef>
            </p:style>
          </p:cxnSp>
          <p:sp>
            <p:nvSpPr>
              <p:cNvPr id="109" name="文本框 108"/>
              <p:cNvSpPr txBox="1"/>
              <p:nvPr/>
            </p:nvSpPr>
            <p:spPr>
              <a:xfrm>
                <a:off x="4644009" y="4293096"/>
                <a:ext cx="325731"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否</a:t>
                </a:r>
              </a:p>
            </p:txBody>
          </p:sp>
          <p:sp>
            <p:nvSpPr>
              <p:cNvPr id="110" name="文本框 109"/>
              <p:cNvSpPr txBox="1"/>
              <p:nvPr/>
            </p:nvSpPr>
            <p:spPr>
              <a:xfrm>
                <a:off x="6334842" y="3296018"/>
                <a:ext cx="1549527" cy="276999"/>
              </a:xfrm>
              <a:prstGeom prst="rect">
                <a:avLst/>
              </a:prstGeom>
            </p:spPr>
            <p:txBody>
              <a:bodyPr wrap="none" rtlCol="0">
                <a:spAutoFit/>
              </a:bodyPr>
              <a:lstStyle/>
              <a:p>
                <a:pPr algn="ctr" eaLnBrk="1" fontAlgn="auto" hangingPunct="1">
                  <a:spcAft>
                    <a:spcPts val="0"/>
                  </a:spcAft>
                </a:pPr>
                <a:r>
                  <a:rPr lang="zh-CN" altLang="en-US" sz="1200" dirty="0">
                    <a:solidFill>
                      <a:srgbClr val="FF0000"/>
                    </a:solidFill>
                    <a:latin typeface="微软雅黑" panose="020B0503020204020204" charset="-122"/>
                    <a:ea typeface="微软雅黑" panose="020B0503020204020204" charset="-122"/>
                    <a:cs typeface="+mj-cs"/>
                  </a:rPr>
                  <a:t>业务控制点（</a:t>
                </a:r>
                <a:r>
                  <a:rPr lang="en-US" altLang="zh-CN" sz="1200" dirty="0">
                    <a:solidFill>
                      <a:srgbClr val="FF0000"/>
                    </a:solidFill>
                    <a:latin typeface="微软雅黑" panose="020B0503020204020204" charset="-122"/>
                    <a:ea typeface="微软雅黑" panose="020B0503020204020204" charset="-122"/>
                    <a:cs typeface="+mj-cs"/>
                  </a:rPr>
                  <a:t>KCP</a:t>
                </a:r>
                <a:r>
                  <a:rPr lang="zh-CN" altLang="en-US" sz="1200" dirty="0">
                    <a:solidFill>
                      <a:srgbClr val="FF0000"/>
                    </a:solidFill>
                    <a:latin typeface="微软雅黑" panose="020B0503020204020204" charset="-122"/>
                    <a:ea typeface="微软雅黑" panose="020B0503020204020204" charset="-122"/>
                    <a:cs typeface="+mj-cs"/>
                  </a:rPr>
                  <a:t>）</a:t>
                </a:r>
              </a:p>
            </p:txBody>
          </p:sp>
          <p:sp>
            <p:nvSpPr>
              <p:cNvPr id="111" name="文本框 110"/>
              <p:cNvSpPr txBox="1"/>
              <p:nvPr/>
            </p:nvSpPr>
            <p:spPr>
              <a:xfrm>
                <a:off x="3025086" y="3356992"/>
                <a:ext cx="466794" cy="261610"/>
              </a:xfrm>
              <a:prstGeom prst="rect">
                <a:avLst/>
              </a:prstGeom>
            </p:spPr>
            <p:txBody>
              <a:bodyPr wrap="none" rtlCol="0">
                <a:spAutoFit/>
              </a:bodyPr>
              <a:lstStyle/>
              <a:p>
                <a:pPr algn="ctr" eaLnBrk="1" fontAlgn="auto" hangingPunct="1">
                  <a:spcAft>
                    <a:spcPts val="0"/>
                  </a:spcAft>
                </a:pPr>
                <a:r>
                  <a:rPr lang="zh-CN" altLang="en-US" sz="1100" dirty="0">
                    <a:latin typeface="微软雅黑" panose="020B0503020204020204" charset="-122"/>
                    <a:ea typeface="微软雅黑" panose="020B0503020204020204" charset="-122"/>
                    <a:cs typeface="+mj-cs"/>
                  </a:rPr>
                  <a:t>通过</a:t>
                </a:r>
              </a:p>
            </p:txBody>
          </p:sp>
        </p:grpSp>
        <p:sp>
          <p:nvSpPr>
            <p:cNvPr id="58" name="矩形 57"/>
            <p:cNvSpPr/>
            <p:nvPr/>
          </p:nvSpPr>
          <p:spPr>
            <a:xfrm>
              <a:off x="683568" y="1268760"/>
              <a:ext cx="3528392" cy="1296144"/>
            </a:xfrm>
            <a:prstGeom prst="rect">
              <a:avLst/>
            </a:prstGeom>
            <a:noFill/>
            <a:ln>
              <a:solidFill>
                <a:schemeClr val="tx1">
                  <a:lumMod val="65000"/>
                  <a:lumOff val="3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微软雅黑" panose="020B0503020204020204" charset="-122"/>
                <a:ea typeface="微软雅黑" panose="020B0503020204020204" charset="-122"/>
              </a:endParaRPr>
            </a:p>
          </p:txBody>
        </p:sp>
        <p:sp>
          <p:nvSpPr>
            <p:cNvPr id="59" name="矩形 58"/>
            <p:cNvSpPr/>
            <p:nvPr/>
          </p:nvSpPr>
          <p:spPr>
            <a:xfrm>
              <a:off x="683568" y="2780928"/>
              <a:ext cx="3528392" cy="1944216"/>
            </a:xfrm>
            <a:prstGeom prst="rect">
              <a:avLst/>
            </a:prstGeom>
            <a:noFill/>
            <a:ln>
              <a:solidFill>
                <a:schemeClr val="tx1">
                  <a:lumMod val="65000"/>
                  <a:lumOff val="3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微软雅黑" panose="020B0503020204020204" charset="-122"/>
                <a:ea typeface="微软雅黑" panose="020B0503020204020204" charset="-122"/>
              </a:endParaRPr>
            </a:p>
          </p:txBody>
        </p:sp>
        <p:sp>
          <p:nvSpPr>
            <p:cNvPr id="60" name="矩形 59"/>
            <p:cNvSpPr/>
            <p:nvPr/>
          </p:nvSpPr>
          <p:spPr>
            <a:xfrm>
              <a:off x="4644008" y="908720"/>
              <a:ext cx="3600400" cy="4608512"/>
            </a:xfrm>
            <a:prstGeom prst="rect">
              <a:avLst/>
            </a:prstGeom>
            <a:noFill/>
            <a:ln>
              <a:solidFill>
                <a:schemeClr val="tx1">
                  <a:lumMod val="65000"/>
                  <a:lumOff val="3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微软雅黑" panose="020B0503020204020204" charset="-122"/>
                <a:ea typeface="微软雅黑" panose="020B0503020204020204" charset="-122"/>
              </a:endParaRPr>
            </a:p>
          </p:txBody>
        </p:sp>
        <p:sp>
          <p:nvSpPr>
            <p:cNvPr id="63" name="矩形 62"/>
            <p:cNvSpPr/>
            <p:nvPr/>
          </p:nvSpPr>
          <p:spPr>
            <a:xfrm>
              <a:off x="4644008" y="5517232"/>
              <a:ext cx="1872208" cy="369332"/>
            </a:xfrm>
            <a:prstGeom prst="rect">
              <a:avLst/>
            </a:prstGeom>
          </p:spPr>
          <p:txBody>
            <a:bodyPr wrap="square">
              <a:spAutoFit/>
            </a:bodyPr>
            <a:lstStyle/>
            <a:p>
              <a:r>
                <a:rPr kumimoji="1" lang="en-US" altLang="zh-CN" dirty="0" smtClean="0">
                  <a:latin typeface="微软雅黑" panose="020B0503020204020204" charset="-122"/>
                  <a:ea typeface="微软雅黑" panose="020B0503020204020204" charset="-122"/>
                  <a:cs typeface="微软雅黑" panose="020B0503020204020204" charset="-122"/>
                </a:rPr>
                <a:t>3. </a:t>
              </a:r>
              <a:r>
                <a:rPr kumimoji="1" lang="zh-CN" altLang="en-US" dirty="0" smtClean="0">
                  <a:latin typeface="微软雅黑" panose="020B0503020204020204" charset="-122"/>
                  <a:ea typeface="微软雅黑" panose="020B0503020204020204" charset="-122"/>
                  <a:cs typeface="微软雅黑" panose="020B0503020204020204" charset="-122"/>
                </a:rPr>
                <a:t>跟踪与培育</a:t>
              </a:r>
              <a:endParaRPr kumimoji="1" lang="zh-CN" altLang="en-US" dirty="0">
                <a:latin typeface="微软雅黑" panose="020B0503020204020204" charset="-122"/>
                <a:ea typeface="微软雅黑" panose="020B0503020204020204" charset="-122"/>
                <a:cs typeface="微软雅黑" panose="020B0503020204020204" charset="-122"/>
              </a:endParaRPr>
            </a:p>
          </p:txBody>
        </p:sp>
        <p:sp>
          <p:nvSpPr>
            <p:cNvPr id="64" name="矩形 63"/>
            <p:cNvSpPr/>
            <p:nvPr/>
          </p:nvSpPr>
          <p:spPr>
            <a:xfrm>
              <a:off x="683568" y="908720"/>
              <a:ext cx="1598064" cy="369332"/>
            </a:xfrm>
            <a:prstGeom prst="rect">
              <a:avLst/>
            </a:prstGeom>
          </p:spPr>
          <p:txBody>
            <a:bodyPr wrap="none">
              <a:spAutoFit/>
            </a:bodyPr>
            <a:lstStyle/>
            <a:p>
              <a:r>
                <a:rPr kumimoji="1" lang="en-US" altLang="zh-CN" dirty="0" smtClean="0">
                  <a:latin typeface="微软雅黑" panose="020B0503020204020204" charset="-122"/>
                  <a:ea typeface="微软雅黑" panose="020B0503020204020204" charset="-122"/>
                  <a:cs typeface="微软雅黑" panose="020B0503020204020204" charset="-122"/>
                </a:rPr>
                <a:t>1. </a:t>
              </a:r>
              <a:r>
                <a:rPr kumimoji="1" lang="zh-CN" altLang="en-US" dirty="0" smtClean="0">
                  <a:latin typeface="微软雅黑" panose="020B0503020204020204" charset="-122"/>
                  <a:ea typeface="微软雅黑" panose="020B0503020204020204" charset="-122"/>
                  <a:cs typeface="微软雅黑" panose="020B0503020204020204" charset="-122"/>
                </a:rPr>
                <a:t>收集</a:t>
              </a:r>
              <a:r>
                <a:rPr kumimoji="1" lang="zh-CN" altLang="en-US" dirty="0">
                  <a:latin typeface="微软雅黑" panose="020B0503020204020204" charset="-122"/>
                  <a:ea typeface="微软雅黑" panose="020B0503020204020204" charset="-122"/>
                  <a:cs typeface="微软雅黑" panose="020B0503020204020204" charset="-122"/>
                </a:rPr>
                <a:t>与生成</a:t>
              </a:r>
            </a:p>
          </p:txBody>
        </p:sp>
        <p:sp>
          <p:nvSpPr>
            <p:cNvPr id="66" name="矩形 65"/>
            <p:cNvSpPr/>
            <p:nvPr/>
          </p:nvSpPr>
          <p:spPr>
            <a:xfrm>
              <a:off x="683568" y="4725144"/>
              <a:ext cx="1598064" cy="369332"/>
            </a:xfrm>
            <a:prstGeom prst="rect">
              <a:avLst/>
            </a:prstGeom>
          </p:spPr>
          <p:txBody>
            <a:bodyPr wrap="none">
              <a:spAutoFit/>
            </a:bodyPr>
            <a:lstStyle/>
            <a:p>
              <a:r>
                <a:rPr kumimoji="1" lang="en-US" altLang="zh-CN" dirty="0" smtClean="0">
                  <a:latin typeface="微软雅黑" panose="020B0503020204020204" charset="-122"/>
                  <a:ea typeface="微软雅黑" panose="020B0503020204020204" charset="-122"/>
                  <a:cs typeface="微软雅黑" panose="020B0503020204020204" charset="-122"/>
                </a:rPr>
                <a:t>2. </a:t>
              </a:r>
              <a:r>
                <a:rPr kumimoji="1" lang="zh-CN" altLang="en-US" dirty="0" smtClean="0">
                  <a:latin typeface="微软雅黑" panose="020B0503020204020204" charset="-122"/>
                  <a:ea typeface="微软雅黑" panose="020B0503020204020204" charset="-122"/>
                  <a:cs typeface="微软雅黑" panose="020B0503020204020204" charset="-122"/>
                </a:rPr>
                <a:t>验证与分发</a:t>
              </a:r>
              <a:endParaRPr kumimoji="1" lang="zh-CN" altLang="en-US" dirty="0">
                <a:latin typeface="微软雅黑" panose="020B0503020204020204" charset="-122"/>
                <a:ea typeface="微软雅黑" panose="020B0503020204020204" charset="-122"/>
                <a:cs typeface="微软雅黑" panose="020B0503020204020204" charset="-122"/>
              </a:endParaRPr>
            </a:p>
          </p:txBody>
        </p:sp>
      </p:grpSp>
    </p:spTree>
    <p:extLst>
      <p:ext uri="{BB962C8B-B14F-4D97-AF65-F5344CB8AC3E}">
        <p14:creationId xmlns:p14="http://schemas.microsoft.com/office/powerpoint/2010/main" xmlns="" val="2681103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r>
              <a:rPr lang="zh-CN" altLang="en-US" dirty="0">
                <a:solidFill>
                  <a:prstClr val="black"/>
                </a:solidFill>
              </a:rPr>
              <a:t>收集与生成线索</a:t>
            </a:r>
          </a:p>
        </p:txBody>
      </p:sp>
      <p:sp>
        <p:nvSpPr>
          <p:cNvPr id="3" name="Rectangle 67">
            <a:extLst>
              <a:ext uri="{FF2B5EF4-FFF2-40B4-BE49-F238E27FC236}">
                <a16:creationId xmlns="" xmlns:a16="http://schemas.microsoft.com/office/drawing/2014/main" id="{B1F4F837-4E4A-44B8-B343-BB7ABD32F9C6}"/>
              </a:ext>
            </a:extLst>
          </p:cNvPr>
          <p:cNvSpPr/>
          <p:nvPr/>
        </p:nvSpPr>
        <p:spPr bwMode="auto">
          <a:xfrm>
            <a:off x="1533320" y="3280136"/>
            <a:ext cx="5698695" cy="3386340"/>
          </a:xfrm>
          <a:prstGeom prst="rect">
            <a:avLst/>
          </a:prstGeom>
          <a:solidFill>
            <a:srgbClr val="FFFFFF">
              <a:lumMod val="95000"/>
            </a:srgbClr>
          </a:solidFill>
          <a:ln w="9525" cap="flat" cmpd="sng" algn="ctr">
            <a:noFill/>
            <a:prstDash val="solid"/>
            <a:round/>
            <a:headEnd type="none" w="med" len="med"/>
            <a:tailEnd type="none" w="med" len="med"/>
          </a:ln>
          <a:effectLst/>
        </p:spPr>
        <p:txBody>
          <a:bodyPr anchor="ctr"/>
          <a:lstStyle/>
          <a:p>
            <a:pPr algn="ctr" defTabSz="683895" eaLnBrk="1" fontAlgn="auto" hangingPunct="1">
              <a:spcBef>
                <a:spcPts val="0"/>
              </a:spcBef>
              <a:spcAft>
                <a:spcPts val="0"/>
              </a:spcAft>
              <a:defRPr/>
            </a:pPr>
            <a:endParaRPr lang="en-US" sz="12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sp>
        <p:nvSpPr>
          <p:cNvPr id="4" name="Rectangle 95">
            <a:extLst>
              <a:ext uri="{FF2B5EF4-FFF2-40B4-BE49-F238E27FC236}">
                <a16:creationId xmlns="" xmlns:a16="http://schemas.microsoft.com/office/drawing/2014/main" id="{99D5AE1E-5816-4801-BCFB-EA0FE8C9969E}"/>
              </a:ext>
            </a:extLst>
          </p:cNvPr>
          <p:cNvSpPr/>
          <p:nvPr/>
        </p:nvSpPr>
        <p:spPr bwMode="auto">
          <a:xfrm>
            <a:off x="7294822" y="4977281"/>
            <a:ext cx="3121320" cy="1689195"/>
          </a:xfrm>
          <a:prstGeom prst="rect">
            <a:avLst/>
          </a:prstGeom>
          <a:solidFill>
            <a:srgbClr val="FFFFFF">
              <a:lumMod val="95000"/>
            </a:srgbClr>
          </a:solidFill>
          <a:ln w="9525" cap="flat" cmpd="sng" algn="ctr">
            <a:noFill/>
            <a:prstDash val="solid"/>
            <a:round/>
            <a:headEnd type="none" w="med" len="med"/>
            <a:tailEnd type="none" w="med" len="med"/>
          </a:ln>
          <a:effectLst/>
        </p:spPr>
        <p:txBody>
          <a:bodyPr tIns="91440" bIns="91440"/>
          <a:lstStyle/>
          <a:p>
            <a:pPr marL="177800" lvl="1" indent="-177800" defTabSz="683895" eaLnBrk="1" fontAlgn="auto" hangingPunct="1">
              <a:spcBef>
                <a:spcPts val="600"/>
              </a:spcBef>
              <a:spcAft>
                <a:spcPts val="0"/>
              </a:spcAft>
              <a:buClr>
                <a:srgbClr val="990000"/>
              </a:buClr>
              <a:buFont typeface="Wingdings" panose="05000000000000000000" pitchFamily="2" charset="2"/>
              <a:buChar char="§"/>
              <a:defRPr/>
            </a:pPr>
            <a:r>
              <a:rPr lang="zh-CN" altLang="en-US" sz="1600" b="1" kern="0" dirty="0">
                <a:solidFill>
                  <a:srgbClr val="CC3300"/>
                </a:solidFill>
                <a:latin typeface="阿里巴巴普惠体 M" panose="00020600040101010101" pitchFamily="18" charset="-122"/>
                <a:ea typeface="阿里巴巴普惠体 M" panose="00020600040101010101" pitchFamily="18" charset="-122"/>
                <a:cs typeface="Arial" panose="020B0604020202020204"/>
              </a:rPr>
              <a:t>线索</a:t>
            </a:r>
            <a:r>
              <a:rPr lang="zh-CN" altLang="en-US" sz="16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rPr>
              <a:t>：客户对特定产品或服务的潜在购买意愿，其最终将可能为我们带来商业机会。</a:t>
            </a:r>
            <a:endParaRPr lang="en-US" altLang="zh-CN" sz="16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grpSp>
        <p:nvGrpSpPr>
          <p:cNvPr id="5" name="组合 4">
            <a:extLst>
              <a:ext uri="{FF2B5EF4-FFF2-40B4-BE49-F238E27FC236}">
                <a16:creationId xmlns="" xmlns:a16="http://schemas.microsoft.com/office/drawing/2014/main" id="{C594CD81-1C43-4E8B-B646-9B5ADF4F5B86}"/>
              </a:ext>
            </a:extLst>
          </p:cNvPr>
          <p:cNvGrpSpPr/>
          <p:nvPr/>
        </p:nvGrpSpPr>
        <p:grpSpPr>
          <a:xfrm>
            <a:off x="1530839" y="1268760"/>
            <a:ext cx="8885996" cy="4798202"/>
            <a:chOff x="2011680" y="1416839"/>
            <a:chExt cx="8145780" cy="3825013"/>
          </a:xfrm>
        </p:grpSpPr>
        <p:sp>
          <p:nvSpPr>
            <p:cNvPr id="6" name="Rectangle 68">
              <a:extLst>
                <a:ext uri="{FF2B5EF4-FFF2-40B4-BE49-F238E27FC236}">
                  <a16:creationId xmlns="" xmlns:a16="http://schemas.microsoft.com/office/drawing/2014/main" id="{62B72A7C-96D4-4C88-8A77-3AF9FAD87B87}"/>
                </a:ext>
              </a:extLst>
            </p:cNvPr>
            <p:cNvSpPr/>
            <p:nvPr/>
          </p:nvSpPr>
          <p:spPr bwMode="auto">
            <a:xfrm>
              <a:off x="2011680" y="2251864"/>
              <a:ext cx="8145780" cy="438150"/>
            </a:xfrm>
            <a:prstGeom prst="rect">
              <a:avLst/>
            </a:prstGeom>
            <a:solidFill>
              <a:srgbClr val="C00000"/>
            </a:solidFill>
            <a:ln w="9525" cap="flat" cmpd="sng" algn="ctr">
              <a:noFill/>
              <a:prstDash val="solid"/>
              <a:round/>
              <a:headEnd type="none" w="med" len="med"/>
              <a:tailEnd type="none" w="med" len="med"/>
            </a:ln>
            <a:effectLst/>
          </p:spPr>
          <p:txBody>
            <a:bodyPr anchor="ctr"/>
            <a:lstStyle>
              <a:lvl1pPr eaLnBrk="0" hangingPunct="0">
                <a:defRPr sz="1200">
                  <a:solidFill>
                    <a:schemeClr val="tx1"/>
                  </a:solidFill>
                  <a:latin typeface="Arial" panose="020B0604020202020204" pitchFamily="34" charset="0"/>
                  <a:ea typeface="华文细黑" panose="02010600040101010101" pitchFamily="2" charset="-122"/>
                </a:defRPr>
              </a:lvl1pPr>
              <a:lvl2pPr marL="742950" indent="-285750" eaLnBrk="0" hangingPunct="0">
                <a:defRPr sz="1200">
                  <a:solidFill>
                    <a:schemeClr val="tx1"/>
                  </a:solidFill>
                  <a:latin typeface="Arial" panose="020B0604020202020204" pitchFamily="34" charset="0"/>
                  <a:ea typeface="华文细黑" panose="02010600040101010101" pitchFamily="2" charset="-122"/>
                </a:defRPr>
              </a:lvl2pPr>
              <a:lvl3pPr marL="1143000" indent="-228600" eaLnBrk="0" hangingPunct="0">
                <a:defRPr sz="1200">
                  <a:solidFill>
                    <a:schemeClr val="tx1"/>
                  </a:solidFill>
                  <a:latin typeface="Arial" panose="020B0604020202020204" pitchFamily="34" charset="0"/>
                  <a:ea typeface="华文细黑" panose="02010600040101010101" pitchFamily="2" charset="-122"/>
                </a:defRPr>
              </a:lvl3pPr>
              <a:lvl4pPr marL="1600200" indent="-228600" eaLnBrk="0" hangingPunct="0">
                <a:defRPr sz="1200">
                  <a:solidFill>
                    <a:schemeClr val="tx1"/>
                  </a:solidFill>
                  <a:latin typeface="Arial" panose="020B0604020202020204" pitchFamily="34" charset="0"/>
                  <a:ea typeface="华文细黑" panose="02010600040101010101" pitchFamily="2" charset="-122"/>
                </a:defRPr>
              </a:lvl4pPr>
              <a:lvl5pPr marL="2057400" indent="-228600" eaLnBrk="0" hangingPunct="0">
                <a:defRPr sz="1200">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fontAlgn="auto">
                <a:spcBef>
                  <a:spcPts val="0"/>
                </a:spcBef>
                <a:spcAft>
                  <a:spcPts val="0"/>
                </a:spcAft>
                <a:defRPr/>
              </a:pPr>
              <a:r>
                <a:rPr lang="zh-CN" altLang="en-US" sz="1800" b="1" kern="0">
                  <a:solidFill>
                    <a:prstClr val="white"/>
                  </a:solidFill>
                  <a:latin typeface="阿里巴巴普惠体 M" panose="00020600040101010101" pitchFamily="18" charset="-122"/>
                  <a:ea typeface="阿里巴巴普惠体 M" panose="00020600040101010101" pitchFamily="18" charset="-122"/>
                  <a:cs typeface="Arial" panose="020B0604020202020204"/>
                </a:rPr>
                <a:t>主动收集和分析信息以生成初始线索</a:t>
              </a:r>
            </a:p>
          </p:txBody>
        </p:sp>
        <p:sp>
          <p:nvSpPr>
            <p:cNvPr id="7" name="Rectangle 94">
              <a:extLst>
                <a:ext uri="{FF2B5EF4-FFF2-40B4-BE49-F238E27FC236}">
                  <a16:creationId xmlns="" xmlns:a16="http://schemas.microsoft.com/office/drawing/2014/main" id="{4C7DA275-5D73-4762-BE33-4D67B9125FDF}"/>
                </a:ext>
              </a:extLst>
            </p:cNvPr>
            <p:cNvSpPr/>
            <p:nvPr/>
          </p:nvSpPr>
          <p:spPr bwMode="auto">
            <a:xfrm>
              <a:off x="7295515" y="3018309"/>
              <a:ext cx="2861310" cy="1006475"/>
            </a:xfrm>
            <a:prstGeom prst="rect">
              <a:avLst/>
            </a:prstGeom>
            <a:solidFill>
              <a:srgbClr val="FFFFFF">
                <a:lumMod val="95000"/>
              </a:srgbClr>
            </a:solidFill>
            <a:ln w="9525" cap="flat" cmpd="sng" algn="ctr">
              <a:noFill/>
              <a:prstDash val="solid"/>
              <a:round/>
              <a:headEnd type="none" w="med" len="med"/>
              <a:tailEnd type="none" w="med" len="med"/>
            </a:ln>
            <a:effectLst/>
          </p:spPr>
          <p:txBody>
            <a:bodyPr tIns="91440"/>
            <a:lstStyle/>
            <a:p>
              <a:pPr marL="177800" lvl="1" indent="-177800" eaLnBrk="1" fontAlgn="auto" hangingPunct="1">
                <a:spcBef>
                  <a:spcPts val="600"/>
                </a:spcBef>
                <a:spcAft>
                  <a:spcPts val="0"/>
                </a:spcAft>
                <a:buClr>
                  <a:srgbClr val="990000"/>
                </a:buClr>
                <a:buFont typeface="Wingdings" panose="05000000000000000000" pitchFamily="2" charset="2"/>
                <a:buChar char="§"/>
                <a:defRPr/>
              </a:pPr>
              <a:r>
                <a:rPr lang="zh-CN" altLang="en-US" sz="16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rPr>
                <a:t>线索创建人</a:t>
              </a:r>
              <a:endParaRPr lang="en-US" altLang="zh-CN" sz="16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sp>
          <p:nvSpPr>
            <p:cNvPr id="8" name="Rectangle 96">
              <a:extLst>
                <a:ext uri="{FF2B5EF4-FFF2-40B4-BE49-F238E27FC236}">
                  <a16:creationId xmlns="" xmlns:a16="http://schemas.microsoft.com/office/drawing/2014/main" id="{46AFB75D-E73D-4E0C-8E2C-538C6F583704}"/>
                </a:ext>
              </a:extLst>
            </p:cNvPr>
            <p:cNvSpPr/>
            <p:nvPr/>
          </p:nvSpPr>
          <p:spPr bwMode="auto">
            <a:xfrm>
              <a:off x="2011680" y="2745259"/>
              <a:ext cx="5220335" cy="273050"/>
            </a:xfrm>
            <a:prstGeom prst="rect">
              <a:avLst/>
            </a:prstGeom>
            <a:solidFill>
              <a:srgbClr val="00A0EB"/>
            </a:solidFill>
            <a:ln w="9525" algn="ctr">
              <a:noFill/>
              <a:round/>
            </a:ln>
          </p:spPr>
          <p:txBody>
            <a:bodyPr lIns="0" rIns="0" anchor="ctr"/>
            <a:lstStyle/>
            <a:p>
              <a:pPr algn="ctr" defTabSz="683895" eaLnBrk="1" fontAlgn="auto" hangingPunct="1">
                <a:spcBef>
                  <a:spcPts val="0"/>
                </a:spcBef>
                <a:spcAft>
                  <a:spcPts val="0"/>
                </a:spcAft>
                <a:buSzPct val="100000"/>
                <a:defRPr/>
              </a:pPr>
              <a:r>
                <a:rPr lang="zh-CN" altLang="en-US" sz="1600" b="1" kern="0" dirty="0">
                  <a:solidFill>
                    <a:prstClr val="white"/>
                  </a:solidFill>
                  <a:latin typeface="阿里巴巴普惠体 M" panose="00020600040101010101" pitchFamily="18" charset="-122"/>
                  <a:ea typeface="阿里巴巴普惠体 M" panose="00020600040101010101" pitchFamily="18" charset="-122"/>
                  <a:cs typeface="Arial" panose="020B0604020202020204"/>
                </a:rPr>
                <a:t>关键活动</a:t>
              </a:r>
            </a:p>
          </p:txBody>
        </p:sp>
        <p:sp>
          <p:nvSpPr>
            <p:cNvPr id="9" name="Rectangle 97">
              <a:extLst>
                <a:ext uri="{FF2B5EF4-FFF2-40B4-BE49-F238E27FC236}">
                  <a16:creationId xmlns="" xmlns:a16="http://schemas.microsoft.com/office/drawing/2014/main" id="{53F773A1-8317-41D9-96C1-287C8BD9EB79}"/>
                </a:ext>
              </a:extLst>
            </p:cNvPr>
            <p:cNvSpPr/>
            <p:nvPr/>
          </p:nvSpPr>
          <p:spPr bwMode="auto">
            <a:xfrm>
              <a:off x="7295515" y="2745259"/>
              <a:ext cx="2861310" cy="273050"/>
            </a:xfrm>
            <a:prstGeom prst="rect">
              <a:avLst/>
            </a:prstGeom>
            <a:solidFill>
              <a:srgbClr val="00A0EB"/>
            </a:solidFill>
            <a:ln w="9525" algn="ctr">
              <a:noFill/>
              <a:round/>
            </a:ln>
          </p:spPr>
          <p:txBody>
            <a:bodyPr lIns="0" rIns="0" anchor="ctr"/>
            <a:lstStyle/>
            <a:p>
              <a:pPr algn="ctr" defTabSz="683895" eaLnBrk="1" fontAlgn="auto" hangingPunct="1">
                <a:spcBef>
                  <a:spcPts val="0"/>
                </a:spcBef>
                <a:spcAft>
                  <a:spcPts val="0"/>
                </a:spcAft>
                <a:buSzPct val="100000"/>
                <a:defRPr/>
              </a:pPr>
              <a:r>
                <a:rPr lang="zh-CN" altLang="en-US" sz="1600" b="1" kern="0" dirty="0">
                  <a:solidFill>
                    <a:prstClr val="white"/>
                  </a:solidFill>
                  <a:latin typeface="阿里巴巴普惠体 M" panose="00020600040101010101" pitchFamily="18" charset="-122"/>
                  <a:ea typeface="阿里巴巴普惠体 M" panose="00020600040101010101" pitchFamily="18" charset="-122"/>
                  <a:cs typeface="Arial" panose="020B0604020202020204"/>
                </a:rPr>
                <a:t>关键角色</a:t>
              </a:r>
            </a:p>
          </p:txBody>
        </p:sp>
        <p:sp>
          <p:nvSpPr>
            <p:cNvPr id="10" name="Rectangle 98">
              <a:extLst>
                <a:ext uri="{FF2B5EF4-FFF2-40B4-BE49-F238E27FC236}">
                  <a16:creationId xmlns="" xmlns:a16="http://schemas.microsoft.com/office/drawing/2014/main" id="{1088BEA0-1ED0-4920-84BD-AA7A5E4EF66D}"/>
                </a:ext>
              </a:extLst>
            </p:cNvPr>
            <p:cNvSpPr/>
            <p:nvPr/>
          </p:nvSpPr>
          <p:spPr bwMode="auto">
            <a:xfrm>
              <a:off x="7295515" y="4096539"/>
              <a:ext cx="2861310" cy="274320"/>
            </a:xfrm>
            <a:prstGeom prst="rect">
              <a:avLst/>
            </a:prstGeom>
            <a:solidFill>
              <a:srgbClr val="00A0EB"/>
            </a:solidFill>
            <a:ln w="9525" algn="ctr">
              <a:noFill/>
              <a:round/>
            </a:ln>
          </p:spPr>
          <p:txBody>
            <a:bodyPr lIns="0" rIns="0" anchor="ctr"/>
            <a:lstStyle/>
            <a:p>
              <a:pPr algn="ctr" defTabSz="683895" eaLnBrk="1" fontAlgn="auto" hangingPunct="1">
                <a:spcBef>
                  <a:spcPts val="0"/>
                </a:spcBef>
                <a:spcAft>
                  <a:spcPts val="0"/>
                </a:spcAft>
                <a:buSzPct val="100000"/>
                <a:defRPr/>
              </a:pPr>
              <a:r>
                <a:rPr lang="zh-CN" altLang="en-US" sz="1600" b="1" kern="0" dirty="0">
                  <a:solidFill>
                    <a:prstClr val="white"/>
                  </a:solidFill>
                  <a:latin typeface="阿里巴巴普惠体 M" panose="00020600040101010101" pitchFamily="18" charset="-122"/>
                  <a:ea typeface="阿里巴巴普惠体 M" panose="00020600040101010101" pitchFamily="18" charset="-122"/>
                  <a:cs typeface="Arial" panose="020B0604020202020204"/>
                </a:rPr>
                <a:t>关键定义</a:t>
              </a:r>
            </a:p>
          </p:txBody>
        </p:sp>
        <p:grpSp>
          <p:nvGrpSpPr>
            <p:cNvPr id="11" name="Group 111">
              <a:extLst>
                <a:ext uri="{FF2B5EF4-FFF2-40B4-BE49-F238E27FC236}">
                  <a16:creationId xmlns="" xmlns:a16="http://schemas.microsoft.com/office/drawing/2014/main" id="{6DB9FDA0-2A46-409A-993F-CAAB32A2E0CD}"/>
                </a:ext>
              </a:extLst>
            </p:cNvPr>
            <p:cNvGrpSpPr/>
            <p:nvPr/>
          </p:nvGrpSpPr>
          <p:grpSpPr bwMode="auto">
            <a:xfrm>
              <a:off x="2133600" y="3210081"/>
              <a:ext cx="4904740" cy="294423"/>
              <a:chOff x="652463" y="3127392"/>
              <a:chExt cx="5472087" cy="294234"/>
            </a:xfrm>
          </p:grpSpPr>
          <p:sp>
            <p:nvSpPr>
              <p:cNvPr id="22" name="Rectangle 22">
                <a:extLst>
                  <a:ext uri="{FF2B5EF4-FFF2-40B4-BE49-F238E27FC236}">
                    <a16:creationId xmlns="" xmlns:a16="http://schemas.microsoft.com/office/drawing/2014/main" id="{A1ADEE24-D80F-437E-BC2B-0DCF4E62067D}"/>
                  </a:ext>
                </a:extLst>
              </p:cNvPr>
              <p:cNvSpPr>
                <a:spLocks noChangeArrowheads="1"/>
              </p:cNvSpPr>
              <p:nvPr/>
            </p:nvSpPr>
            <p:spPr bwMode="auto">
              <a:xfrm>
                <a:off x="782780" y="3127392"/>
                <a:ext cx="5341770" cy="294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hangingPunct="1"/>
                <a:r>
                  <a:rPr lang="zh-CN" altLang="en-US" sz="1800">
                    <a:latin typeface="阿里巴巴普惠体 M" panose="00020600040101010101" pitchFamily="18" charset="-122"/>
                    <a:ea typeface="阿里巴巴普惠体 M" panose="00020600040101010101" pitchFamily="18" charset="-122"/>
                    <a:cs typeface="Arial" panose="020B0604020202020204"/>
                  </a:rPr>
                  <a:t>从多渠道主动收集初始线索信息</a:t>
                </a:r>
              </a:p>
            </p:txBody>
          </p:sp>
          <p:sp>
            <p:nvSpPr>
              <p:cNvPr id="23" name="Rectangle 101">
                <a:extLst>
                  <a:ext uri="{FF2B5EF4-FFF2-40B4-BE49-F238E27FC236}">
                    <a16:creationId xmlns="" xmlns:a16="http://schemas.microsoft.com/office/drawing/2014/main" id="{A5A8EE9C-40BF-47C6-B7FD-D2D075748695}"/>
                  </a:ext>
                </a:extLst>
              </p:cNvPr>
              <p:cNvSpPr/>
              <p:nvPr/>
            </p:nvSpPr>
            <p:spPr bwMode="auto">
              <a:xfrm>
                <a:off x="652463" y="3252804"/>
                <a:ext cx="109536" cy="107950"/>
              </a:xfrm>
              <a:prstGeom prst="rect">
                <a:avLst/>
              </a:prstGeom>
              <a:solidFill>
                <a:srgbClr val="C00000"/>
              </a:solidFill>
              <a:ln w="38100" algn="ctr">
                <a:no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grpSp>
        <p:grpSp>
          <p:nvGrpSpPr>
            <p:cNvPr id="12" name="Group 113">
              <a:extLst>
                <a:ext uri="{FF2B5EF4-FFF2-40B4-BE49-F238E27FC236}">
                  <a16:creationId xmlns="" xmlns:a16="http://schemas.microsoft.com/office/drawing/2014/main" id="{8FDA5CAC-A5DA-4ED9-AB74-7AF9F7206313}"/>
                </a:ext>
              </a:extLst>
            </p:cNvPr>
            <p:cNvGrpSpPr/>
            <p:nvPr/>
          </p:nvGrpSpPr>
          <p:grpSpPr bwMode="auto">
            <a:xfrm>
              <a:off x="2133600" y="4217195"/>
              <a:ext cx="5097780" cy="294423"/>
              <a:chOff x="652463" y="4792680"/>
              <a:chExt cx="5688011" cy="294233"/>
            </a:xfrm>
          </p:grpSpPr>
          <p:sp>
            <p:nvSpPr>
              <p:cNvPr id="20" name="Rectangle 61">
                <a:extLst>
                  <a:ext uri="{FF2B5EF4-FFF2-40B4-BE49-F238E27FC236}">
                    <a16:creationId xmlns="" xmlns:a16="http://schemas.microsoft.com/office/drawing/2014/main" id="{916C9D91-ABB6-4B11-B4E3-C988ECD27771}"/>
                  </a:ext>
                </a:extLst>
              </p:cNvPr>
              <p:cNvSpPr>
                <a:spLocks noChangeArrowheads="1"/>
              </p:cNvSpPr>
              <p:nvPr/>
            </p:nvSpPr>
            <p:spPr bwMode="auto">
              <a:xfrm>
                <a:off x="782637" y="4792680"/>
                <a:ext cx="5557837" cy="294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hangingPunct="1"/>
                <a:r>
                  <a:rPr lang="zh-CN" altLang="en-US" sz="1800">
                    <a:latin typeface="阿里巴巴普惠体 M" panose="00020600040101010101" pitchFamily="18" charset="-122"/>
                    <a:ea typeface="阿里巴巴普惠体 M" panose="00020600040101010101" pitchFamily="18" charset="-122"/>
                    <a:cs typeface="Arial" panose="020B0604020202020204"/>
                  </a:rPr>
                  <a:t>分析信息并生成初始线索</a:t>
                </a:r>
                <a:endParaRPr lang="en-US" altLang="zh-CN" sz="1800">
                  <a:latin typeface="阿里巴巴普惠体 M" panose="00020600040101010101" pitchFamily="18" charset="-122"/>
                  <a:ea typeface="阿里巴巴普惠体 M" panose="00020600040101010101" pitchFamily="18" charset="-122"/>
                  <a:cs typeface="Arial" panose="020B0604020202020204"/>
                </a:endParaRPr>
              </a:p>
            </p:txBody>
          </p:sp>
          <p:sp>
            <p:nvSpPr>
              <p:cNvPr id="21" name="Rectangle 104">
                <a:extLst>
                  <a:ext uri="{FF2B5EF4-FFF2-40B4-BE49-F238E27FC236}">
                    <a16:creationId xmlns="" xmlns:a16="http://schemas.microsoft.com/office/drawing/2014/main" id="{4C8AC031-2C57-46B6-949C-EF4DB4590E26}"/>
                  </a:ext>
                </a:extLst>
              </p:cNvPr>
              <p:cNvSpPr/>
              <p:nvPr/>
            </p:nvSpPr>
            <p:spPr bwMode="auto">
              <a:xfrm>
                <a:off x="652463" y="4917904"/>
                <a:ext cx="109537" cy="107788"/>
              </a:xfrm>
              <a:prstGeom prst="rect">
                <a:avLst/>
              </a:prstGeom>
              <a:solidFill>
                <a:srgbClr val="C00000"/>
              </a:solidFill>
              <a:ln w="38100" algn="ctr">
                <a:no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grpSp>
        <p:grpSp>
          <p:nvGrpSpPr>
            <p:cNvPr id="13" name="Group 114">
              <a:extLst>
                <a:ext uri="{FF2B5EF4-FFF2-40B4-BE49-F238E27FC236}">
                  <a16:creationId xmlns="" xmlns:a16="http://schemas.microsoft.com/office/drawing/2014/main" id="{4A014F1C-5A79-4F1F-91D3-825A6A16218C}"/>
                </a:ext>
              </a:extLst>
            </p:cNvPr>
            <p:cNvGrpSpPr/>
            <p:nvPr/>
          </p:nvGrpSpPr>
          <p:grpSpPr bwMode="auto">
            <a:xfrm>
              <a:off x="2133600" y="4947430"/>
              <a:ext cx="4904740" cy="294422"/>
              <a:chOff x="652463" y="5488005"/>
              <a:chExt cx="5472111" cy="294675"/>
            </a:xfrm>
          </p:grpSpPr>
          <p:sp>
            <p:nvSpPr>
              <p:cNvPr id="18" name="Rectangle 61">
                <a:extLst>
                  <a:ext uri="{FF2B5EF4-FFF2-40B4-BE49-F238E27FC236}">
                    <a16:creationId xmlns="" xmlns:a16="http://schemas.microsoft.com/office/drawing/2014/main" id="{A7CA76DD-C3D5-49C3-86D3-94159ACCD49A}"/>
                  </a:ext>
                </a:extLst>
              </p:cNvPr>
              <p:cNvSpPr>
                <a:spLocks noChangeArrowheads="1"/>
              </p:cNvSpPr>
              <p:nvPr/>
            </p:nvSpPr>
            <p:spPr bwMode="auto">
              <a:xfrm>
                <a:off x="782637" y="5488005"/>
                <a:ext cx="5341937" cy="29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hangingPunct="1"/>
                <a:r>
                  <a:rPr lang="zh-CN" altLang="en-US" sz="1800">
                    <a:latin typeface="阿里巴巴普惠体 M" panose="00020600040101010101" pitchFamily="18" charset="-122"/>
                    <a:ea typeface="阿里巴巴普惠体 M" panose="00020600040101010101" pitchFamily="18" charset="-122"/>
                    <a:cs typeface="Arial" panose="020B0604020202020204"/>
                  </a:rPr>
                  <a:t>填写并提交线索档案</a:t>
                </a:r>
                <a:endParaRPr lang="en-US" altLang="zh-CN" sz="1800">
                  <a:latin typeface="阿里巴巴普惠体 M" panose="00020600040101010101" pitchFamily="18" charset="-122"/>
                  <a:ea typeface="阿里巴巴普惠体 M" panose="00020600040101010101" pitchFamily="18" charset="-122"/>
                  <a:cs typeface="Arial" panose="020B0604020202020204"/>
                </a:endParaRPr>
              </a:p>
            </p:txBody>
          </p:sp>
          <p:sp>
            <p:nvSpPr>
              <p:cNvPr id="19" name="Rectangle 110">
                <a:extLst>
                  <a:ext uri="{FF2B5EF4-FFF2-40B4-BE49-F238E27FC236}">
                    <a16:creationId xmlns="" xmlns:a16="http://schemas.microsoft.com/office/drawing/2014/main" id="{EC87E3EE-A578-43F1-A91B-E86D359373B1}"/>
                  </a:ext>
                </a:extLst>
              </p:cNvPr>
              <p:cNvSpPr/>
              <p:nvPr/>
            </p:nvSpPr>
            <p:spPr bwMode="auto">
              <a:xfrm>
                <a:off x="652463" y="5613417"/>
                <a:ext cx="109537" cy="107950"/>
              </a:xfrm>
              <a:prstGeom prst="rect">
                <a:avLst/>
              </a:prstGeom>
              <a:solidFill>
                <a:srgbClr val="C00000"/>
              </a:solidFill>
              <a:ln w="38100" algn="ctr">
                <a:no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阿里巴巴普惠体 M" panose="00020600040101010101" pitchFamily="18" charset="-122"/>
                  <a:ea typeface="阿里巴巴普惠体 M" panose="00020600040101010101" pitchFamily="18" charset="-122"/>
                  <a:cs typeface="Arial" panose="020B0604020202020204"/>
                </a:endParaRPr>
              </a:p>
            </p:txBody>
          </p:sp>
        </p:grpSp>
        <p:sp>
          <p:nvSpPr>
            <p:cNvPr id="14" name="AutoShape 2">
              <a:extLst>
                <a:ext uri="{FF2B5EF4-FFF2-40B4-BE49-F238E27FC236}">
                  <a16:creationId xmlns="" xmlns:a16="http://schemas.microsoft.com/office/drawing/2014/main" id="{DCE455E7-22FE-48CC-A504-8504235B424B}"/>
                </a:ext>
              </a:extLst>
            </p:cNvPr>
            <p:cNvSpPr>
              <a:spLocks noChangeArrowheads="1"/>
            </p:cNvSpPr>
            <p:nvPr/>
          </p:nvSpPr>
          <p:spPr bwMode="auto">
            <a:xfrm>
              <a:off x="2011680" y="1416839"/>
              <a:ext cx="8145780" cy="685800"/>
            </a:xfrm>
            <a:prstGeom prst="chevron">
              <a:avLst>
                <a:gd name="adj" fmla="val 22762"/>
              </a:avLst>
            </a:prstGeom>
            <a:solidFill>
              <a:schemeClr val="bg1">
                <a:lumMod val="75000"/>
              </a:schemeClr>
            </a:solidFill>
            <a:ln w="9525" algn="ctr">
              <a:noFill/>
              <a:miter lim="800000"/>
            </a:ln>
          </p:spPr>
          <p:txBody>
            <a:bodyP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eaLnBrk="1" hangingPunct="1"/>
              <a:endParaRPr lang="zh-CN" altLang="zh-CN" sz="1200" b="0">
                <a:solidFill>
                  <a:srgbClr val="000000"/>
                </a:solidFill>
                <a:latin typeface="阿里巴巴普惠体 M" panose="00020600040101010101" pitchFamily="18" charset="-122"/>
                <a:ea typeface="阿里巴巴普惠体 M" panose="00020600040101010101" pitchFamily="18" charset="-122"/>
                <a:cs typeface="Arial" panose="020B0604020202020204"/>
              </a:endParaRPr>
            </a:p>
          </p:txBody>
        </p:sp>
        <p:sp>
          <p:nvSpPr>
            <p:cNvPr id="15" name="AutoShape 10">
              <a:extLst>
                <a:ext uri="{FF2B5EF4-FFF2-40B4-BE49-F238E27FC236}">
                  <a16:creationId xmlns="" xmlns:a16="http://schemas.microsoft.com/office/drawing/2014/main" id="{4FA3A7D8-2981-4323-9A1C-60EBE7BBACEC}"/>
                </a:ext>
              </a:extLst>
            </p:cNvPr>
            <p:cNvSpPr>
              <a:spLocks noChangeArrowheads="1"/>
            </p:cNvSpPr>
            <p:nvPr/>
          </p:nvSpPr>
          <p:spPr bwMode="gray">
            <a:xfrm>
              <a:off x="2118360" y="1484784"/>
              <a:ext cx="2622550" cy="549275"/>
            </a:xfrm>
            <a:prstGeom prst="chevron">
              <a:avLst>
                <a:gd name="adj" fmla="val 23649"/>
              </a:avLst>
            </a:prstGeom>
            <a:solidFill>
              <a:srgbClr val="C00000"/>
            </a:solidFill>
            <a:ln w="9525" algn="ctr">
              <a:noFill/>
              <a:round/>
            </a:ln>
          </p:spPr>
          <p:txBody>
            <a:bodyPr lIns="0" rIns="0" anchor="ctr"/>
            <a:lstStyle>
              <a:lvl1pPr>
                <a:defRPr sz="1400" b="1">
                  <a:solidFill>
                    <a:srgbClr val="333333"/>
                  </a:solidFill>
                  <a:latin typeface="Arial" panose="020B0604020202020204" pitchFamily="34" charset="0"/>
                  <a:ea typeface="华文细黑" panose="02010600040101010101" pitchFamily="2" charset="-122"/>
                </a:defRPr>
              </a:lvl1pPr>
              <a:lvl2pPr marL="742950" indent="-285750">
                <a:defRPr sz="1400" b="1">
                  <a:solidFill>
                    <a:srgbClr val="333333"/>
                  </a:solidFill>
                  <a:latin typeface="Arial" panose="020B0604020202020204" pitchFamily="34" charset="0"/>
                  <a:ea typeface="华文细黑" panose="02010600040101010101" pitchFamily="2" charset="-122"/>
                </a:defRPr>
              </a:lvl2pPr>
              <a:lvl3pPr marL="1143000" indent="-228600">
                <a:defRPr sz="1400" b="1">
                  <a:solidFill>
                    <a:srgbClr val="333333"/>
                  </a:solidFill>
                  <a:latin typeface="Arial" panose="020B0604020202020204" pitchFamily="34" charset="0"/>
                  <a:ea typeface="华文细黑" panose="02010600040101010101" pitchFamily="2" charset="-122"/>
                </a:defRPr>
              </a:lvl3pPr>
              <a:lvl4pPr marL="1600200" indent="-228600">
                <a:defRPr sz="1400" b="1">
                  <a:solidFill>
                    <a:srgbClr val="333333"/>
                  </a:solidFill>
                  <a:latin typeface="Arial" panose="020B0604020202020204" pitchFamily="34" charset="0"/>
                  <a:ea typeface="华文细黑" panose="02010600040101010101" pitchFamily="2" charset="-122"/>
                </a:defRPr>
              </a:lvl4pPr>
              <a:lvl5pPr marL="2057400" indent="-228600">
                <a:defRPr sz="1400" b="1">
                  <a:solidFill>
                    <a:srgbClr val="333333"/>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sz="1400" b="1">
                  <a:solidFill>
                    <a:srgbClr val="333333"/>
                  </a:solidFill>
                  <a:latin typeface="Arial" panose="020B0604020202020204" pitchFamily="34" charset="0"/>
                  <a:ea typeface="华文细黑" panose="02010600040101010101" pitchFamily="2" charset="-122"/>
                </a:defRPr>
              </a:lvl9pPr>
            </a:lstStyle>
            <a:p>
              <a:pPr algn="ctr">
                <a:buSzPct val="100000"/>
              </a:pPr>
              <a:r>
                <a:rPr lang="zh-CN" altLang="en-GB" sz="1600">
                  <a:solidFill>
                    <a:prstClr val="white"/>
                  </a:solidFill>
                  <a:latin typeface="阿里巴巴普惠体 M" panose="00020600040101010101" pitchFamily="18" charset="-122"/>
                  <a:ea typeface="阿里巴巴普惠体 M" panose="00020600040101010101" pitchFamily="18" charset="-122"/>
                  <a:cs typeface="Arial" panose="020B0604020202020204"/>
                </a:rPr>
                <a:t>收集和生成线索</a:t>
              </a:r>
            </a:p>
          </p:txBody>
        </p:sp>
        <p:sp>
          <p:nvSpPr>
            <p:cNvPr id="16" name="AutoShape 10">
              <a:extLst>
                <a:ext uri="{FF2B5EF4-FFF2-40B4-BE49-F238E27FC236}">
                  <a16:creationId xmlns="" xmlns:a16="http://schemas.microsoft.com/office/drawing/2014/main" id="{8272D03F-5027-4EAB-B209-D8222A986A81}"/>
                </a:ext>
              </a:extLst>
            </p:cNvPr>
            <p:cNvSpPr>
              <a:spLocks noChangeArrowheads="1"/>
            </p:cNvSpPr>
            <p:nvPr/>
          </p:nvSpPr>
          <p:spPr bwMode="gray">
            <a:xfrm>
              <a:off x="4784725" y="1484784"/>
              <a:ext cx="2622550" cy="549275"/>
            </a:xfrm>
            <a:prstGeom prst="chevron">
              <a:avLst>
                <a:gd name="adj" fmla="val 23648"/>
              </a:avLst>
            </a:prstGeom>
            <a:solidFill>
              <a:srgbClr val="FFFFFF"/>
            </a:solidFill>
            <a:ln w="9525" cap="flat" cmpd="sng" algn="ctr">
              <a:noFill/>
              <a:prstDash val="solid"/>
              <a:round/>
              <a:headEnd type="none" w="med" len="med"/>
              <a:tailEnd type="none" w="med" len="med"/>
            </a:ln>
            <a:effectLst/>
          </p:spPr>
          <p:txBody>
            <a:bodyPr lIns="0" rIns="0" anchor="ctr"/>
            <a:lstStyle/>
            <a:p>
              <a:pPr algn="ctr" eaLnBrk="1" fontAlgn="auto" hangingPunct="1">
                <a:spcBef>
                  <a:spcPts val="0"/>
                </a:spcBef>
                <a:spcAft>
                  <a:spcPts val="0"/>
                </a:spcAft>
                <a:buSzPct val="100000"/>
                <a:defRPr/>
              </a:pPr>
              <a:r>
                <a:rPr lang="zh-CN" altLang="en-GB" sz="1600" b="1" kern="0">
                  <a:solidFill>
                    <a:srgbClr val="BFBFBF"/>
                  </a:solidFill>
                  <a:latin typeface="阿里巴巴普惠体 M" panose="00020600040101010101" pitchFamily="18" charset="-122"/>
                  <a:ea typeface="阿里巴巴普惠体 M" panose="00020600040101010101" pitchFamily="18" charset="-122"/>
                  <a:cs typeface="Arial" panose="020B0604020202020204"/>
                </a:rPr>
                <a:t>验证和分发线索</a:t>
              </a:r>
              <a:endParaRPr lang="en-US" altLang="zh-CN" sz="1600" b="1" kern="0">
                <a:solidFill>
                  <a:srgbClr val="BFBFBF"/>
                </a:solidFill>
                <a:latin typeface="阿里巴巴普惠体 M" panose="00020600040101010101" pitchFamily="18" charset="-122"/>
                <a:ea typeface="阿里巴巴普惠体 M" panose="00020600040101010101" pitchFamily="18" charset="-122"/>
                <a:cs typeface="Arial" panose="020B0604020202020204"/>
              </a:endParaRPr>
            </a:p>
          </p:txBody>
        </p:sp>
        <p:sp>
          <p:nvSpPr>
            <p:cNvPr id="17" name="AutoShape 10">
              <a:extLst>
                <a:ext uri="{FF2B5EF4-FFF2-40B4-BE49-F238E27FC236}">
                  <a16:creationId xmlns="" xmlns:a16="http://schemas.microsoft.com/office/drawing/2014/main" id="{5DAF80CB-8E08-4D81-AE09-0C8C9CE26E20}"/>
                </a:ext>
              </a:extLst>
            </p:cNvPr>
            <p:cNvSpPr>
              <a:spLocks noChangeArrowheads="1"/>
            </p:cNvSpPr>
            <p:nvPr/>
          </p:nvSpPr>
          <p:spPr bwMode="gray">
            <a:xfrm>
              <a:off x="7451090" y="1484784"/>
              <a:ext cx="2622550" cy="549275"/>
            </a:xfrm>
            <a:prstGeom prst="chevron">
              <a:avLst>
                <a:gd name="adj" fmla="val 23648"/>
              </a:avLst>
            </a:prstGeom>
            <a:solidFill>
              <a:srgbClr val="FFFFFF"/>
            </a:solidFill>
            <a:ln w="9525" cap="flat" cmpd="sng" algn="ctr">
              <a:noFill/>
              <a:prstDash val="solid"/>
              <a:round/>
              <a:headEnd type="none" w="med" len="med"/>
              <a:tailEnd type="none" w="med" len="med"/>
            </a:ln>
            <a:effectLst/>
          </p:spPr>
          <p:txBody>
            <a:bodyPr lIns="0" rIns="0" anchor="ctr"/>
            <a:lstStyle/>
            <a:p>
              <a:pPr algn="ctr" eaLnBrk="1" fontAlgn="auto" hangingPunct="1">
                <a:spcBef>
                  <a:spcPts val="0"/>
                </a:spcBef>
                <a:spcAft>
                  <a:spcPts val="0"/>
                </a:spcAft>
                <a:buSzPct val="100000"/>
                <a:defRPr/>
              </a:pPr>
              <a:r>
                <a:rPr lang="zh-CN" altLang="en-GB" sz="1600" b="1" kern="0">
                  <a:solidFill>
                    <a:srgbClr val="BFBFBF"/>
                  </a:solidFill>
                  <a:latin typeface="阿里巴巴普惠体 M" panose="00020600040101010101" pitchFamily="18" charset="-122"/>
                  <a:ea typeface="阿里巴巴普惠体 M" panose="00020600040101010101" pitchFamily="18" charset="-122"/>
                  <a:cs typeface="Arial" panose="020B0604020202020204"/>
                </a:rPr>
                <a:t>跟踪和培育线索</a:t>
              </a:r>
              <a:endParaRPr lang="en-US" altLang="zh-CN" sz="1600" b="1" kern="0">
                <a:solidFill>
                  <a:srgbClr val="BFBFBF"/>
                </a:solidFill>
                <a:latin typeface="阿里巴巴普惠体 M" panose="00020600040101010101" pitchFamily="18" charset="-122"/>
                <a:ea typeface="阿里巴巴普惠体 M" panose="00020600040101010101" pitchFamily="18" charset="-122"/>
                <a:cs typeface="Arial" panose="020B0604020202020204"/>
              </a:endParaRPr>
            </a:p>
          </p:txBody>
        </p:sp>
      </p:grpSp>
    </p:spTree>
    <p:extLst>
      <p:ext uri="{BB962C8B-B14F-4D97-AF65-F5344CB8AC3E}">
        <p14:creationId xmlns:p14="http://schemas.microsoft.com/office/powerpoint/2010/main" xmlns="" val="2338936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32530" y="182378"/>
            <a:ext cx="11137900" cy="484302"/>
          </a:xfrm>
        </p:spPr>
        <p:txBody>
          <a:bodyPr/>
          <a:lstStyle/>
          <a:p>
            <a:r>
              <a:rPr lang="zh-CN" altLang="en-US" dirty="0">
                <a:solidFill>
                  <a:schemeClr val="tx1"/>
                </a:solidFill>
              </a:rPr>
              <a:t>横向拉通：由铁三角主导运作营销的核心</a:t>
            </a:r>
            <a:r>
              <a:rPr lang="en-US" altLang="zh-CN" dirty="0">
                <a:solidFill>
                  <a:schemeClr val="tx1"/>
                </a:solidFill>
              </a:rPr>
              <a:t>Sales</a:t>
            </a:r>
            <a:r>
              <a:rPr lang="zh-CN" altLang="en-US" dirty="0">
                <a:solidFill>
                  <a:schemeClr val="tx1"/>
                </a:solidFill>
              </a:rPr>
              <a:t>流程，打破功能部门壁垒，实现从</a:t>
            </a:r>
            <a:r>
              <a:rPr lang="zh-CN" altLang="zh-CN" dirty="0">
                <a:solidFill>
                  <a:schemeClr val="tx1"/>
                </a:solidFill>
              </a:rPr>
              <a:t>线索到回款</a:t>
            </a:r>
            <a:r>
              <a:rPr lang="zh-CN" altLang="en-US" dirty="0">
                <a:solidFill>
                  <a:schemeClr val="tx1"/>
                </a:solidFill>
              </a:rPr>
              <a:t>业务流的端到端贯通</a:t>
            </a:r>
            <a:endParaRPr kumimoji="1" lang="zh-CN" altLang="en-US" dirty="0">
              <a:solidFill>
                <a:schemeClr val="tx1"/>
              </a:solidFill>
            </a:endParaRPr>
          </a:p>
        </p:txBody>
      </p:sp>
      <p:grpSp>
        <p:nvGrpSpPr>
          <p:cNvPr id="3" name="组合 2">
            <a:extLst>
              <a:ext uri="{FF2B5EF4-FFF2-40B4-BE49-F238E27FC236}">
                <a16:creationId xmlns="" xmlns:a16="http://schemas.microsoft.com/office/drawing/2014/main" id="{C6F979D4-5C9E-4AF8-A3E5-8BBB9800DC3B}"/>
              </a:ext>
            </a:extLst>
          </p:cNvPr>
          <p:cNvGrpSpPr/>
          <p:nvPr/>
        </p:nvGrpSpPr>
        <p:grpSpPr>
          <a:xfrm>
            <a:off x="407368" y="908720"/>
            <a:ext cx="10585176" cy="5868949"/>
            <a:chOff x="1619250" y="1667490"/>
            <a:chExt cx="8949510" cy="5016316"/>
          </a:xfrm>
        </p:grpSpPr>
        <p:sp>
          <p:nvSpPr>
            <p:cNvPr id="70" name="AutoShape 22"/>
            <p:cNvSpPr>
              <a:spLocks noChangeArrowheads="1"/>
            </p:cNvSpPr>
            <p:nvPr/>
          </p:nvSpPr>
          <p:spPr bwMode="auto">
            <a:xfrm>
              <a:off x="1619250" y="1681750"/>
              <a:ext cx="2662709" cy="1109263"/>
            </a:xfrm>
            <a:prstGeom prst="chevron">
              <a:avLst>
                <a:gd name="adj" fmla="val 15373"/>
              </a:avLst>
            </a:prstGeom>
            <a:solidFill>
              <a:srgbClr val="00B0F0"/>
            </a:solidFill>
            <a:ln w="8001" algn="ctr">
              <a:solidFill>
                <a:schemeClr val="bg1"/>
              </a:solidFill>
              <a:miter lim="800000"/>
            </a:ln>
          </p:spPr>
          <p:txBody>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ct val="50000"/>
                </a:spcBef>
                <a:spcAft>
                  <a:spcPts val="0"/>
                </a:spcAft>
                <a:buClrTx/>
                <a:buSzTx/>
                <a:buNone/>
                <a:defRPr/>
              </a:pPr>
              <a:endParaRPr lang="zh-HK" altLang="en-US" sz="800" kern="0">
                <a:solidFill>
                  <a:srgbClr val="000000"/>
                </a:solidFill>
                <a:latin typeface="微软雅黑" panose="020B0503020204020204" charset="-122"/>
                <a:ea typeface="微软雅黑" panose="020B0503020204020204" charset="-122"/>
              </a:endParaRPr>
            </a:p>
          </p:txBody>
        </p:sp>
        <p:sp>
          <p:nvSpPr>
            <p:cNvPr id="4" name="AutoShape 16"/>
            <p:cNvSpPr>
              <a:spLocks noChangeArrowheads="1"/>
            </p:cNvSpPr>
            <p:nvPr/>
          </p:nvSpPr>
          <p:spPr bwMode="auto">
            <a:xfrm>
              <a:off x="4209444" y="1667490"/>
              <a:ext cx="6174091" cy="1127777"/>
            </a:xfrm>
            <a:prstGeom prst="chevron">
              <a:avLst>
                <a:gd name="adj" fmla="val 17355"/>
              </a:avLst>
            </a:prstGeom>
            <a:solidFill>
              <a:srgbClr val="00B0F0"/>
            </a:solidFill>
            <a:ln w="8001" algn="ctr">
              <a:solidFill>
                <a:schemeClr val="bg1"/>
              </a:solidFill>
              <a:miter lim="800000"/>
            </a:ln>
          </p:spPr>
          <p:txBody>
            <a:bodyPr t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ct val="50000"/>
                </a:spcBef>
                <a:spcAft>
                  <a:spcPts val="0"/>
                </a:spcAft>
                <a:buClrTx/>
                <a:buSzTx/>
                <a:buNone/>
                <a:defRPr/>
              </a:pPr>
              <a:r>
                <a:rPr lang="zh-CN" altLang="en-US" sz="1600" kern="0" dirty="0">
                  <a:solidFill>
                    <a:srgbClr val="000000"/>
                  </a:solidFill>
                  <a:latin typeface="微软雅黑" panose="020B0503020204020204" charset="-122"/>
                  <a:ea typeface="微软雅黑" panose="020B0503020204020204" charset="-122"/>
                </a:rPr>
                <a:t>管理机会点</a:t>
              </a:r>
              <a:endParaRPr lang="zh-HK" altLang="en-US" sz="1600" kern="0" dirty="0">
                <a:solidFill>
                  <a:srgbClr val="000000"/>
                </a:solidFill>
                <a:latin typeface="微软雅黑" panose="020B0503020204020204" charset="-122"/>
                <a:ea typeface="微软雅黑" panose="020B0503020204020204" charset="-122"/>
              </a:endParaRPr>
            </a:p>
          </p:txBody>
        </p:sp>
        <p:grpSp>
          <p:nvGrpSpPr>
            <p:cNvPr id="6" name="Group 3"/>
            <p:cNvGrpSpPr/>
            <p:nvPr/>
          </p:nvGrpSpPr>
          <p:grpSpPr bwMode="auto">
            <a:xfrm>
              <a:off x="8864119" y="1967761"/>
              <a:ext cx="1320165" cy="700405"/>
              <a:chOff x="2436" y="688"/>
              <a:chExt cx="527" cy="460"/>
            </a:xfrm>
            <a:gradFill>
              <a:gsLst>
                <a:gs pos="0">
                  <a:srgbClr val="007BD3"/>
                </a:gs>
                <a:gs pos="100000">
                  <a:srgbClr val="034373"/>
                </a:gs>
              </a:gsLst>
              <a:lin ang="16200000" scaled="0"/>
            </a:gradFill>
          </p:grpSpPr>
          <p:sp>
            <p:nvSpPr>
              <p:cNvPr id="7" name="Freeform 4"/>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8" name="Freeform 5"/>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grpSp>
        <p:sp>
          <p:nvSpPr>
            <p:cNvPr id="9" name="Rectangle 6"/>
            <p:cNvSpPr>
              <a:spLocks noChangeArrowheads="1"/>
            </p:cNvSpPr>
            <p:nvPr/>
          </p:nvSpPr>
          <p:spPr bwMode="auto">
            <a:xfrm>
              <a:off x="9133233" y="2157626"/>
              <a:ext cx="939800" cy="369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谈判和生成合同</a:t>
              </a:r>
            </a:p>
          </p:txBody>
        </p:sp>
        <p:grpSp>
          <p:nvGrpSpPr>
            <p:cNvPr id="10" name="Group 7"/>
            <p:cNvGrpSpPr/>
            <p:nvPr/>
          </p:nvGrpSpPr>
          <p:grpSpPr bwMode="auto">
            <a:xfrm>
              <a:off x="7427749" y="1966491"/>
              <a:ext cx="1320165" cy="699770"/>
              <a:chOff x="2436" y="688"/>
              <a:chExt cx="527" cy="460"/>
            </a:xfrm>
            <a:gradFill>
              <a:gsLst>
                <a:gs pos="0">
                  <a:srgbClr val="007BD3"/>
                </a:gs>
                <a:gs pos="100000">
                  <a:srgbClr val="034373"/>
                </a:gs>
              </a:gsLst>
              <a:lin ang="16200000" scaled="0"/>
            </a:gradFill>
          </p:grpSpPr>
          <p:sp>
            <p:nvSpPr>
              <p:cNvPr id="11" name="Freeform 8"/>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12" name="Freeform 9"/>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grpSp>
        <p:grpSp>
          <p:nvGrpSpPr>
            <p:cNvPr id="13" name="Group 10"/>
            <p:cNvGrpSpPr/>
            <p:nvPr/>
          </p:nvGrpSpPr>
          <p:grpSpPr bwMode="auto">
            <a:xfrm>
              <a:off x="5977411" y="1964586"/>
              <a:ext cx="1325067" cy="707611"/>
              <a:chOff x="2436" y="688"/>
              <a:chExt cx="531" cy="466"/>
            </a:xfrm>
            <a:gradFill>
              <a:gsLst>
                <a:gs pos="0">
                  <a:srgbClr val="007BD3"/>
                </a:gs>
                <a:gs pos="100000">
                  <a:srgbClr val="034373"/>
                </a:gs>
              </a:gsLst>
              <a:lin ang="16200000" scaled="0"/>
            </a:gradFill>
          </p:grpSpPr>
          <p:sp>
            <p:nvSpPr>
              <p:cNvPr id="14" name="Freeform 11"/>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15" name="Freeform 12"/>
              <p:cNvSpPr/>
              <p:nvPr/>
            </p:nvSpPr>
            <p:spPr bwMode="auto">
              <a:xfrm>
                <a:off x="2440" y="694"/>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grpSp>
        <p:grpSp>
          <p:nvGrpSpPr>
            <p:cNvPr id="16" name="Group 13"/>
            <p:cNvGrpSpPr/>
            <p:nvPr/>
          </p:nvGrpSpPr>
          <p:grpSpPr bwMode="auto">
            <a:xfrm>
              <a:off x="4518179" y="1942018"/>
              <a:ext cx="1322705" cy="721067"/>
              <a:chOff x="2436" y="674"/>
              <a:chExt cx="527" cy="474"/>
            </a:xfrm>
            <a:gradFill>
              <a:gsLst>
                <a:gs pos="0">
                  <a:srgbClr val="007BD3"/>
                </a:gs>
                <a:gs pos="100000">
                  <a:srgbClr val="034373"/>
                </a:gs>
              </a:gsLst>
              <a:lin ang="16200000" scaled="0"/>
            </a:gradFill>
          </p:grpSpPr>
          <p:sp>
            <p:nvSpPr>
              <p:cNvPr id="17" name="Freeform 14"/>
              <p:cNvSpPr/>
              <p:nvPr/>
            </p:nvSpPr>
            <p:spPr bwMode="auto">
              <a:xfrm>
                <a:off x="2436" y="688"/>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18" name="Freeform 15"/>
              <p:cNvSpPr/>
              <p:nvPr/>
            </p:nvSpPr>
            <p:spPr bwMode="auto">
              <a:xfrm>
                <a:off x="2436" y="674"/>
                <a:ext cx="527" cy="460"/>
              </a:xfrm>
              <a:custGeom>
                <a:avLst/>
                <a:gdLst>
                  <a:gd name="T0" fmla="*/ 460 w 527"/>
                  <a:gd name="T1" fmla="*/ 0 h 460"/>
                  <a:gd name="T2" fmla="*/ 0 w 527"/>
                  <a:gd name="T3" fmla="*/ 0 h 460"/>
                  <a:gd name="T4" fmla="*/ 67 w 527"/>
                  <a:gd name="T5" fmla="*/ 230 h 460"/>
                  <a:gd name="T6" fmla="*/ 0 w 527"/>
                  <a:gd name="T7" fmla="*/ 460 h 460"/>
                  <a:gd name="T8" fmla="*/ 460 w 527"/>
                  <a:gd name="T9" fmla="*/ 460 h 460"/>
                  <a:gd name="T10" fmla="*/ 527 w 527"/>
                  <a:gd name="T11" fmla="*/ 230 h 460"/>
                  <a:gd name="T12" fmla="*/ 460 w 527"/>
                  <a:gd name="T13" fmla="*/ 0 h 460"/>
                  <a:gd name="T14" fmla="*/ 0 60000 65536"/>
                  <a:gd name="T15" fmla="*/ 0 60000 65536"/>
                  <a:gd name="T16" fmla="*/ 0 60000 65536"/>
                  <a:gd name="T17" fmla="*/ 0 60000 65536"/>
                  <a:gd name="T18" fmla="*/ 0 60000 65536"/>
                  <a:gd name="T19" fmla="*/ 0 60000 65536"/>
                  <a:gd name="T20" fmla="*/ 0 60000 65536"/>
                  <a:gd name="T21" fmla="*/ 0 w 527"/>
                  <a:gd name="T22" fmla="*/ 0 h 460"/>
                  <a:gd name="T23" fmla="*/ 527 w 527"/>
                  <a:gd name="T24" fmla="*/ 460 h 4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7" h="460">
                    <a:moveTo>
                      <a:pt x="460" y="0"/>
                    </a:moveTo>
                    <a:lnTo>
                      <a:pt x="0" y="0"/>
                    </a:lnTo>
                    <a:lnTo>
                      <a:pt x="67" y="230"/>
                    </a:lnTo>
                    <a:lnTo>
                      <a:pt x="0" y="460"/>
                    </a:lnTo>
                    <a:lnTo>
                      <a:pt x="460" y="460"/>
                    </a:lnTo>
                    <a:lnTo>
                      <a:pt x="527" y="230"/>
                    </a:lnTo>
                    <a:lnTo>
                      <a:pt x="460" y="0"/>
                    </a:lnTo>
                    <a:close/>
                  </a:path>
                </a:pathLst>
              </a:custGeom>
              <a:grpFill/>
              <a:ln w="9525" cap="flat" cmpd="sng">
                <a:noFill/>
                <a:prstDash val="solid"/>
                <a:round/>
              </a:ln>
            </p:spPr>
            <p:txBody>
              <a:bodyPr lIns="9144" rIns="9144"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grpSp>
        <p:sp>
          <p:nvSpPr>
            <p:cNvPr id="19" name="Rectangle 16"/>
            <p:cNvSpPr>
              <a:spLocks noChangeArrowheads="1"/>
            </p:cNvSpPr>
            <p:nvPr/>
          </p:nvSpPr>
          <p:spPr bwMode="auto">
            <a:xfrm>
              <a:off x="4678199" y="2176674"/>
              <a:ext cx="1011555" cy="273050"/>
            </a:xfrm>
            <a:prstGeom prst="rect">
              <a:avLst/>
            </a:prstGeom>
            <a:noFill/>
            <a:ln>
              <a:noFill/>
            </a:ln>
            <a:extLst>
              <a:ext uri="{909E8E84-426E-40DD-AFC4-6F175D3DCCD1}">
                <a14:hiddenFill xmlns:a14="http://schemas.microsoft.com/office/drawing/2010/main" xmlns="">
                  <a:solidFill>
                    <a:srgbClr val="FFFFCC"/>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验证机会点</a:t>
              </a:r>
            </a:p>
          </p:txBody>
        </p:sp>
        <p:sp>
          <p:nvSpPr>
            <p:cNvPr id="20" name="Rectangle 17"/>
            <p:cNvSpPr>
              <a:spLocks noChangeArrowheads="1"/>
            </p:cNvSpPr>
            <p:nvPr/>
          </p:nvSpPr>
          <p:spPr bwMode="auto">
            <a:xfrm>
              <a:off x="7644284" y="2069361"/>
              <a:ext cx="1034415" cy="546100"/>
            </a:xfrm>
            <a:prstGeom prst="rect">
              <a:avLst/>
            </a:prstGeom>
            <a:noFill/>
            <a:ln>
              <a:noFill/>
            </a:ln>
            <a:extLst>
              <a:ext uri="{909E8E84-426E-40DD-AFC4-6F175D3DCCD1}">
                <a14:hiddenFill xmlns:a14="http://schemas.microsoft.com/office/drawing/2010/main" xmlns="">
                  <a:solidFill>
                    <a:srgbClr val="FFFFCC"/>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制定并提交解决方案</a:t>
              </a:r>
            </a:p>
          </p:txBody>
        </p:sp>
        <p:sp>
          <p:nvSpPr>
            <p:cNvPr id="21" name="Rectangle 18"/>
            <p:cNvSpPr>
              <a:spLocks noChangeArrowheads="1"/>
            </p:cNvSpPr>
            <p:nvPr/>
          </p:nvSpPr>
          <p:spPr bwMode="auto">
            <a:xfrm>
              <a:off x="6258651" y="2090944"/>
              <a:ext cx="855345" cy="409575"/>
            </a:xfrm>
            <a:prstGeom prst="rect">
              <a:avLst/>
            </a:prstGeom>
            <a:noFill/>
            <a:ln>
              <a:noFill/>
            </a:ln>
            <a:extLst>
              <a:ext uri="{909E8E84-426E-40DD-AFC4-6F175D3DCCD1}">
                <a14:hiddenFill xmlns:a14="http://schemas.microsoft.com/office/drawing/2010/main" xmlns="">
                  <a:solidFill>
                    <a:srgbClr val="FFFFCC"/>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标前引导</a:t>
              </a:r>
            </a:p>
          </p:txBody>
        </p:sp>
        <p:sp>
          <p:nvSpPr>
            <p:cNvPr id="22" name="AutoShape 85"/>
            <p:cNvSpPr>
              <a:spLocks noChangeArrowheads="1"/>
            </p:cNvSpPr>
            <p:nvPr/>
          </p:nvSpPr>
          <p:spPr bwMode="auto">
            <a:xfrm>
              <a:off x="9472449" y="1847111"/>
              <a:ext cx="743585" cy="180975"/>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900" kern="0" dirty="0">
                  <a:solidFill>
                    <a:srgbClr val="000000"/>
                  </a:solidFill>
                  <a:latin typeface="微软雅黑" panose="020B0503020204020204" charset="-122"/>
                  <a:ea typeface="微软雅黑" panose="020B0503020204020204" charset="-122"/>
                </a:rPr>
                <a:t>ATC</a:t>
              </a:r>
              <a:endParaRPr lang="en-US" altLang="zh-HK" sz="900" kern="0" dirty="0">
                <a:solidFill>
                  <a:srgbClr val="000000"/>
                </a:solidFill>
                <a:latin typeface="微软雅黑" panose="020B0503020204020204" charset="-122"/>
                <a:ea typeface="微软雅黑" panose="020B0503020204020204" charset="-122"/>
              </a:endParaRPr>
            </a:p>
          </p:txBody>
        </p:sp>
        <p:sp>
          <p:nvSpPr>
            <p:cNvPr id="23" name="AutoShape 85"/>
            <p:cNvSpPr>
              <a:spLocks noChangeArrowheads="1"/>
            </p:cNvSpPr>
            <p:nvPr/>
          </p:nvSpPr>
          <p:spPr bwMode="auto">
            <a:xfrm>
              <a:off x="7652539" y="1858541"/>
              <a:ext cx="741045" cy="166788"/>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100" kern="0" dirty="0">
                  <a:solidFill>
                    <a:srgbClr val="000000"/>
                  </a:solidFill>
                  <a:latin typeface="微软雅黑" panose="020B0503020204020204" charset="-122"/>
                  <a:ea typeface="微软雅黑" panose="020B0503020204020204" charset="-122"/>
                </a:rPr>
                <a:t>ATB</a:t>
              </a:r>
              <a:endParaRPr lang="en-US" altLang="zh-HK" sz="900" kern="0" dirty="0">
                <a:solidFill>
                  <a:srgbClr val="000000"/>
                </a:solidFill>
                <a:latin typeface="微软雅黑" panose="020B0503020204020204" charset="-122"/>
                <a:ea typeface="微软雅黑" panose="020B0503020204020204" charset="-122"/>
              </a:endParaRPr>
            </a:p>
          </p:txBody>
        </p:sp>
        <p:sp>
          <p:nvSpPr>
            <p:cNvPr id="24" name="AutoShape 85"/>
            <p:cNvSpPr>
              <a:spLocks noChangeArrowheads="1"/>
            </p:cNvSpPr>
            <p:nvPr/>
          </p:nvSpPr>
          <p:spPr bwMode="auto">
            <a:xfrm>
              <a:off x="4690899" y="1847111"/>
              <a:ext cx="741045" cy="180975"/>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100" kern="0" dirty="0">
                  <a:solidFill>
                    <a:srgbClr val="000000"/>
                  </a:solidFill>
                  <a:latin typeface="微软雅黑" panose="020B0503020204020204" charset="-122"/>
                  <a:ea typeface="微软雅黑" panose="020B0503020204020204" charset="-122"/>
                </a:rPr>
                <a:t>ATI</a:t>
              </a:r>
              <a:endParaRPr lang="en-US" altLang="zh-HK" sz="900" kern="0" dirty="0">
                <a:solidFill>
                  <a:srgbClr val="000000"/>
                </a:solidFill>
                <a:latin typeface="微软雅黑" panose="020B0503020204020204" charset="-122"/>
                <a:ea typeface="微软雅黑" panose="020B0503020204020204" charset="-122"/>
              </a:endParaRPr>
            </a:p>
          </p:txBody>
        </p:sp>
        <p:sp>
          <p:nvSpPr>
            <p:cNvPr id="25" name="AutoShape 26"/>
            <p:cNvSpPr>
              <a:spLocks noChangeArrowheads="1"/>
            </p:cNvSpPr>
            <p:nvPr/>
          </p:nvSpPr>
          <p:spPr bwMode="auto">
            <a:xfrm>
              <a:off x="1873404" y="1960141"/>
              <a:ext cx="715645" cy="706120"/>
            </a:xfrm>
            <a:prstGeom prst="chevron">
              <a:avLst>
                <a:gd name="adj" fmla="val 12759"/>
              </a:avLst>
            </a:prstGeom>
            <a:gradFill>
              <a:gsLst>
                <a:gs pos="0">
                  <a:srgbClr val="007BD3"/>
                </a:gs>
                <a:gs pos="100000">
                  <a:srgbClr val="034373"/>
                </a:gs>
              </a:gsLst>
              <a:lin ang="16200000" scaled="0"/>
            </a:gradFill>
            <a:ln w="9525" algn="ctr">
              <a:noFill/>
              <a:miter lim="800000"/>
            </a:ln>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HK" altLang="en-US" sz="1400" kern="0" dirty="0">
                  <a:solidFill>
                    <a:schemeClr val="bg1"/>
                  </a:solidFill>
                  <a:latin typeface="微软雅黑" panose="020B0503020204020204" charset="-122"/>
                  <a:ea typeface="微软雅黑" panose="020B0503020204020204" charset="-122"/>
                </a:rPr>
                <a:t>收集</a:t>
              </a:r>
            </a:p>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和生成线索</a:t>
              </a:r>
            </a:p>
          </p:txBody>
        </p:sp>
        <p:sp>
          <p:nvSpPr>
            <p:cNvPr id="26" name="AutoShape 26"/>
            <p:cNvSpPr>
              <a:spLocks noChangeArrowheads="1"/>
            </p:cNvSpPr>
            <p:nvPr/>
          </p:nvSpPr>
          <p:spPr bwMode="auto">
            <a:xfrm>
              <a:off x="2640484" y="1960141"/>
              <a:ext cx="713740" cy="706120"/>
            </a:xfrm>
            <a:prstGeom prst="chevron">
              <a:avLst>
                <a:gd name="adj" fmla="val 12759"/>
              </a:avLst>
            </a:prstGeom>
            <a:gradFill>
              <a:gsLst>
                <a:gs pos="0">
                  <a:srgbClr val="007BD3"/>
                </a:gs>
                <a:gs pos="100000">
                  <a:srgbClr val="034373"/>
                </a:gs>
              </a:gsLst>
              <a:lin ang="16200000" scaled="0"/>
            </a:gradFill>
            <a:ln w="9525" algn="ctr">
              <a:noFill/>
              <a:miter lim="800000"/>
            </a:ln>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HK" altLang="en-US" sz="1400" kern="0" dirty="0">
                  <a:solidFill>
                    <a:schemeClr val="bg1"/>
                  </a:solidFill>
                  <a:latin typeface="微软雅黑" panose="020B0503020204020204" charset="-122"/>
                  <a:ea typeface="微软雅黑" panose="020B0503020204020204" charset="-122"/>
                </a:rPr>
                <a:t>验证</a:t>
              </a:r>
            </a:p>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和分配线索</a:t>
              </a:r>
            </a:p>
          </p:txBody>
        </p:sp>
        <p:sp>
          <p:nvSpPr>
            <p:cNvPr id="27" name="AutoShape 26"/>
            <p:cNvSpPr>
              <a:spLocks noChangeArrowheads="1"/>
            </p:cNvSpPr>
            <p:nvPr/>
          </p:nvSpPr>
          <p:spPr bwMode="auto">
            <a:xfrm>
              <a:off x="3401849" y="1960141"/>
              <a:ext cx="715645" cy="706120"/>
            </a:xfrm>
            <a:prstGeom prst="chevron">
              <a:avLst>
                <a:gd name="adj" fmla="val 12759"/>
              </a:avLst>
            </a:prstGeom>
            <a:gradFill>
              <a:gsLst>
                <a:gs pos="0">
                  <a:srgbClr val="007BD3"/>
                </a:gs>
                <a:gs pos="100000">
                  <a:srgbClr val="034373"/>
                </a:gs>
              </a:gsLst>
              <a:lin ang="16200000" scaled="0"/>
            </a:gradFill>
            <a:ln w="9525" algn="ctr">
              <a:noFill/>
              <a:miter lim="800000"/>
            </a:ln>
          </p:spPr>
          <p:txBody>
            <a:bodyPr lIns="9144" rIns="914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400" kern="0" dirty="0">
                  <a:solidFill>
                    <a:schemeClr val="bg1"/>
                  </a:solidFill>
                  <a:latin typeface="微软雅黑" panose="020B0503020204020204" charset="-122"/>
                  <a:ea typeface="微软雅黑" panose="020B0503020204020204" charset="-122"/>
                </a:rPr>
                <a:t>跟踪和培育线索</a:t>
              </a:r>
            </a:p>
          </p:txBody>
        </p:sp>
        <p:sp>
          <p:nvSpPr>
            <p:cNvPr id="28" name="Rectangle 26"/>
            <p:cNvSpPr>
              <a:spLocks noChangeArrowheads="1"/>
            </p:cNvSpPr>
            <p:nvPr/>
          </p:nvSpPr>
          <p:spPr bwMode="auto">
            <a:xfrm>
              <a:off x="2023139" y="1774681"/>
              <a:ext cx="1831975" cy="1285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55000"/>
                </a:lnSpc>
                <a:spcBef>
                  <a:spcPts val="0"/>
                </a:spcBef>
                <a:spcAft>
                  <a:spcPts val="0"/>
                </a:spcAft>
                <a:buClrTx/>
                <a:buSzTx/>
                <a:buNone/>
                <a:defRPr/>
              </a:pPr>
              <a:r>
                <a:rPr lang="zh-CN" altLang="en-US" sz="1600" kern="0" dirty="0">
                  <a:solidFill>
                    <a:srgbClr val="000000"/>
                  </a:solidFill>
                  <a:latin typeface="微软雅黑" panose="020B0503020204020204" charset="-122"/>
                  <a:ea typeface="微软雅黑" panose="020B0503020204020204" charset="-122"/>
                </a:rPr>
                <a:t>生成和管理线索</a:t>
              </a:r>
            </a:p>
          </p:txBody>
        </p:sp>
        <p:sp>
          <p:nvSpPr>
            <p:cNvPr id="29" name="Rectangle 129"/>
            <p:cNvSpPr>
              <a:spLocks noChangeArrowheads="1"/>
            </p:cNvSpPr>
            <p:nvPr/>
          </p:nvSpPr>
          <p:spPr bwMode="auto">
            <a:xfrm>
              <a:off x="8745374" y="1926486"/>
              <a:ext cx="104140" cy="9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endParaRPr lang="zh-CN" altLang="en-US" sz="700" kern="0">
                <a:solidFill>
                  <a:srgbClr val="000000"/>
                </a:solidFill>
                <a:latin typeface="微软雅黑" panose="020B0503020204020204" charset="-122"/>
                <a:ea typeface="微软雅黑" panose="020B0503020204020204" charset="-122"/>
              </a:endParaRPr>
            </a:p>
          </p:txBody>
        </p:sp>
        <p:sp>
          <p:nvSpPr>
            <p:cNvPr id="30" name="AutoShape 85"/>
            <p:cNvSpPr>
              <a:spLocks noChangeArrowheads="1"/>
            </p:cNvSpPr>
            <p:nvPr/>
          </p:nvSpPr>
          <p:spPr bwMode="auto">
            <a:xfrm>
              <a:off x="8446352" y="2535242"/>
              <a:ext cx="743585" cy="203310"/>
            </a:xfrm>
            <a:prstGeom prst="diamond">
              <a:avLst/>
            </a:prstGeom>
            <a:solidFill>
              <a:srgbClr val="EAF4FB"/>
            </a:solidFill>
            <a:ln w="6350" algn="ctr">
              <a:solidFill>
                <a:srgbClr val="000000"/>
              </a:solidFill>
              <a:prstDash val="dash"/>
              <a:miter lim="800000"/>
            </a:ln>
          </p:spPr>
          <p:txBody>
            <a:bodyPr wrap="none" lIns="0" tIns="0" rIns="0" bIns="0"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HK" sz="1200" kern="0" dirty="0">
                  <a:solidFill>
                    <a:srgbClr val="000000"/>
                  </a:solidFill>
                  <a:latin typeface="微软雅黑" panose="020B0503020204020204" charset="-122"/>
                  <a:ea typeface="微软雅黑" panose="020B0503020204020204" charset="-122"/>
                </a:rPr>
                <a:t>ATES</a:t>
              </a:r>
              <a:endParaRPr lang="en-US" altLang="zh-HK" sz="900" kern="0" dirty="0">
                <a:solidFill>
                  <a:srgbClr val="000000"/>
                </a:solidFill>
                <a:latin typeface="微软雅黑" panose="020B0503020204020204" charset="-122"/>
                <a:ea typeface="微软雅黑" panose="020B0503020204020204" charset="-122"/>
              </a:endParaRPr>
            </a:p>
          </p:txBody>
        </p:sp>
        <p:sp>
          <p:nvSpPr>
            <p:cNvPr id="31" name="Freeform 200"/>
            <p:cNvSpPr/>
            <p:nvPr/>
          </p:nvSpPr>
          <p:spPr bwMode="auto">
            <a:xfrm>
              <a:off x="2420774" y="2839299"/>
              <a:ext cx="7603478" cy="1562100"/>
            </a:xfrm>
            <a:custGeom>
              <a:avLst/>
              <a:gdLst>
                <a:gd name="connsiteX0" fmla="*/ 0 w 8470900"/>
                <a:gd name="connsiteY0" fmla="*/ 12700 h 2501900"/>
                <a:gd name="connsiteX1" fmla="*/ 8470900 w 8470900"/>
                <a:gd name="connsiteY1" fmla="*/ 0 h 2501900"/>
                <a:gd name="connsiteX2" fmla="*/ 3873500 w 8470900"/>
                <a:gd name="connsiteY2" fmla="*/ 2489200 h 2501900"/>
                <a:gd name="connsiteX3" fmla="*/ 469900 w 8470900"/>
                <a:gd name="connsiteY3" fmla="*/ 2501900 h 2501900"/>
                <a:gd name="connsiteX4" fmla="*/ 0 w 8470900"/>
                <a:gd name="connsiteY4" fmla="*/ 12700 h 250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0900" h="2501900">
                  <a:moveTo>
                    <a:pt x="0" y="12700"/>
                  </a:moveTo>
                  <a:lnTo>
                    <a:pt x="8470900" y="0"/>
                  </a:lnTo>
                  <a:lnTo>
                    <a:pt x="3873500" y="2489200"/>
                  </a:lnTo>
                  <a:lnTo>
                    <a:pt x="469900" y="2501900"/>
                  </a:lnTo>
                  <a:lnTo>
                    <a:pt x="0" y="12700"/>
                  </a:lnTo>
                  <a:close/>
                </a:path>
              </a:pathLst>
            </a:custGeom>
            <a:solidFill>
              <a:srgbClr val="CAE2FF">
                <a:alpha val="70000"/>
              </a:srgbClr>
            </a:solidFill>
            <a:ln w="9525" cap="flat" cmpd="sng" algn="ctr">
              <a:noFill/>
              <a:prstDash val="dash"/>
              <a:round/>
              <a:headEnd type="none" w="med" len="med"/>
              <a:tailEnd type="none" w="med" len="med"/>
            </a:ln>
            <a:effectLst/>
          </p:spPr>
          <p:txBody>
            <a:bodyPr wrap="none"/>
            <a:lstStyle/>
            <a:p>
              <a:pPr eaLnBrk="1" fontAlgn="auto" hangingPunct="1">
                <a:spcBef>
                  <a:spcPts val="0"/>
                </a:spcBef>
                <a:spcAft>
                  <a:spcPts val="0"/>
                </a:spcAft>
                <a:defRPr/>
              </a:pPr>
              <a:endParaRPr lang="en-US" sz="1200" kern="0">
                <a:solidFill>
                  <a:srgbClr val="000000"/>
                </a:solidFill>
                <a:latin typeface="Arial" panose="020B0604020202020204" pitchFamily="34" charset="0"/>
                <a:ea typeface="华文细黑" panose="02010600040101010101" pitchFamily="2" charset="-122"/>
                <a:cs typeface="Arial" panose="020B0604020202020204"/>
              </a:endParaRPr>
            </a:p>
          </p:txBody>
        </p:sp>
        <p:grpSp>
          <p:nvGrpSpPr>
            <p:cNvPr id="32" name="Group 45"/>
            <p:cNvGrpSpPr/>
            <p:nvPr/>
          </p:nvGrpSpPr>
          <p:grpSpPr bwMode="auto">
            <a:xfrm>
              <a:off x="2422360" y="3173844"/>
              <a:ext cx="3628056" cy="3509962"/>
              <a:chOff x="1813" y="1356"/>
              <a:chExt cx="2289" cy="2158"/>
            </a:xfrm>
          </p:grpSpPr>
          <p:sp>
            <p:nvSpPr>
              <p:cNvPr id="33" name="Oval 4"/>
              <p:cNvSpPr>
                <a:spLocks noChangeArrowheads="1"/>
              </p:cNvSpPr>
              <p:nvPr/>
            </p:nvSpPr>
            <p:spPr bwMode="auto">
              <a:xfrm>
                <a:off x="1838" y="1356"/>
                <a:ext cx="2251" cy="2158"/>
              </a:xfrm>
              <a:prstGeom prst="ellipse">
                <a:avLst/>
              </a:prstGeom>
              <a:gradFill rotWithShape="1">
                <a:gsLst>
                  <a:gs pos="0">
                    <a:srgbClr val="FFFFFF"/>
                  </a:gs>
                  <a:gs pos="100000">
                    <a:srgbClr val="78C2E6"/>
                  </a:gs>
                </a:gsLst>
                <a:path path="shape">
                  <a:fillToRect l="50000" t="50000" r="50000" b="50000"/>
                </a:path>
              </a:gradFill>
              <a:ln w="9525" algn="ctr">
                <a:solidFill>
                  <a:srgbClr val="33CCFF"/>
                </a:solidFill>
                <a:round/>
              </a:ln>
            </p:spPr>
            <p:txBody>
              <a:bodyPr lIns="0" tIns="0" rIns="0" b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endParaRPr lang="zh-CN" altLang="en-US" sz="900" kern="0">
                  <a:solidFill>
                    <a:srgbClr val="000000"/>
                  </a:solidFill>
                  <a:latin typeface="微软雅黑" panose="020B0503020204020204" charset="-122"/>
                  <a:ea typeface="微软雅黑" panose="020B0503020204020204" charset="-122"/>
                </a:endParaRPr>
              </a:p>
            </p:txBody>
          </p:sp>
          <p:sp>
            <p:nvSpPr>
              <p:cNvPr id="34" name="Text Box 5"/>
              <p:cNvSpPr txBox="1">
                <a:spLocks noChangeArrowheads="1"/>
              </p:cNvSpPr>
              <p:nvPr/>
            </p:nvSpPr>
            <p:spPr bwMode="auto">
              <a:xfrm>
                <a:off x="1813" y="2324"/>
                <a:ext cx="436" cy="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800" kern="0" dirty="0">
                    <a:solidFill>
                      <a:srgbClr val="0066FF"/>
                    </a:solidFill>
                    <a:latin typeface="微软雅黑" panose="020B0503020204020204" charset="-122"/>
                    <a:ea typeface="微软雅黑" panose="020B0503020204020204" charset="-122"/>
                  </a:rPr>
                  <a:t> </a:t>
                </a:r>
                <a:r>
                  <a:rPr lang="zh-CN" altLang="en-US" sz="1200" kern="0" dirty="0">
                    <a:solidFill>
                      <a:srgbClr val="0066FF"/>
                    </a:solidFill>
                    <a:latin typeface="微软雅黑" panose="020B0503020204020204" charset="-122"/>
                    <a:ea typeface="微软雅黑" panose="020B0503020204020204" charset="-122"/>
                  </a:rPr>
                  <a:t>交付项目经理</a:t>
                </a:r>
                <a:endParaRPr lang="en-US" altLang="zh-CN" sz="1000" kern="0" dirty="0">
                  <a:solidFill>
                    <a:srgbClr val="0066FF"/>
                  </a:solidFill>
                  <a:latin typeface="微软雅黑" panose="020B0503020204020204" charset="-122"/>
                  <a:ea typeface="微软雅黑" panose="020B0503020204020204" charset="-122"/>
                </a:endParaRPr>
              </a:p>
            </p:txBody>
          </p:sp>
          <p:sp>
            <p:nvSpPr>
              <p:cNvPr id="35" name="Text Box 6"/>
              <p:cNvSpPr txBox="1">
                <a:spLocks noChangeArrowheads="1"/>
              </p:cNvSpPr>
              <p:nvPr/>
            </p:nvSpPr>
            <p:spPr bwMode="auto">
              <a:xfrm>
                <a:off x="2198" y="1564"/>
                <a:ext cx="539"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项目采购责任人</a:t>
                </a:r>
              </a:p>
            </p:txBody>
          </p:sp>
          <p:sp>
            <p:nvSpPr>
              <p:cNvPr id="36" name="Text Box 7"/>
              <p:cNvSpPr txBox="1">
                <a:spLocks noChangeArrowheads="1"/>
              </p:cNvSpPr>
              <p:nvPr/>
            </p:nvSpPr>
            <p:spPr bwMode="auto">
              <a:xfrm>
                <a:off x="1919" y="2802"/>
                <a:ext cx="558"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合同责任人</a:t>
                </a:r>
              </a:p>
            </p:txBody>
          </p:sp>
          <p:sp>
            <p:nvSpPr>
              <p:cNvPr id="37" name="Text Box 8"/>
              <p:cNvSpPr txBox="1">
                <a:spLocks noChangeArrowheads="1"/>
              </p:cNvSpPr>
              <p:nvPr/>
            </p:nvSpPr>
            <p:spPr bwMode="auto">
              <a:xfrm>
                <a:off x="3077" y="3089"/>
                <a:ext cx="471"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产品责任人</a:t>
                </a:r>
              </a:p>
            </p:txBody>
          </p:sp>
          <p:sp>
            <p:nvSpPr>
              <p:cNvPr id="38" name="Text Box 9"/>
              <p:cNvSpPr txBox="1">
                <a:spLocks noChangeArrowheads="1"/>
              </p:cNvSpPr>
              <p:nvPr/>
            </p:nvSpPr>
            <p:spPr bwMode="auto">
              <a:xfrm>
                <a:off x="3548" y="2613"/>
                <a:ext cx="479" cy="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交易协调人</a:t>
                </a:r>
              </a:p>
            </p:txBody>
          </p:sp>
          <p:sp>
            <p:nvSpPr>
              <p:cNvPr id="39" name="Text Box 10"/>
              <p:cNvSpPr txBox="1">
                <a:spLocks noChangeArrowheads="1"/>
              </p:cNvSpPr>
              <p:nvPr/>
            </p:nvSpPr>
            <p:spPr bwMode="auto">
              <a:xfrm>
                <a:off x="3185" y="1568"/>
                <a:ext cx="484"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主谈判人</a:t>
                </a:r>
              </a:p>
            </p:txBody>
          </p:sp>
          <p:sp>
            <p:nvSpPr>
              <p:cNvPr id="40" name="AutoShape 11"/>
              <p:cNvSpPr>
                <a:spLocks noChangeArrowheads="1"/>
              </p:cNvSpPr>
              <p:nvPr/>
            </p:nvSpPr>
            <p:spPr bwMode="auto">
              <a:xfrm>
                <a:off x="2342" y="1781"/>
                <a:ext cx="1208" cy="12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5 w 21600"/>
                  <a:gd name="T25" fmla="*/ 3172 h 21600"/>
                  <a:gd name="T26" fmla="*/ 18435 w 21600"/>
                  <a:gd name="T27" fmla="*/ 18428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54" y="10800"/>
                    </a:moveTo>
                    <a:cubicBezTo>
                      <a:pt x="1554" y="15906"/>
                      <a:pt x="5694" y="20046"/>
                      <a:pt x="10800" y="20046"/>
                    </a:cubicBezTo>
                    <a:cubicBezTo>
                      <a:pt x="15906" y="20046"/>
                      <a:pt x="20046" y="15906"/>
                      <a:pt x="20046" y="10800"/>
                    </a:cubicBezTo>
                    <a:cubicBezTo>
                      <a:pt x="20046" y="5694"/>
                      <a:pt x="15906" y="1554"/>
                      <a:pt x="10800" y="1554"/>
                    </a:cubicBezTo>
                    <a:cubicBezTo>
                      <a:pt x="5694" y="1554"/>
                      <a:pt x="1554" y="5694"/>
                      <a:pt x="1554" y="10800"/>
                    </a:cubicBezTo>
                    <a:close/>
                  </a:path>
                </a:pathLst>
              </a:custGeom>
              <a:solidFill>
                <a:srgbClr val="FFFFFF">
                  <a:alpha val="90979"/>
                </a:srgbClr>
              </a:solidFill>
              <a:ln>
                <a:noFill/>
              </a:ln>
              <a:extLst>
                <a:ext uri="{91240B29-F687-4F45-9708-019B960494DF}">
                  <a14:hiddenLine xmlns:a14="http://schemas.microsoft.com/office/drawing/2010/main" xmlns="" w="9525">
                    <a:solidFill>
                      <a:srgbClr val="000000"/>
                    </a:solidFill>
                    <a:round/>
                  </a14:hiddenLine>
                </a:ext>
              </a:extLst>
            </p:spPr>
            <p:txBody>
              <a:bodyPr wrap="none" lIns="0" tIns="0" rIns="0" bIns="0"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41" name="AutoShape 12"/>
              <p:cNvSpPr>
                <a:spLocks noChangeArrowheads="1"/>
              </p:cNvSpPr>
              <p:nvPr/>
            </p:nvSpPr>
            <p:spPr bwMode="auto">
              <a:xfrm>
                <a:off x="2282" y="1717"/>
                <a:ext cx="1329" cy="12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55 h 21600"/>
                  <a:gd name="T26" fmla="*/ 18437 w 21600"/>
                  <a:gd name="T27" fmla="*/ 184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54" y="10800"/>
                    </a:moveTo>
                    <a:cubicBezTo>
                      <a:pt x="1554" y="15906"/>
                      <a:pt x="5694" y="20046"/>
                      <a:pt x="10800" y="20046"/>
                    </a:cubicBezTo>
                    <a:cubicBezTo>
                      <a:pt x="15906" y="20046"/>
                      <a:pt x="20046" y="15906"/>
                      <a:pt x="20046" y="10800"/>
                    </a:cubicBezTo>
                    <a:cubicBezTo>
                      <a:pt x="20046" y="5694"/>
                      <a:pt x="15906" y="1554"/>
                      <a:pt x="10800" y="1554"/>
                    </a:cubicBezTo>
                    <a:cubicBezTo>
                      <a:pt x="5694" y="1554"/>
                      <a:pt x="1554" y="5694"/>
                      <a:pt x="1554" y="10800"/>
                    </a:cubicBezTo>
                    <a:close/>
                  </a:path>
                </a:pathLst>
              </a:custGeom>
              <a:solidFill>
                <a:srgbClr val="FFFFFF">
                  <a:alpha val="90979"/>
                </a:srgbClr>
              </a:solidFill>
              <a:ln>
                <a:noFill/>
              </a:ln>
              <a:extLst>
                <a:ext uri="{91240B29-F687-4F45-9708-019B960494DF}">
                  <a14:hiddenLine xmlns:a14="http://schemas.microsoft.com/office/drawing/2010/main" xmlns="" w="9525">
                    <a:solidFill>
                      <a:srgbClr val="000000"/>
                    </a:solidFill>
                    <a:round/>
                  </a14:hiddenLine>
                </a:ext>
              </a:extLst>
            </p:spPr>
            <p:txBody>
              <a:bodyPr wrap="none" lIns="0" tIns="0" rIns="0" bIns="0" anchor="ctr"/>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42" name="Oval 14"/>
              <p:cNvSpPr>
                <a:spLocks noChangeArrowheads="1"/>
              </p:cNvSpPr>
              <p:nvPr/>
            </p:nvSpPr>
            <p:spPr bwMode="auto">
              <a:xfrm>
                <a:off x="2365" y="1796"/>
                <a:ext cx="1149" cy="1142"/>
              </a:xfrm>
              <a:prstGeom prst="ellipse">
                <a:avLst/>
              </a:prstGeom>
              <a:gradFill rotWithShape="1">
                <a:gsLst>
                  <a:gs pos="0">
                    <a:srgbClr val="FFFFFF"/>
                  </a:gs>
                  <a:gs pos="100000">
                    <a:srgbClr val="99CCFF"/>
                  </a:gs>
                </a:gsLst>
                <a:path path="shape">
                  <a:fillToRect l="50000" t="50000" r="50000" b="50000"/>
                </a:path>
              </a:gradFill>
              <a:ln>
                <a:noFill/>
              </a:ln>
              <a:extLst>
                <a:ext uri="{91240B29-F687-4F45-9708-019B960494DF}">
                  <a14:hiddenLine xmlns:a14="http://schemas.microsoft.com/office/drawing/2010/main" xmlns="" w="9525">
                    <a:solidFill>
                      <a:srgbClr val="000000"/>
                    </a:solidFill>
                    <a:round/>
                  </a14:hiddenLine>
                </a:ext>
              </a:extLst>
            </p:spPr>
            <p:txBody>
              <a:bodyPr lIns="0" tIns="0" rIns="0" b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endParaRPr lang="zh-CN" altLang="en-US" sz="1200" kern="0">
                  <a:solidFill>
                    <a:srgbClr val="000000"/>
                  </a:solidFill>
                  <a:latin typeface="微软雅黑" panose="020B0503020204020204" charset="-122"/>
                  <a:ea typeface="微软雅黑" panose="020B0503020204020204" charset="-122"/>
                </a:endParaRPr>
              </a:p>
            </p:txBody>
          </p:sp>
          <p:sp>
            <p:nvSpPr>
              <p:cNvPr id="43" name="Text Box 15"/>
              <p:cNvSpPr txBox="1">
                <a:spLocks noChangeArrowheads="1"/>
              </p:cNvSpPr>
              <p:nvPr/>
            </p:nvSpPr>
            <p:spPr bwMode="auto">
              <a:xfrm>
                <a:off x="3007" y="2011"/>
                <a:ext cx="410" cy="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200" kern="0" dirty="0">
                    <a:solidFill>
                      <a:srgbClr val="003399"/>
                    </a:solidFill>
                    <a:latin typeface="微软雅黑" panose="020B0503020204020204" charset="-122"/>
                    <a:ea typeface="微软雅黑" panose="020B0503020204020204" charset="-122"/>
                  </a:rPr>
                  <a:t>AR</a:t>
                </a:r>
              </a:p>
              <a:p>
                <a:pPr algn="ctr" eaLnBrk="1" fontAlgn="auto" hangingPunct="1">
                  <a:lnSpc>
                    <a:spcPct val="100000"/>
                  </a:lnSpc>
                  <a:spcBef>
                    <a:spcPts val="0"/>
                  </a:spcBef>
                  <a:spcAft>
                    <a:spcPts val="0"/>
                  </a:spcAft>
                  <a:buClrTx/>
                  <a:buSzTx/>
                  <a:buNone/>
                  <a:defRPr/>
                </a:pPr>
                <a:r>
                  <a:rPr lang="zh-CN" altLang="en-US" sz="1200" kern="0" dirty="0">
                    <a:solidFill>
                      <a:srgbClr val="003399"/>
                    </a:solidFill>
                    <a:latin typeface="微软雅黑" panose="020B0503020204020204" charset="-122"/>
                    <a:ea typeface="微软雅黑" panose="020B0503020204020204" charset="-122"/>
                  </a:rPr>
                  <a:t>（客户责任人）</a:t>
                </a:r>
              </a:p>
            </p:txBody>
          </p:sp>
          <p:sp>
            <p:nvSpPr>
              <p:cNvPr id="44" name="Text Box 16"/>
              <p:cNvSpPr txBox="1">
                <a:spLocks noChangeArrowheads="1"/>
              </p:cNvSpPr>
              <p:nvPr/>
            </p:nvSpPr>
            <p:spPr bwMode="auto">
              <a:xfrm>
                <a:off x="2701" y="2608"/>
                <a:ext cx="571" cy="3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200" kern="0" dirty="0">
                    <a:solidFill>
                      <a:srgbClr val="003399"/>
                    </a:solidFill>
                    <a:latin typeface="微软雅黑" panose="020B0503020204020204" charset="-122"/>
                    <a:ea typeface="微软雅黑" panose="020B0503020204020204" charset="-122"/>
                  </a:rPr>
                  <a:t>SR</a:t>
                </a:r>
              </a:p>
              <a:p>
                <a:pPr algn="ctr" eaLnBrk="1" fontAlgn="auto" hangingPunct="1">
                  <a:lnSpc>
                    <a:spcPct val="100000"/>
                  </a:lnSpc>
                  <a:spcBef>
                    <a:spcPts val="0"/>
                  </a:spcBef>
                  <a:spcAft>
                    <a:spcPts val="0"/>
                  </a:spcAft>
                  <a:buClrTx/>
                  <a:buSzTx/>
                  <a:buNone/>
                  <a:defRPr/>
                </a:pPr>
                <a:r>
                  <a:rPr lang="zh-CN" altLang="en-US" sz="1200" kern="0" dirty="0">
                    <a:solidFill>
                      <a:srgbClr val="003399"/>
                    </a:solidFill>
                    <a:latin typeface="微软雅黑" panose="020B0503020204020204" charset="-122"/>
                    <a:ea typeface="微软雅黑" panose="020B0503020204020204" charset="-122"/>
                  </a:rPr>
                  <a:t>（解决方案责任人）</a:t>
                </a:r>
              </a:p>
            </p:txBody>
          </p:sp>
          <p:sp>
            <p:nvSpPr>
              <p:cNvPr id="45" name="Text Box 17"/>
              <p:cNvSpPr txBox="1">
                <a:spLocks noChangeArrowheads="1"/>
              </p:cNvSpPr>
              <p:nvPr/>
            </p:nvSpPr>
            <p:spPr bwMode="auto">
              <a:xfrm>
                <a:off x="2339" y="2138"/>
                <a:ext cx="450" cy="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200" kern="0" dirty="0">
                    <a:solidFill>
                      <a:srgbClr val="003399"/>
                    </a:solidFill>
                    <a:latin typeface="微软雅黑" panose="020B0503020204020204" charset="-122"/>
                    <a:ea typeface="微软雅黑" panose="020B0503020204020204" charset="-122"/>
                  </a:rPr>
                  <a:t>FR</a:t>
                </a:r>
              </a:p>
              <a:p>
                <a:pPr algn="ctr" eaLnBrk="1" fontAlgn="auto" hangingPunct="1">
                  <a:lnSpc>
                    <a:spcPct val="100000"/>
                  </a:lnSpc>
                  <a:spcBef>
                    <a:spcPts val="0"/>
                  </a:spcBef>
                  <a:spcAft>
                    <a:spcPts val="0"/>
                  </a:spcAft>
                  <a:buClrTx/>
                  <a:buSzTx/>
                  <a:buNone/>
                  <a:defRPr/>
                </a:pPr>
                <a:r>
                  <a:rPr lang="zh-CN" altLang="en-US" sz="1200" kern="0" dirty="0">
                    <a:solidFill>
                      <a:srgbClr val="003399"/>
                    </a:solidFill>
                    <a:latin typeface="微软雅黑" panose="020B0503020204020204" charset="-122"/>
                    <a:ea typeface="微软雅黑" panose="020B0503020204020204" charset="-122"/>
                  </a:rPr>
                  <a:t>（履行责任人）</a:t>
                </a:r>
              </a:p>
            </p:txBody>
          </p:sp>
          <p:sp>
            <p:nvSpPr>
              <p:cNvPr id="46" name="Line 18"/>
              <p:cNvSpPr>
                <a:spLocks noChangeShapeType="1"/>
              </p:cNvSpPr>
              <p:nvPr/>
            </p:nvSpPr>
            <p:spPr bwMode="auto">
              <a:xfrm flipH="1">
                <a:off x="2433" y="2368"/>
                <a:ext cx="496" cy="442"/>
              </a:xfrm>
              <a:prstGeom prst="line">
                <a:avLst/>
              </a:prstGeom>
              <a:noFill/>
              <a:ln w="9525">
                <a:solidFill>
                  <a:srgbClr val="0099CC"/>
                </a:solidFill>
                <a:prstDash val="lgDash"/>
                <a:round/>
              </a:ln>
              <a:extLst>
                <a:ext uri="{909E8E84-426E-40DD-AFC4-6F175D3DCCD1}">
                  <a14:hiddenFill xmlns:a14="http://schemas.microsoft.com/office/drawing/2010/main" xmlns="">
                    <a:noFill/>
                  </a14:hiddenFill>
                </a:ext>
              </a:extLst>
            </p:spPr>
            <p:txBody>
              <a:bodyPr lIns="0" tIns="0" rIns="0" bIns="0"/>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47" name="Line 19"/>
              <p:cNvSpPr>
                <a:spLocks noChangeShapeType="1"/>
              </p:cNvSpPr>
              <p:nvPr/>
            </p:nvSpPr>
            <p:spPr bwMode="auto">
              <a:xfrm flipV="1">
                <a:off x="2937" y="1721"/>
                <a:ext cx="4" cy="597"/>
              </a:xfrm>
              <a:prstGeom prst="line">
                <a:avLst/>
              </a:prstGeom>
              <a:noFill/>
              <a:ln w="9525">
                <a:solidFill>
                  <a:srgbClr val="0099CC"/>
                </a:solidFill>
                <a:prstDash val="lgDash"/>
                <a:round/>
              </a:ln>
              <a:extLst>
                <a:ext uri="{909E8E84-426E-40DD-AFC4-6F175D3DCCD1}">
                  <a14:hiddenFill xmlns:a14="http://schemas.microsoft.com/office/drawing/2010/main" xmlns="">
                    <a:noFill/>
                  </a14:hiddenFill>
                </a:ext>
              </a:extLst>
            </p:spPr>
            <p:txBody>
              <a:bodyPr lIns="0" tIns="0" rIns="0" bIns="0"/>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48" name="Line 20"/>
              <p:cNvSpPr>
                <a:spLocks noChangeShapeType="1"/>
              </p:cNvSpPr>
              <p:nvPr/>
            </p:nvSpPr>
            <p:spPr bwMode="auto">
              <a:xfrm>
                <a:off x="2910" y="2376"/>
                <a:ext cx="553" cy="382"/>
              </a:xfrm>
              <a:prstGeom prst="line">
                <a:avLst/>
              </a:prstGeom>
              <a:noFill/>
              <a:ln w="9525">
                <a:solidFill>
                  <a:srgbClr val="0099CC"/>
                </a:solidFill>
                <a:prstDash val="lgDash"/>
                <a:round/>
              </a:ln>
              <a:extLst>
                <a:ext uri="{909E8E84-426E-40DD-AFC4-6F175D3DCCD1}">
                  <a14:hiddenFill xmlns:a14="http://schemas.microsoft.com/office/drawing/2010/main" xmlns="">
                    <a:noFill/>
                  </a14:hiddenFill>
                </a:ext>
              </a:extLst>
            </p:spPr>
            <p:txBody>
              <a:bodyPr lIns="0" tIns="0" rIns="0" bIns="0"/>
              <a:lstStyle/>
              <a:p>
                <a:pPr eaLnBrk="1" fontAlgn="auto" hangingPunct="1">
                  <a:spcBef>
                    <a:spcPts val="0"/>
                  </a:spcBef>
                  <a:spcAft>
                    <a:spcPts val="0"/>
                  </a:spcAft>
                  <a:defRPr/>
                </a:pPr>
                <a:endParaRPr lang="zh-CN" altLang="en-US" sz="1400" b="1" kern="0">
                  <a:solidFill>
                    <a:srgbClr val="333333"/>
                  </a:solidFill>
                  <a:latin typeface="微软雅黑" panose="020B0503020204020204" charset="-122"/>
                  <a:ea typeface="微软雅黑" panose="020B0503020204020204" charset="-122"/>
                  <a:cs typeface="Arial" panose="020B0604020202020204"/>
                </a:endParaRPr>
              </a:p>
            </p:txBody>
          </p:sp>
          <p:sp>
            <p:nvSpPr>
              <p:cNvPr id="49" name="Text Box 21"/>
              <p:cNvSpPr txBox="1">
                <a:spLocks noChangeArrowheads="1"/>
              </p:cNvSpPr>
              <p:nvPr/>
            </p:nvSpPr>
            <p:spPr bwMode="auto">
              <a:xfrm>
                <a:off x="3383" y="1755"/>
                <a:ext cx="552"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商务责任人</a:t>
                </a:r>
              </a:p>
            </p:txBody>
          </p:sp>
          <p:sp>
            <p:nvSpPr>
              <p:cNvPr id="50" name="Text Box 22"/>
              <p:cNvSpPr txBox="1">
                <a:spLocks noChangeArrowheads="1"/>
              </p:cNvSpPr>
              <p:nvPr/>
            </p:nvSpPr>
            <p:spPr bwMode="auto">
              <a:xfrm>
                <a:off x="3551" y="2364"/>
                <a:ext cx="551" cy="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融资责任人</a:t>
                </a:r>
              </a:p>
            </p:txBody>
          </p:sp>
          <p:sp>
            <p:nvSpPr>
              <p:cNvPr id="51" name="Text Box 23"/>
              <p:cNvSpPr txBox="1">
                <a:spLocks noChangeArrowheads="1"/>
              </p:cNvSpPr>
              <p:nvPr/>
            </p:nvSpPr>
            <p:spPr bwMode="auto">
              <a:xfrm>
                <a:off x="2410" y="3076"/>
                <a:ext cx="467"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服务解决方案责任人</a:t>
                </a:r>
              </a:p>
            </p:txBody>
          </p:sp>
          <p:sp>
            <p:nvSpPr>
              <p:cNvPr id="52" name="Text Box 24"/>
              <p:cNvSpPr txBox="1">
                <a:spLocks noChangeArrowheads="1"/>
              </p:cNvSpPr>
              <p:nvPr/>
            </p:nvSpPr>
            <p:spPr bwMode="auto">
              <a:xfrm>
                <a:off x="2731" y="1444"/>
                <a:ext cx="419"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项目财务 </a:t>
                </a:r>
              </a:p>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控制人</a:t>
                </a:r>
              </a:p>
            </p:txBody>
          </p:sp>
          <p:sp>
            <p:nvSpPr>
              <p:cNvPr id="53" name="Oval 34"/>
              <p:cNvSpPr>
                <a:spLocks noChangeArrowheads="1"/>
              </p:cNvSpPr>
              <p:nvPr/>
            </p:nvSpPr>
            <p:spPr bwMode="auto">
              <a:xfrm>
                <a:off x="2759" y="2200"/>
                <a:ext cx="364" cy="364"/>
              </a:xfrm>
              <a:prstGeom prst="ellipse">
                <a:avLst/>
              </a:prstGeom>
              <a:solidFill>
                <a:srgbClr val="FFFFFF"/>
              </a:solidFill>
              <a:ln w="9525" algn="ctr">
                <a:solidFill>
                  <a:srgbClr val="0000CC"/>
                </a:solidFill>
                <a:round/>
              </a:ln>
            </p:spPr>
            <p:txBody>
              <a:bodyPr wrap="none" lIns="0" tIns="0" rIns="0" b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endParaRPr lang="zh-CN" altLang="en-US" sz="1200" kern="0">
                  <a:solidFill>
                    <a:srgbClr val="000000"/>
                  </a:solidFill>
                  <a:latin typeface="微软雅黑" panose="020B0503020204020204" charset="-122"/>
                  <a:ea typeface="微软雅黑" panose="020B0503020204020204" charset="-122"/>
                </a:endParaRPr>
              </a:p>
            </p:txBody>
          </p:sp>
          <p:sp>
            <p:nvSpPr>
              <p:cNvPr id="54" name="Text Box 35"/>
              <p:cNvSpPr txBox="1">
                <a:spLocks noChangeArrowheads="1"/>
              </p:cNvSpPr>
              <p:nvPr/>
            </p:nvSpPr>
            <p:spPr bwMode="auto">
              <a:xfrm>
                <a:off x="2782" y="2311"/>
                <a:ext cx="344" cy="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FF0000"/>
                    </a:solidFill>
                    <a:latin typeface="微软雅黑" panose="020B0503020204020204" charset="-122"/>
                    <a:ea typeface="微软雅黑" panose="020B0503020204020204" charset="-122"/>
                  </a:rPr>
                  <a:t>项目赞助人</a:t>
                </a:r>
              </a:p>
            </p:txBody>
          </p:sp>
          <p:sp>
            <p:nvSpPr>
              <p:cNvPr id="55" name="Text Box 36"/>
              <p:cNvSpPr txBox="1">
                <a:spLocks noChangeArrowheads="1"/>
              </p:cNvSpPr>
              <p:nvPr/>
            </p:nvSpPr>
            <p:spPr bwMode="auto">
              <a:xfrm>
                <a:off x="3560" y="1993"/>
                <a:ext cx="445"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业务财务控制人</a:t>
                </a:r>
              </a:p>
            </p:txBody>
          </p:sp>
          <p:sp>
            <p:nvSpPr>
              <p:cNvPr id="56" name="Text Box 37"/>
              <p:cNvSpPr txBox="1">
                <a:spLocks noChangeArrowheads="1"/>
              </p:cNvSpPr>
              <p:nvPr/>
            </p:nvSpPr>
            <p:spPr bwMode="auto">
              <a:xfrm>
                <a:off x="1835" y="1902"/>
                <a:ext cx="582" cy="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供应责任人</a:t>
                </a:r>
              </a:p>
            </p:txBody>
          </p:sp>
          <p:sp>
            <p:nvSpPr>
              <p:cNvPr id="57" name="Text Box 9"/>
              <p:cNvSpPr txBox="1">
                <a:spLocks noChangeArrowheads="1"/>
              </p:cNvSpPr>
              <p:nvPr/>
            </p:nvSpPr>
            <p:spPr bwMode="auto">
              <a:xfrm>
                <a:off x="3457" y="2862"/>
                <a:ext cx="479" cy="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zh-CN" altLang="en-US" sz="1200" kern="0" dirty="0">
                    <a:solidFill>
                      <a:srgbClr val="0066FF"/>
                    </a:solidFill>
                    <a:latin typeface="微软雅黑" panose="020B0503020204020204" charset="-122"/>
                    <a:ea typeface="微软雅黑" panose="020B0503020204020204" charset="-122"/>
                  </a:rPr>
                  <a:t>投标责任人</a:t>
                </a:r>
              </a:p>
            </p:txBody>
          </p:sp>
        </p:grpSp>
        <p:sp>
          <p:nvSpPr>
            <p:cNvPr id="58" name="Rectangle 70"/>
            <p:cNvSpPr>
              <a:spLocks noChangeArrowheads="1"/>
            </p:cNvSpPr>
            <p:nvPr/>
          </p:nvSpPr>
          <p:spPr bwMode="auto">
            <a:xfrm>
              <a:off x="6383265" y="3639399"/>
              <a:ext cx="4185495" cy="1704320"/>
            </a:xfrm>
            <a:prstGeom prst="rect">
              <a:avLst/>
            </a:prstGeom>
            <a:noFill/>
            <a:ln w="9525">
              <a:noFill/>
              <a:miter lim="800000"/>
            </a:ln>
          </p:spPr>
          <p:txBody>
            <a:bodyPr wrap="square">
              <a:spAutoFit/>
            </a:bodyPr>
            <a:lstStyle/>
            <a:p>
              <a:pPr eaLnBrk="1" hangingPunct="1">
                <a:lnSpc>
                  <a:spcPct val="120000"/>
                </a:lnSpc>
                <a:buClr>
                  <a:srgbClr val="990000"/>
                </a:buClr>
                <a:buSzPct val="50000"/>
                <a:defRPr/>
              </a:pPr>
              <a:r>
                <a:rPr lang="zh-CN" altLang="en-US" b="1" dirty="0">
                  <a:solidFill>
                    <a:srgbClr val="333333"/>
                  </a:solidFill>
                  <a:latin typeface="微软雅黑" panose="020B0503020204020204" charset="-122"/>
                  <a:ea typeface="微软雅黑" panose="020B0503020204020204" charset="-122"/>
                  <a:cs typeface="Arial" panose="020B0604020202020204"/>
                </a:rPr>
                <a:t>横向拉通</a:t>
              </a:r>
              <a:r>
                <a:rPr lang="en-US" altLang="zh-CN" dirty="0">
                  <a:solidFill>
                    <a:srgbClr val="333333"/>
                  </a:solidFill>
                  <a:latin typeface="微软雅黑" panose="020B0503020204020204" charset="-122"/>
                  <a:ea typeface="微软雅黑" panose="020B0503020204020204" charset="-122"/>
                  <a:cs typeface="Arial" panose="020B0604020202020204"/>
                </a:rPr>
                <a:t>——</a:t>
              </a:r>
              <a:r>
                <a:rPr lang="zh-CN" altLang="en-US" dirty="0">
                  <a:solidFill>
                    <a:srgbClr val="333333"/>
                  </a:solidFill>
                  <a:latin typeface="微软雅黑" panose="020B0503020204020204" charset="-122"/>
                  <a:ea typeface="微软雅黑" panose="020B0503020204020204" charset="-122"/>
                  <a:cs typeface="Arial" panose="020B0604020202020204"/>
                </a:rPr>
                <a:t>从线索到回款的端到端运作：</a:t>
              </a:r>
              <a:endParaRPr lang="en-US" altLang="zh-CN" dirty="0">
                <a:solidFill>
                  <a:srgbClr val="333333"/>
                </a:solidFill>
                <a:latin typeface="微软雅黑" panose="020B0503020204020204" charset="-122"/>
                <a:ea typeface="微软雅黑" panose="020B0503020204020204" charset="-122"/>
                <a:cs typeface="Arial" panose="020B0604020202020204"/>
              </a:endParaRPr>
            </a:p>
            <a:p>
              <a:pPr marL="406400" indent="-231775" eaLnBrk="1" hangingPunct="1">
                <a:lnSpc>
                  <a:spcPct val="130000"/>
                </a:lnSpc>
                <a:buClr>
                  <a:srgbClr val="990000"/>
                </a:buClr>
                <a:buSzPct val="50000"/>
                <a:buFont typeface="Wingdings" panose="05000000000000000000" pitchFamily="2" charset="2"/>
                <a:buChar char="n"/>
                <a:defRPr/>
              </a:pPr>
              <a:r>
                <a:rPr lang="zh-CN" altLang="en-US" sz="1600" dirty="0">
                  <a:solidFill>
                    <a:srgbClr val="333333"/>
                  </a:solidFill>
                  <a:latin typeface="微软雅黑" panose="020B0503020204020204" charset="-122"/>
                  <a:ea typeface="微软雅黑" panose="020B0503020204020204" charset="-122"/>
                  <a:cs typeface="Arial" panose="020B0604020202020204"/>
                </a:rPr>
                <a:t>职责的拉通 </a:t>
              </a:r>
              <a:r>
                <a:rPr lang="en-US" altLang="zh-CN" sz="1600" dirty="0">
                  <a:solidFill>
                    <a:srgbClr val="333333"/>
                  </a:solidFill>
                  <a:latin typeface="微软雅黑" panose="020B0503020204020204" charset="-122"/>
                  <a:ea typeface="微软雅黑" panose="020B0503020204020204" charset="-122"/>
                  <a:cs typeface="Arial" panose="020B0604020202020204"/>
                </a:rPr>
                <a:t>–</a:t>
              </a:r>
              <a:r>
                <a:rPr lang="zh-CN" altLang="en-US" sz="1600" dirty="0">
                  <a:solidFill>
                    <a:srgbClr val="333333"/>
                  </a:solidFill>
                  <a:latin typeface="微软雅黑" panose="020B0503020204020204" charset="-122"/>
                  <a:ea typeface="微软雅黑" panose="020B0503020204020204" charset="-122"/>
                  <a:cs typeface="Arial" panose="020B0604020202020204"/>
                </a:rPr>
                <a:t> 铁三角负有端到端责任</a:t>
              </a:r>
              <a:endParaRPr lang="en-US" altLang="zh-CN" sz="1600" dirty="0">
                <a:solidFill>
                  <a:srgbClr val="333333"/>
                </a:solidFill>
                <a:latin typeface="微软雅黑" panose="020B0503020204020204" charset="-122"/>
                <a:ea typeface="微软雅黑" panose="020B0503020204020204" charset="-122"/>
                <a:cs typeface="Arial" panose="020B0604020202020204"/>
              </a:endParaRPr>
            </a:p>
            <a:p>
              <a:pPr marL="406400" indent="-231775" eaLnBrk="1" hangingPunct="1">
                <a:lnSpc>
                  <a:spcPct val="130000"/>
                </a:lnSpc>
                <a:buClr>
                  <a:srgbClr val="990000"/>
                </a:buClr>
                <a:buSzPct val="50000"/>
                <a:buFont typeface="Wingdings" panose="05000000000000000000" pitchFamily="2" charset="2"/>
                <a:buChar char="n"/>
                <a:defRPr/>
              </a:pPr>
              <a:r>
                <a:rPr lang="zh-CN" altLang="en-US" sz="1600" dirty="0">
                  <a:solidFill>
                    <a:srgbClr val="333333"/>
                  </a:solidFill>
                  <a:latin typeface="微软雅黑" panose="020B0503020204020204" charset="-122"/>
                  <a:ea typeface="微软雅黑" panose="020B0503020204020204" charset="-122"/>
                  <a:cs typeface="Arial" panose="020B0604020202020204"/>
                </a:rPr>
                <a:t>决策的拉通</a:t>
              </a:r>
              <a:endParaRPr lang="en-US" altLang="zh-CN" sz="1600" dirty="0">
                <a:solidFill>
                  <a:srgbClr val="333333"/>
                </a:solidFill>
                <a:latin typeface="微软雅黑" panose="020B0503020204020204" charset="-122"/>
                <a:ea typeface="微软雅黑" panose="020B0503020204020204" charset="-122"/>
                <a:cs typeface="Arial" panose="020B0604020202020204"/>
              </a:endParaRPr>
            </a:p>
            <a:p>
              <a:pPr marL="406400" indent="-231775" eaLnBrk="1" hangingPunct="1">
                <a:lnSpc>
                  <a:spcPct val="130000"/>
                </a:lnSpc>
                <a:buClr>
                  <a:srgbClr val="990000"/>
                </a:buClr>
                <a:buSzPct val="50000"/>
                <a:buFont typeface="Wingdings" panose="05000000000000000000" pitchFamily="2" charset="2"/>
                <a:buChar char="n"/>
                <a:defRPr/>
              </a:pPr>
              <a:r>
                <a:rPr lang="zh-CN" altLang="en-US" sz="1600" dirty="0">
                  <a:solidFill>
                    <a:srgbClr val="333333"/>
                  </a:solidFill>
                  <a:latin typeface="微软雅黑" panose="020B0503020204020204" charset="-122"/>
                  <a:ea typeface="微软雅黑" panose="020B0503020204020204" charset="-122"/>
                  <a:cs typeface="Arial" panose="020B0604020202020204"/>
                </a:rPr>
                <a:t>“营”与“销”的拉通－线索管理</a:t>
              </a:r>
            </a:p>
            <a:p>
              <a:pPr marL="406400" indent="-231775" eaLnBrk="1" hangingPunct="1">
                <a:lnSpc>
                  <a:spcPct val="130000"/>
                </a:lnSpc>
                <a:buClr>
                  <a:srgbClr val="990000"/>
                </a:buClr>
                <a:buSzPct val="50000"/>
                <a:buFont typeface="Wingdings" panose="05000000000000000000" pitchFamily="2" charset="2"/>
                <a:buChar char="n"/>
                <a:defRPr/>
              </a:pPr>
              <a:r>
                <a:rPr lang="zh-CN" altLang="en-US" sz="1600" dirty="0">
                  <a:solidFill>
                    <a:srgbClr val="333333"/>
                  </a:solidFill>
                  <a:latin typeface="微软雅黑" panose="020B0503020204020204" charset="-122"/>
                  <a:ea typeface="微软雅黑" panose="020B0503020204020204" charset="-122"/>
                  <a:cs typeface="Arial" panose="020B0604020202020204"/>
                </a:rPr>
                <a:t>“投标”与“合同”的拉通－交易统筹</a:t>
              </a:r>
            </a:p>
            <a:p>
              <a:pPr marL="406400" indent="-231775" eaLnBrk="1" hangingPunct="1">
                <a:lnSpc>
                  <a:spcPct val="130000"/>
                </a:lnSpc>
                <a:buClr>
                  <a:srgbClr val="990000"/>
                </a:buClr>
                <a:buSzPct val="50000"/>
                <a:buFont typeface="Wingdings" panose="05000000000000000000" pitchFamily="2" charset="2"/>
                <a:buChar char="n"/>
                <a:defRPr/>
              </a:pPr>
              <a:r>
                <a:rPr lang="zh-CN" altLang="en-US" sz="1600" dirty="0">
                  <a:solidFill>
                    <a:srgbClr val="333333"/>
                  </a:solidFill>
                  <a:latin typeface="微软雅黑" panose="020B0503020204020204" charset="-122"/>
                  <a:ea typeface="微软雅黑" panose="020B0503020204020204" charset="-122"/>
                  <a:cs typeface="Arial" panose="020B0604020202020204"/>
                </a:rPr>
                <a:t>“售前”与“售后”的拉通－合同交接</a:t>
              </a:r>
            </a:p>
          </p:txBody>
        </p:sp>
        <p:sp>
          <p:nvSpPr>
            <p:cNvPr id="59" name="Rectangle 21"/>
            <p:cNvSpPr>
              <a:spLocks noChangeArrowheads="1"/>
            </p:cNvSpPr>
            <p:nvPr/>
          </p:nvSpPr>
          <p:spPr bwMode="auto">
            <a:xfrm>
              <a:off x="6383264" y="3607650"/>
              <a:ext cx="4106340" cy="1895475"/>
            </a:xfrm>
            <a:prstGeom prst="rect">
              <a:avLst/>
            </a:prstGeom>
            <a:noFill/>
            <a:ln w="9525" algn="ctr">
              <a:solidFill>
                <a:srgbClr val="336699"/>
              </a:solidFill>
              <a:miter lim="800000"/>
            </a:ln>
            <a:extLst>
              <a:ext uri="{909E8E84-426E-40DD-AFC4-6F175D3DCCD1}">
                <a14:hiddenFill xmlns:a14="http://schemas.microsoft.com/office/drawing/2010/main" xmlns="">
                  <a:solidFill>
                    <a:srgbClr val="FFFFFF"/>
                  </a:solidFill>
                </a14:hiddenFill>
              </a:ext>
            </a:extLst>
          </p:spPr>
          <p:txBody>
            <a:bodyPr lIns="80152" tIns="82296" rIns="80152" bIns="82296"/>
            <a:lstStyle>
              <a:lvl1pPr marL="250825" indent="-250825" defTabSz="80137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80137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80137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80137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80137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80137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90000"/>
                </a:lnSpc>
                <a:spcBef>
                  <a:spcPct val="30000"/>
                </a:spcBef>
                <a:spcAft>
                  <a:spcPct val="20000"/>
                </a:spcAft>
                <a:buClr>
                  <a:srgbClr val="990000"/>
                </a:buClr>
                <a:buSzPct val="120000"/>
                <a:buNone/>
                <a:defRPr/>
              </a:pPr>
              <a:endParaRPr lang="zh-CN" altLang="en-US" sz="1400" b="1" kern="0">
                <a:solidFill>
                  <a:srgbClr val="333333"/>
                </a:solidFill>
              </a:endParaRPr>
            </a:p>
          </p:txBody>
        </p:sp>
        <p:sp>
          <p:nvSpPr>
            <p:cNvPr id="60" name="AutoShape 85"/>
            <p:cNvSpPr>
              <a:spLocks noChangeArrowheads="1"/>
            </p:cNvSpPr>
            <p:nvPr/>
          </p:nvSpPr>
          <p:spPr bwMode="auto">
            <a:xfrm>
              <a:off x="7211850" y="5823800"/>
              <a:ext cx="407818" cy="219075"/>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000" kern="0" dirty="0">
                  <a:solidFill>
                    <a:srgbClr val="000000"/>
                  </a:solidFill>
                </a:rPr>
                <a:t>ATI</a:t>
              </a:r>
              <a:endParaRPr lang="en-US" altLang="zh-HK" sz="1000" kern="0" dirty="0">
                <a:solidFill>
                  <a:srgbClr val="000000"/>
                </a:solidFill>
              </a:endParaRPr>
            </a:p>
          </p:txBody>
        </p:sp>
        <p:sp>
          <p:nvSpPr>
            <p:cNvPr id="61" name="AutoShape 85"/>
            <p:cNvSpPr>
              <a:spLocks noChangeArrowheads="1"/>
            </p:cNvSpPr>
            <p:nvPr/>
          </p:nvSpPr>
          <p:spPr bwMode="auto">
            <a:xfrm>
              <a:off x="8583643" y="5850886"/>
              <a:ext cx="407818" cy="219075"/>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000" kern="0" dirty="0">
                  <a:solidFill>
                    <a:srgbClr val="000000"/>
                  </a:solidFill>
                </a:rPr>
                <a:t>ATB</a:t>
              </a:r>
              <a:endParaRPr lang="en-US" altLang="zh-HK" sz="700" kern="0" dirty="0">
                <a:solidFill>
                  <a:srgbClr val="000000"/>
                </a:solidFill>
              </a:endParaRPr>
            </a:p>
          </p:txBody>
        </p:sp>
        <p:sp>
          <p:nvSpPr>
            <p:cNvPr id="62" name="AutoShape 85"/>
            <p:cNvSpPr>
              <a:spLocks noChangeArrowheads="1"/>
            </p:cNvSpPr>
            <p:nvPr/>
          </p:nvSpPr>
          <p:spPr bwMode="auto">
            <a:xfrm>
              <a:off x="7211850" y="6242552"/>
              <a:ext cx="407818" cy="219075"/>
            </a:xfrm>
            <a:prstGeom prst="diamond">
              <a:avLst/>
            </a:prstGeom>
            <a:solidFill>
              <a:srgbClr val="EAF4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8415" tIns="34208" rIns="68415" bIns="34208" anchor="ctr"/>
            <a:lstStyle>
              <a:lvl1pPr defTabSz="683895">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68389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683895">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683895">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683895">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683895"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None/>
                <a:defRPr/>
              </a:pPr>
              <a:r>
                <a:rPr lang="en-US" altLang="zh-CN" sz="1000" kern="0" dirty="0">
                  <a:solidFill>
                    <a:srgbClr val="000000"/>
                  </a:solidFill>
                </a:rPr>
                <a:t>ATC</a:t>
              </a:r>
              <a:endParaRPr lang="en-US" altLang="zh-HK" sz="700" kern="0" dirty="0">
                <a:solidFill>
                  <a:srgbClr val="000000"/>
                </a:solidFill>
              </a:endParaRPr>
            </a:p>
          </p:txBody>
        </p:sp>
        <p:sp>
          <p:nvSpPr>
            <p:cNvPr id="63" name="Text Box 79"/>
            <p:cNvSpPr txBox="1">
              <a:spLocks noChangeArrowheads="1"/>
            </p:cNvSpPr>
            <p:nvPr/>
          </p:nvSpPr>
          <p:spPr bwMode="auto">
            <a:xfrm>
              <a:off x="7657938" y="5795225"/>
              <a:ext cx="947013" cy="276225"/>
            </a:xfrm>
            <a:prstGeom prst="rect">
              <a:avLst/>
            </a:prstGeom>
            <a:noFill/>
            <a:ln>
              <a:noFill/>
            </a:ln>
            <a:effectLst>
              <a:prstShdw prst="shdw17" dist="17961" dir="2700000">
                <a:srgbClr val="5C7A99"/>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ct val="5000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立项决策</a:t>
              </a:r>
            </a:p>
          </p:txBody>
        </p:sp>
        <p:sp>
          <p:nvSpPr>
            <p:cNvPr id="64" name="Text Box 79"/>
            <p:cNvSpPr txBox="1">
              <a:spLocks noChangeArrowheads="1"/>
            </p:cNvSpPr>
            <p:nvPr/>
          </p:nvSpPr>
          <p:spPr bwMode="auto">
            <a:xfrm>
              <a:off x="9063470" y="5853937"/>
              <a:ext cx="947013" cy="276225"/>
            </a:xfrm>
            <a:prstGeom prst="rect">
              <a:avLst/>
            </a:prstGeom>
            <a:noFill/>
            <a:ln>
              <a:noFill/>
            </a:ln>
            <a:effectLst>
              <a:prstShdw prst="shdw17" dist="17961" dir="2700000">
                <a:srgbClr val="5C7A99"/>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ct val="5000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投标决策</a:t>
              </a:r>
            </a:p>
          </p:txBody>
        </p:sp>
        <p:sp>
          <p:nvSpPr>
            <p:cNvPr id="65" name="Text Box 79"/>
            <p:cNvSpPr txBox="1">
              <a:spLocks noChangeArrowheads="1"/>
            </p:cNvSpPr>
            <p:nvPr/>
          </p:nvSpPr>
          <p:spPr bwMode="auto">
            <a:xfrm>
              <a:off x="7657938" y="6236660"/>
              <a:ext cx="947013" cy="276225"/>
            </a:xfrm>
            <a:prstGeom prst="rect">
              <a:avLst/>
            </a:prstGeom>
            <a:noFill/>
            <a:ln>
              <a:noFill/>
            </a:ln>
            <a:effectLst>
              <a:prstShdw prst="shdw17" dist="17961" dir="2700000">
                <a:srgbClr val="5C7A99"/>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0"/>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ct val="50000"/>
                </a:spcBef>
                <a:spcAft>
                  <a:spcPts val="0"/>
                </a:spcAft>
                <a:buClrTx/>
                <a:buSzTx/>
                <a:buNone/>
                <a:defRPr/>
              </a:pPr>
              <a:r>
                <a:rPr lang="zh-CN" altLang="en-US" sz="1200" kern="0" dirty="0">
                  <a:solidFill>
                    <a:srgbClr val="000000"/>
                  </a:solidFill>
                  <a:latin typeface="微软雅黑" panose="020B0503020204020204" charset="-122"/>
                  <a:ea typeface="微软雅黑" panose="020B0503020204020204" charset="-122"/>
                </a:rPr>
                <a:t>签约决策</a:t>
              </a:r>
            </a:p>
          </p:txBody>
        </p:sp>
        <p:sp>
          <p:nvSpPr>
            <p:cNvPr id="66" name="Text Box 87"/>
            <p:cNvSpPr txBox="1">
              <a:spLocks noChangeArrowheads="1"/>
            </p:cNvSpPr>
            <p:nvPr/>
          </p:nvSpPr>
          <p:spPr bwMode="auto">
            <a:xfrm>
              <a:off x="6780049" y="5565036"/>
              <a:ext cx="624044" cy="263064"/>
            </a:xfrm>
            <a:prstGeom prst="rect">
              <a:avLst/>
            </a:prstGeom>
            <a:noFill/>
            <a:ln w="9525" algn="ctr">
              <a:noFill/>
              <a:miter lim="800000"/>
            </a:ln>
            <a:effectLst>
              <a:prstShdw prst="shdw18" dist="17961" dir="13500000">
                <a:srgbClr val="99CCFF">
                  <a:gamma/>
                  <a:shade val="60000"/>
                  <a:invGamma/>
                  <a:alpha val="50000"/>
                </a:srgbClr>
              </a:prstShdw>
            </a:effectLst>
          </p:spPr>
          <p:txBody>
            <a:bodyPr wrap="square">
              <a:spAutoFit/>
            </a:bodyPr>
            <a:lstStyle/>
            <a:p>
              <a:pPr eaLnBrk="1" fontAlgn="auto" hangingPunct="1">
                <a:spcBef>
                  <a:spcPct val="50000"/>
                </a:spcBef>
                <a:spcAft>
                  <a:spcPts val="0"/>
                </a:spcAft>
                <a:defRPr/>
              </a:pPr>
              <a:r>
                <a:rPr lang="zh-CN" altLang="en-US" sz="1400" kern="0" dirty="0">
                  <a:solidFill>
                    <a:srgbClr val="000000"/>
                  </a:solidFill>
                  <a:latin typeface="Arial" panose="020B0604020202020204" pitchFamily="34" charset="0"/>
                  <a:ea typeface="华文细黑" panose="02010600040101010101" pitchFamily="2" charset="-122"/>
                  <a:cs typeface="Arial" panose="020B0604020202020204"/>
                </a:rPr>
                <a:t>图例：</a:t>
              </a:r>
              <a:endParaRPr lang="en-US" altLang="zh-CN" sz="1400" kern="0" dirty="0">
                <a:solidFill>
                  <a:srgbClr val="000000"/>
                </a:solidFill>
                <a:latin typeface="Arial" panose="020B0604020202020204" pitchFamily="34" charset="0"/>
                <a:ea typeface="华文细黑" panose="02010600040101010101" pitchFamily="2" charset="-122"/>
                <a:cs typeface="Arial" panose="020B0604020202020204"/>
              </a:endParaRPr>
            </a:p>
          </p:txBody>
        </p:sp>
        <p:grpSp>
          <p:nvGrpSpPr>
            <p:cNvPr id="67" name="Group 86"/>
            <p:cNvGrpSpPr/>
            <p:nvPr/>
          </p:nvGrpSpPr>
          <p:grpSpPr bwMode="auto">
            <a:xfrm>
              <a:off x="2648043" y="2538787"/>
              <a:ext cx="730142" cy="869975"/>
              <a:chOff x="2178558" y="4182999"/>
              <a:chExt cx="587375" cy="870595"/>
            </a:xfrm>
          </p:grpSpPr>
          <p:sp>
            <p:nvSpPr>
              <p:cNvPr id="68" name="Rectangle 87"/>
              <p:cNvSpPr/>
              <p:nvPr/>
            </p:nvSpPr>
            <p:spPr bwMode="auto">
              <a:xfrm>
                <a:off x="2237894" y="4182999"/>
                <a:ext cx="519952" cy="369595"/>
              </a:xfrm>
              <a:prstGeom prst="rect">
                <a:avLst/>
              </a:prstGeom>
              <a:noFill/>
            </p:spPr>
            <p:txBody>
              <a:bodyPr wrap="none">
                <a:spAutoFit/>
              </a:bodyPr>
              <a:lstStyle/>
              <a:p>
                <a:pPr algn="ctr" eaLnBrk="1" hangingPunct="1">
                  <a:defRPr/>
                </a:pPr>
                <a:r>
                  <a:rPr lang="en-US" b="1" dirty="0">
                    <a:ln w="12700">
                      <a:solidFill>
                        <a:srgbClr val="990000">
                          <a:satMod val="155000"/>
                        </a:srgbClr>
                      </a:solidFill>
                      <a:prstDash val="solid"/>
                    </a:ln>
                    <a:solidFill>
                      <a:srgbClr val="777777">
                        <a:tint val="85000"/>
                        <a:satMod val="155000"/>
                      </a:srgbClr>
                    </a:solidFill>
                    <a:effectLst>
                      <a:outerShdw blurRad="41275" dist="20320" dir="1800000" algn="tl" rotWithShape="0">
                        <a:srgbClr val="000000">
                          <a:alpha val="40000"/>
                        </a:srgbClr>
                      </a:outerShdw>
                    </a:effectLst>
                    <a:latin typeface="Arial" panose="020B0604020202020204" pitchFamily="34" charset="0"/>
                    <a:ea typeface="华文细黑" panose="02010600040101010101" pitchFamily="2" charset="-122"/>
                    <a:cs typeface="Arial" panose="020B0604020202020204"/>
                  </a:rPr>
                  <a:t>CC3</a:t>
                </a:r>
              </a:p>
            </p:txBody>
          </p:sp>
          <p:pic>
            <p:nvPicPr>
              <p:cNvPr id="69" name="Picture 13" descr="D:\Documents and Settings\rita.yutong.ma\Local Settings\Temporary Internet Files\Content.IE5\N12RZPRF\MC900432369[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78558" y="4362057"/>
                <a:ext cx="587375" cy="69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Tree>
    <p:extLst>
      <p:ext uri="{BB962C8B-B14F-4D97-AF65-F5344CB8AC3E}">
        <p14:creationId xmlns:p14="http://schemas.microsoft.com/office/powerpoint/2010/main" xmlns="" val="1737908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4294967295"/>
          </p:nvPr>
        </p:nvSpPr>
        <p:spPr>
          <a:xfrm>
            <a:off x="444044" y="188640"/>
            <a:ext cx="11137900" cy="648072"/>
          </a:xfrm>
        </p:spPr>
        <p:txBody>
          <a:bodyPr/>
          <a:lstStyle/>
          <a:p>
            <a:r>
              <a:rPr lang="zh-CN" altLang="en-US" dirty="0">
                <a:solidFill>
                  <a:schemeClr val="tx1"/>
                </a:solidFill>
              </a:rPr>
              <a:t>纵向集成 ：六大领域、协同作战，形成跨功能领域的全视角集成</a:t>
            </a:r>
            <a:endParaRPr kumimoji="1" lang="zh-CN" altLang="en-US" dirty="0">
              <a:solidFill>
                <a:schemeClr val="tx1"/>
              </a:solidFill>
            </a:endParaRPr>
          </a:p>
        </p:txBody>
      </p:sp>
      <p:sp>
        <p:nvSpPr>
          <p:cNvPr id="16" name="Rectangle 13"/>
          <p:cNvSpPr>
            <a:spLocks noChangeArrowheads="1"/>
          </p:cNvSpPr>
          <p:nvPr/>
        </p:nvSpPr>
        <p:spPr bwMode="auto">
          <a:xfrm>
            <a:off x="1343472" y="1247412"/>
            <a:ext cx="2427039" cy="1061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20000"/>
              </a:lnSpc>
              <a:spcBef>
                <a:spcPts val="0"/>
              </a:spcBef>
              <a:spcAft>
                <a:spcPts val="0"/>
              </a:spcAft>
              <a:buClrTx/>
              <a:buSzTx/>
              <a:buNone/>
              <a:defRPr/>
            </a:pPr>
            <a:r>
              <a:rPr lang="zh-CN" altLang="en-US" b="1" kern="0" dirty="0">
                <a:solidFill>
                  <a:srgbClr val="0070C0"/>
                </a:solidFill>
                <a:latin typeface="微软雅黑" panose="020B0503020204020204" charset="-122"/>
                <a:ea typeface="微软雅黑" panose="020B0503020204020204" charset="-122"/>
              </a:rPr>
              <a:t>售前阶段，围绕赢得高质量的合同展开协同</a:t>
            </a:r>
          </a:p>
        </p:txBody>
      </p:sp>
      <p:sp>
        <p:nvSpPr>
          <p:cNvPr id="17" name="Rectangle 16"/>
          <p:cNvSpPr>
            <a:spLocks noChangeArrowheads="1"/>
          </p:cNvSpPr>
          <p:nvPr/>
        </p:nvSpPr>
        <p:spPr bwMode="auto">
          <a:xfrm>
            <a:off x="7917853" y="1247413"/>
            <a:ext cx="2498161" cy="1061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20000"/>
              </a:lnSpc>
              <a:spcBef>
                <a:spcPts val="0"/>
              </a:spcBef>
              <a:spcAft>
                <a:spcPts val="0"/>
              </a:spcAft>
              <a:buClrTx/>
              <a:buSzTx/>
              <a:buNone/>
              <a:defRPr/>
            </a:pPr>
            <a:r>
              <a:rPr lang="zh-CN" altLang="en-US" b="1" kern="0" dirty="0">
                <a:solidFill>
                  <a:srgbClr val="0070C0"/>
                </a:solidFill>
                <a:latin typeface="微软雅黑" panose="020B0503020204020204" charset="-122"/>
                <a:ea typeface="微软雅黑" panose="020B0503020204020204" charset="-122"/>
              </a:rPr>
              <a:t>售后阶段，对准开票和回款展开协同 ，达成经营目标</a:t>
            </a:r>
          </a:p>
        </p:txBody>
      </p:sp>
      <p:sp>
        <p:nvSpPr>
          <p:cNvPr id="18" name="AutoShape 24"/>
          <p:cNvSpPr>
            <a:spLocks noChangeArrowheads="1"/>
          </p:cNvSpPr>
          <p:nvPr/>
        </p:nvSpPr>
        <p:spPr bwMode="auto">
          <a:xfrm>
            <a:off x="4812217" y="3718570"/>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marL="250825" indent="-250825" algn="ctr" defTabSz="801370" eaLnBrk="1" fontAlgn="auto" hangingPunct="1">
              <a:lnSpc>
                <a:spcPct val="120000"/>
              </a:lnSpc>
              <a:spcBef>
                <a:spcPts val="0"/>
              </a:spcBef>
              <a:spcAft>
                <a:spcPct val="20000"/>
              </a:spcAft>
              <a:buClr>
                <a:srgbClr val="990000"/>
              </a:buClr>
              <a:buSzPct val="120000"/>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供应</a:t>
            </a:r>
          </a:p>
        </p:txBody>
      </p:sp>
      <p:sp>
        <p:nvSpPr>
          <p:cNvPr id="19" name="AutoShape 24"/>
          <p:cNvSpPr>
            <a:spLocks noChangeArrowheads="1"/>
          </p:cNvSpPr>
          <p:nvPr/>
        </p:nvSpPr>
        <p:spPr bwMode="auto">
          <a:xfrm>
            <a:off x="4812217" y="4212600"/>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marL="250825" indent="-250825" algn="ctr" defTabSz="801370" eaLnBrk="1" fontAlgn="auto" hangingPunct="1">
              <a:lnSpc>
                <a:spcPct val="120000"/>
              </a:lnSpc>
              <a:spcBef>
                <a:spcPts val="0"/>
              </a:spcBef>
              <a:spcAft>
                <a:spcPct val="20000"/>
              </a:spcAft>
              <a:buClr>
                <a:srgbClr val="990000"/>
              </a:buClr>
              <a:buSzPct val="120000"/>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采购</a:t>
            </a:r>
          </a:p>
        </p:txBody>
      </p:sp>
      <p:sp>
        <p:nvSpPr>
          <p:cNvPr id="20" name="AutoShape 24"/>
          <p:cNvSpPr>
            <a:spLocks noChangeArrowheads="1"/>
          </p:cNvSpPr>
          <p:nvPr/>
        </p:nvSpPr>
        <p:spPr bwMode="auto">
          <a:xfrm>
            <a:off x="4812217" y="4704725"/>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algn="ctr" eaLnBrk="1" fontAlgn="auto" hangingPunct="1">
              <a:lnSpc>
                <a:spcPct val="90000"/>
              </a:lnSpc>
              <a:spcBef>
                <a:spcPts val="0"/>
              </a:spcBef>
              <a:spcAft>
                <a:spcPts val="0"/>
              </a:spcAft>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服务交付</a:t>
            </a:r>
          </a:p>
        </p:txBody>
      </p:sp>
      <p:sp>
        <p:nvSpPr>
          <p:cNvPr id="21" name="AutoShape 24"/>
          <p:cNvSpPr>
            <a:spLocks noChangeArrowheads="1"/>
          </p:cNvSpPr>
          <p:nvPr/>
        </p:nvSpPr>
        <p:spPr bwMode="auto">
          <a:xfrm>
            <a:off x="4812217" y="5198120"/>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algn="ctr" eaLnBrk="1" fontAlgn="auto" hangingPunct="1">
              <a:lnSpc>
                <a:spcPct val="90000"/>
              </a:lnSpc>
              <a:spcBef>
                <a:spcPts val="0"/>
              </a:spcBef>
              <a:spcAft>
                <a:spcPts val="0"/>
              </a:spcAft>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财经</a:t>
            </a:r>
          </a:p>
        </p:txBody>
      </p:sp>
      <p:sp>
        <p:nvSpPr>
          <p:cNvPr id="22" name="AutoShape 24"/>
          <p:cNvSpPr>
            <a:spLocks noChangeArrowheads="1"/>
          </p:cNvSpPr>
          <p:nvPr/>
        </p:nvSpPr>
        <p:spPr bwMode="auto">
          <a:xfrm>
            <a:off x="4812217" y="2733050"/>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marL="250825" indent="-250825" algn="ctr" defTabSz="801370" eaLnBrk="1" fontAlgn="auto" hangingPunct="1">
              <a:lnSpc>
                <a:spcPct val="120000"/>
              </a:lnSpc>
              <a:spcBef>
                <a:spcPts val="0"/>
              </a:spcBef>
              <a:spcAft>
                <a:spcPct val="20000"/>
              </a:spcAft>
              <a:buClr>
                <a:srgbClr val="990000"/>
              </a:buClr>
              <a:buSzPct val="120000"/>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销售 </a:t>
            </a:r>
            <a:r>
              <a:rPr lang="en-US" altLang="zh-CN" sz="1600" b="1" kern="0" dirty="0">
                <a:solidFill>
                  <a:schemeClr val="bg1"/>
                </a:solidFill>
                <a:latin typeface="微软雅黑" panose="020B0503020204020204" charset="-122"/>
                <a:ea typeface="微软雅黑" panose="020B0503020204020204" charset="-122"/>
                <a:cs typeface="Arial" panose="020B0604020202020204"/>
              </a:rPr>
              <a:t>(</a:t>
            </a:r>
            <a:r>
              <a:rPr lang="zh-CN" altLang="en-US" sz="1600" b="1" kern="0" dirty="0">
                <a:solidFill>
                  <a:schemeClr val="bg1"/>
                </a:solidFill>
                <a:latin typeface="微软雅黑" panose="020B0503020204020204" charset="-122"/>
                <a:ea typeface="微软雅黑" panose="020B0503020204020204" charset="-122"/>
                <a:cs typeface="Arial" panose="020B0604020202020204"/>
              </a:rPr>
              <a:t>核心流程）</a:t>
            </a:r>
          </a:p>
        </p:txBody>
      </p:sp>
      <p:sp>
        <p:nvSpPr>
          <p:cNvPr id="24" name="AutoShape 24"/>
          <p:cNvSpPr>
            <a:spLocks noChangeArrowheads="1"/>
          </p:cNvSpPr>
          <p:nvPr/>
        </p:nvSpPr>
        <p:spPr bwMode="auto">
          <a:xfrm>
            <a:off x="4812217" y="3226445"/>
            <a:ext cx="2414592" cy="320675"/>
          </a:xfrm>
          <a:prstGeom prst="roundRect">
            <a:avLst>
              <a:gd name="adj" fmla="val 16667"/>
            </a:avLst>
          </a:prstGeom>
          <a:solidFill>
            <a:srgbClr val="0070C0"/>
          </a:solidFill>
          <a:ln w="9525" algn="ctr">
            <a:noFill/>
            <a:round/>
          </a:ln>
          <a:effectLst>
            <a:outerShdw dist="35921" dir="2700000" algn="ctr" rotWithShape="0">
              <a:srgbClr val="808080"/>
            </a:outerShdw>
          </a:effectLst>
        </p:spPr>
        <p:txBody>
          <a:bodyPr lIns="45720" rIns="45720" anchor="ctr"/>
          <a:lstStyle/>
          <a:p>
            <a:pPr marL="250825" indent="-250825" algn="ctr" defTabSz="801370" eaLnBrk="1" fontAlgn="auto" hangingPunct="1">
              <a:lnSpc>
                <a:spcPct val="120000"/>
              </a:lnSpc>
              <a:spcBef>
                <a:spcPts val="0"/>
              </a:spcBef>
              <a:spcAft>
                <a:spcPct val="20000"/>
              </a:spcAft>
              <a:buClr>
                <a:srgbClr val="990000"/>
              </a:buClr>
              <a:buSzPct val="120000"/>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a:rPr>
              <a:t>计划和管理项目</a:t>
            </a:r>
          </a:p>
        </p:txBody>
      </p:sp>
      <p:sp>
        <p:nvSpPr>
          <p:cNvPr id="25" name="Up-Down Arrow 37"/>
          <p:cNvSpPr>
            <a:spLocks noChangeArrowheads="1"/>
          </p:cNvSpPr>
          <p:nvPr/>
        </p:nvSpPr>
        <p:spPr bwMode="auto">
          <a:xfrm>
            <a:off x="4408992" y="2775595"/>
            <a:ext cx="277969" cy="2743200"/>
          </a:xfrm>
          <a:prstGeom prst="upDownArrow">
            <a:avLst>
              <a:gd name="adj1" fmla="val 50000"/>
              <a:gd name="adj2" fmla="val 50097"/>
            </a:avLst>
          </a:prstGeom>
          <a:solidFill>
            <a:srgbClr val="00B0F0"/>
          </a:solidFill>
          <a:ln w="9525" algn="ctr">
            <a:noFill/>
            <a:round/>
          </a:ln>
        </p:spPr>
        <p:txBody>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None/>
              <a:defRPr/>
            </a:pPr>
            <a:endParaRPr lang="zh-CN" altLang="en-US" sz="1200" kern="0">
              <a:solidFill>
                <a:srgbClr val="000000"/>
              </a:solidFill>
              <a:latin typeface="微软雅黑" panose="020B0503020204020204" charset="-122"/>
              <a:ea typeface="微软雅黑" panose="020B0503020204020204" charset="-122"/>
            </a:endParaRPr>
          </a:p>
        </p:txBody>
      </p:sp>
      <p:sp>
        <p:nvSpPr>
          <p:cNvPr id="26" name="Up-Down Arrow 39"/>
          <p:cNvSpPr>
            <a:spLocks noChangeArrowheads="1"/>
          </p:cNvSpPr>
          <p:nvPr/>
        </p:nvSpPr>
        <p:spPr bwMode="auto">
          <a:xfrm>
            <a:off x="7491917" y="2775595"/>
            <a:ext cx="277969" cy="2743200"/>
          </a:xfrm>
          <a:prstGeom prst="upDownArrow">
            <a:avLst>
              <a:gd name="adj1" fmla="val 50000"/>
              <a:gd name="adj2" fmla="val 50097"/>
            </a:avLst>
          </a:prstGeom>
          <a:solidFill>
            <a:srgbClr val="00B0F0"/>
          </a:solidFill>
          <a:ln w="9525" algn="ctr">
            <a:noFill/>
            <a:round/>
          </a:ln>
        </p:spPr>
        <p:txBody>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None/>
              <a:defRPr/>
            </a:pPr>
            <a:endParaRPr lang="zh-CN" altLang="en-US" sz="1200" kern="0">
              <a:solidFill>
                <a:srgbClr val="000000"/>
              </a:solidFill>
              <a:latin typeface="微软雅黑" panose="020B0503020204020204" charset="-122"/>
              <a:ea typeface="微软雅黑" panose="020B0503020204020204" charset="-122"/>
            </a:endParaRPr>
          </a:p>
        </p:txBody>
      </p:sp>
      <p:sp>
        <p:nvSpPr>
          <p:cNvPr id="27" name="Rectangle 20"/>
          <p:cNvSpPr>
            <a:spLocks noChangeArrowheads="1"/>
          </p:cNvSpPr>
          <p:nvPr/>
        </p:nvSpPr>
        <p:spPr bwMode="auto">
          <a:xfrm>
            <a:off x="5389979" y="2216720"/>
            <a:ext cx="124602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None/>
              <a:defRPr/>
            </a:pPr>
            <a:r>
              <a:rPr lang="zh-CN" altLang="en-US" b="1" kern="0" dirty="0">
                <a:solidFill>
                  <a:srgbClr val="C00000"/>
                </a:solidFill>
                <a:latin typeface="微软雅黑" panose="020B0503020204020204" charset="-122"/>
                <a:ea typeface="微软雅黑" panose="020B0503020204020204" charset="-122"/>
              </a:rPr>
              <a:t>六大领域</a:t>
            </a:r>
          </a:p>
        </p:txBody>
      </p:sp>
      <p:sp>
        <p:nvSpPr>
          <p:cNvPr id="28" name="Rectangle 15"/>
          <p:cNvSpPr>
            <a:spLocks noChangeArrowheads="1"/>
          </p:cNvSpPr>
          <p:nvPr/>
        </p:nvSpPr>
        <p:spPr bwMode="auto">
          <a:xfrm>
            <a:off x="7917853" y="2589903"/>
            <a:ext cx="3154098" cy="285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167005" indent="-167005">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销售流程通过合同注册与交接，触发交付项目的建立和合同履行</a:t>
            </a:r>
            <a:endParaRPr lang="en-US" altLang="zh-CN" sz="1400" kern="0" dirty="0">
              <a:solidFill>
                <a:srgbClr val="000000"/>
              </a:solidFill>
              <a:latin typeface="微软雅黑" panose="020B0503020204020204" charset="-122"/>
              <a:ea typeface="微软雅黑" panose="020B0503020204020204" charset="-122"/>
            </a:endParaRPr>
          </a:p>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计划和管理项目流程通过集成的项目计划和预算，驱动各功能领域协同交付</a:t>
            </a:r>
            <a:endParaRPr lang="en-US" altLang="zh-CN" sz="1400" kern="0" dirty="0">
              <a:solidFill>
                <a:srgbClr val="000000"/>
              </a:solidFill>
              <a:latin typeface="微软雅黑" panose="020B0503020204020204" charset="-122"/>
              <a:ea typeface="微软雅黑" panose="020B0503020204020204" charset="-122"/>
            </a:endParaRPr>
          </a:p>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合同执行管理、项目管理、服务交付及财经等领域互动</a:t>
            </a:r>
            <a:r>
              <a:rPr lang="en-US" altLang="zh-CN" sz="1400" kern="0" dirty="0">
                <a:solidFill>
                  <a:srgbClr val="000000"/>
                </a:solidFill>
                <a:latin typeface="微软雅黑" panose="020B0503020204020204" charset="-122"/>
                <a:ea typeface="微软雅黑" panose="020B0503020204020204" charset="-122"/>
              </a:rPr>
              <a:t>,</a:t>
            </a:r>
            <a:r>
              <a:rPr lang="zh-CN" altLang="en-US" sz="1400" kern="0" dirty="0">
                <a:solidFill>
                  <a:srgbClr val="000000"/>
                </a:solidFill>
                <a:latin typeface="微软雅黑" panose="020B0503020204020204" charset="-122"/>
                <a:ea typeface="微软雅黑" panose="020B0503020204020204" charset="-122"/>
              </a:rPr>
              <a:t> 对开票与回款、合同变更等事务进行有序管理</a:t>
            </a:r>
          </a:p>
        </p:txBody>
      </p:sp>
      <p:sp>
        <p:nvSpPr>
          <p:cNvPr id="29" name="Rectangle 14"/>
          <p:cNvSpPr>
            <a:spLocks noChangeArrowheads="1"/>
          </p:cNvSpPr>
          <p:nvPr/>
        </p:nvSpPr>
        <p:spPr bwMode="auto">
          <a:xfrm>
            <a:off x="1061960" y="2589903"/>
            <a:ext cx="3154098" cy="31781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177800" indent="-17780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交付环节介入售前，支撑机会点验证和立项决策（</a:t>
            </a:r>
            <a:r>
              <a:rPr lang="en-US" altLang="zh-CN" sz="1400" kern="0" dirty="0">
                <a:solidFill>
                  <a:srgbClr val="000000"/>
                </a:solidFill>
                <a:latin typeface="微软雅黑" panose="020B0503020204020204" charset="-122"/>
                <a:ea typeface="微软雅黑" panose="020B0503020204020204" charset="-122"/>
              </a:rPr>
              <a:t>ATI</a:t>
            </a:r>
            <a:r>
              <a:rPr lang="zh-CN" altLang="en-US" sz="1400" kern="0" dirty="0">
                <a:solidFill>
                  <a:srgbClr val="000000"/>
                </a:solidFill>
                <a:latin typeface="微软雅黑" panose="020B0503020204020204" charset="-122"/>
                <a:ea typeface="微软雅黑" panose="020B0503020204020204" charset="-122"/>
              </a:rPr>
              <a:t>）</a:t>
            </a:r>
          </a:p>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计划和管理项目流程承接来自销售流程的客户需求和销售策略，驱动各功能领域共同制定集成的项目计划和概算，支持项目投标和投标决策（</a:t>
            </a:r>
            <a:r>
              <a:rPr lang="en-US" altLang="zh-CN" sz="1400" kern="0" dirty="0">
                <a:solidFill>
                  <a:srgbClr val="000000"/>
                </a:solidFill>
                <a:latin typeface="微软雅黑" panose="020B0503020204020204" charset="-122"/>
                <a:ea typeface="微软雅黑" panose="020B0503020204020204" charset="-122"/>
              </a:rPr>
              <a:t>ATB</a:t>
            </a:r>
            <a:r>
              <a:rPr lang="zh-CN" altLang="en-US" sz="1400" kern="0" dirty="0">
                <a:solidFill>
                  <a:srgbClr val="000000"/>
                </a:solidFill>
                <a:latin typeface="微软雅黑" panose="020B0503020204020204" charset="-122"/>
                <a:ea typeface="微软雅黑" panose="020B0503020204020204" charset="-122"/>
              </a:rPr>
              <a:t>）</a:t>
            </a:r>
          </a:p>
          <a:p>
            <a:pPr lvl="1" eaLnBrk="1" fontAlgn="auto" hangingPunct="1">
              <a:lnSpc>
                <a:spcPct val="150000"/>
              </a:lnSpc>
              <a:spcBef>
                <a:spcPct val="50000"/>
              </a:spcBef>
              <a:spcAft>
                <a:spcPts val="0"/>
              </a:spcAft>
              <a:buClr>
                <a:srgbClr val="990000"/>
              </a:buClr>
              <a:buSzTx/>
              <a:buFont typeface="Wingdings" panose="05000000000000000000" pitchFamily="2" charset="2"/>
              <a:buChar char="§"/>
              <a:defRPr/>
            </a:pPr>
            <a:r>
              <a:rPr lang="zh-CN" altLang="en-US" sz="1400" kern="0" dirty="0">
                <a:solidFill>
                  <a:srgbClr val="000000"/>
                </a:solidFill>
                <a:latin typeface="微软雅黑" panose="020B0503020204020204" charset="-122"/>
                <a:ea typeface="微软雅黑" panose="020B0503020204020204" charset="-122"/>
              </a:rPr>
              <a:t>协同刷新项目计划和概算，支持合同的产生和签约决策（ </a:t>
            </a:r>
            <a:r>
              <a:rPr lang="en-US" altLang="zh-CN" sz="1400" kern="0" dirty="0">
                <a:solidFill>
                  <a:srgbClr val="000000"/>
                </a:solidFill>
                <a:latin typeface="微软雅黑" panose="020B0503020204020204" charset="-122"/>
                <a:ea typeface="微软雅黑" panose="020B0503020204020204" charset="-122"/>
              </a:rPr>
              <a:t>ATC</a:t>
            </a:r>
            <a:r>
              <a:rPr lang="zh-CN" altLang="en-US" sz="1400" kern="0" dirty="0">
                <a:solidFill>
                  <a:srgbClr val="000000"/>
                </a:solidFill>
                <a:latin typeface="微软雅黑" panose="020B0503020204020204" charset="-122"/>
                <a:ea typeface="微软雅黑" panose="020B0503020204020204" charset="-122"/>
              </a:rPr>
              <a:t> ）</a:t>
            </a:r>
          </a:p>
        </p:txBody>
      </p:sp>
    </p:spTree>
    <p:extLst>
      <p:ext uri="{BB962C8B-B14F-4D97-AF65-F5344CB8AC3E}">
        <p14:creationId xmlns:p14="http://schemas.microsoft.com/office/powerpoint/2010/main" xmlns="" val="640892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5360" y="207057"/>
            <a:ext cx="11137900" cy="648072"/>
          </a:xfrm>
        </p:spPr>
        <p:txBody>
          <a:bodyPr/>
          <a:lstStyle/>
          <a:p>
            <a:r>
              <a:rPr lang="zh-CN" altLang="en-US" dirty="0">
                <a:solidFill>
                  <a:schemeClr val="tx1"/>
                </a:solidFill>
              </a:rPr>
              <a:t>全流程</a:t>
            </a:r>
            <a:r>
              <a:rPr lang="zh-CN" altLang="en-US" dirty="0" smtClean="0">
                <a:solidFill>
                  <a:schemeClr val="tx1"/>
                </a:solidFill>
              </a:rPr>
              <a:t>集成视图</a:t>
            </a:r>
            <a:endParaRPr lang="zh-CN" altLang="en-US" dirty="0">
              <a:solidFill>
                <a:schemeClr val="tx1"/>
              </a:solidFill>
            </a:endParaRPr>
          </a:p>
        </p:txBody>
      </p:sp>
      <p:sp>
        <p:nvSpPr>
          <p:cNvPr id="1026" name="AutoShape 2"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sp>
        <p:nvSpPr>
          <p:cNvPr id="1028" name="AutoShape 4"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sp>
        <p:nvSpPr>
          <p:cNvPr id="1030"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679575" y="748905"/>
            <a:ext cx="304800" cy="228601"/>
          </a:xfrm>
          <a:prstGeom prst="rect">
            <a:avLst/>
          </a:prstGeom>
          <a:noFill/>
        </p:spPr>
        <p:txBody>
          <a:bodyPr vert="horz" wrap="square" lIns="91440" tIns="45720" rIns="91440" bIns="45720" numCol="1" anchor="t" anchorCtr="0" compatLnSpc="1"/>
          <a:lstStyle/>
          <a:p>
            <a:endParaRPr lang="zh-CN" altLang="en-US">
              <a:solidFill>
                <a:prstClr val="black"/>
              </a:solidFill>
            </a:endParaRPr>
          </a:p>
        </p:txBody>
      </p:sp>
      <p:pic>
        <p:nvPicPr>
          <p:cNvPr id="6" name="图片 5">
            <a:extLst>
              <a:ext uri="{FF2B5EF4-FFF2-40B4-BE49-F238E27FC236}">
                <a16:creationId xmlns:a16="http://schemas.microsoft.com/office/drawing/2014/main" xmlns="" id="{70DE11B0-9AD1-754C-AE65-29E79492D481}"/>
              </a:ext>
            </a:extLst>
          </p:cNvPr>
          <p:cNvPicPr>
            <a:picLocks noChangeAspect="1"/>
          </p:cNvPicPr>
          <p:nvPr/>
        </p:nvPicPr>
        <p:blipFill rotWithShape="1">
          <a:blip r:embed="rId3">
            <a:extLst>
              <a:ext uri="{28A0092B-C50C-407E-A947-70E740481C1C}">
                <a14:useLocalDpi xmlns:a14="http://schemas.microsoft.com/office/drawing/2010/main" xmlns=""/>
              </a:ext>
            </a:extLst>
          </a:blip>
          <a:srcRect t="6086"/>
          <a:stretch/>
        </p:blipFill>
        <p:spPr>
          <a:xfrm>
            <a:off x="1071563" y="1027782"/>
            <a:ext cx="10337799" cy="5328568"/>
          </a:xfrm>
          <a:prstGeom prst="rect">
            <a:avLst/>
          </a:prstGeom>
        </p:spPr>
      </p:pic>
    </p:spTree>
    <p:extLst>
      <p:ext uri="{BB962C8B-B14F-4D97-AF65-F5344CB8AC3E}">
        <p14:creationId xmlns:p14="http://schemas.microsoft.com/office/powerpoint/2010/main" xmlns="" val="9187260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smtClean="0">
                <a:solidFill>
                  <a:schemeClr val="tx1"/>
                </a:solidFill>
              </a:rPr>
              <a:t>组织管理</a:t>
            </a:r>
            <a:endParaRPr lang="zh-CN" altLang="en-US" dirty="0">
              <a:solidFill>
                <a:schemeClr val="tx1"/>
              </a:solidFill>
              <a:latin typeface="+mj-ea"/>
              <a:ea typeface="+mj-ea"/>
            </a:endParaRPr>
          </a:p>
        </p:txBody>
      </p:sp>
      <p:sp>
        <p:nvSpPr>
          <p:cNvPr id="13" name="文本框 12"/>
          <p:cNvSpPr txBox="1"/>
          <p:nvPr/>
        </p:nvSpPr>
        <p:spPr>
          <a:xfrm>
            <a:off x="2764026" y="3625860"/>
            <a:ext cx="5204182" cy="954107"/>
          </a:xfrm>
          <a:prstGeom prst="rect">
            <a:avLst/>
          </a:prstGeom>
          <a:noFill/>
        </p:spPr>
        <p:txBody>
          <a:bodyPr wrap="none" rtlCol="0">
            <a:spAutoFit/>
          </a:bodyPr>
          <a:lstStyle/>
          <a:p>
            <a:pPr algn="ctr">
              <a:lnSpc>
                <a:spcPct val="200000"/>
              </a:lnSpc>
            </a:pPr>
            <a:r>
              <a:rPr kumimoji="1" lang="zh-CN" altLang="en-US" sz="2800" b="1" dirty="0" smtClean="0">
                <a:solidFill>
                  <a:schemeClr val="tx1">
                    <a:lumMod val="75000"/>
                    <a:lumOff val="25000"/>
                  </a:schemeClr>
                </a:solidFill>
                <a:latin typeface="Microsoft YaHei" charset="0"/>
                <a:ea typeface="Microsoft YaHei" charset="0"/>
                <a:cs typeface="Microsoft YaHei" charset="0"/>
              </a:rPr>
              <a:t>用平凡的人去实现不平凡的业绩</a:t>
            </a:r>
            <a:endParaRPr kumimoji="1" lang="en-US" altLang="zh-CN" sz="2800" b="1" dirty="0" smtClean="0">
              <a:solidFill>
                <a:schemeClr val="tx1">
                  <a:lumMod val="75000"/>
                  <a:lumOff val="25000"/>
                </a:schemeClr>
              </a:solidFill>
              <a:latin typeface="Microsoft YaHei" charset="0"/>
              <a:ea typeface="Microsoft YaHei" charset="0"/>
              <a:cs typeface="Microsoft YaHei" charset="0"/>
            </a:endParaRPr>
          </a:p>
        </p:txBody>
      </p:sp>
      <p:pic>
        <p:nvPicPr>
          <p:cNvPr id="14" name="图片 1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b="2174"/>
          <a:stretch/>
        </p:blipFill>
        <p:spPr>
          <a:xfrm>
            <a:off x="3511791" y="1874907"/>
            <a:ext cx="3602922" cy="1508507"/>
          </a:xfrm>
          <a:prstGeom prst="rect">
            <a:avLst/>
          </a:prstGeom>
        </p:spPr>
      </p:pic>
    </p:spTree>
    <p:extLst>
      <p:ext uri="{BB962C8B-B14F-4D97-AF65-F5344CB8AC3E}">
        <p14:creationId xmlns:p14="http://schemas.microsoft.com/office/powerpoint/2010/main" xmlns="" val="10230752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a:solidFill>
                  <a:schemeClr val="tx1"/>
                </a:solidFill>
              </a:rPr>
              <a:t>以作战为目的构建的铁三角</a:t>
            </a:r>
          </a:p>
        </p:txBody>
      </p:sp>
      <p:grpSp>
        <p:nvGrpSpPr>
          <p:cNvPr id="3" name="组合 2"/>
          <p:cNvGrpSpPr/>
          <p:nvPr/>
        </p:nvGrpSpPr>
        <p:grpSpPr>
          <a:xfrm>
            <a:off x="843605" y="1436406"/>
            <a:ext cx="10585176" cy="5061978"/>
            <a:chOff x="767408" y="889153"/>
            <a:chExt cx="10585176" cy="5061978"/>
          </a:xfrm>
        </p:grpSpPr>
        <p:sp>
          <p:nvSpPr>
            <p:cNvPr id="4" name="右箭头 3"/>
            <p:cNvSpPr/>
            <p:nvPr/>
          </p:nvSpPr>
          <p:spPr>
            <a:xfrm>
              <a:off x="1747837" y="4258628"/>
              <a:ext cx="8696325" cy="1692503"/>
            </a:xfrm>
            <a:prstGeom prst="rightArrow">
              <a:avLst/>
            </a:prstGeom>
            <a:gradFill>
              <a:gsLst>
                <a:gs pos="0">
                  <a:srgbClr val="5B9BD5">
                    <a:lumMod val="5000"/>
                    <a:lumOff val="95000"/>
                  </a:srgbClr>
                </a:gs>
                <a:gs pos="29000">
                  <a:srgbClr val="5B9BD5">
                    <a:lumMod val="60000"/>
                    <a:lumOff val="40000"/>
                  </a:srgbClr>
                </a:gs>
                <a:gs pos="100000">
                  <a:srgbClr val="5B9BD5">
                    <a:lumMod val="45000"/>
                    <a:lumOff val="55000"/>
                  </a:srgbClr>
                </a:gs>
                <a:gs pos="99000">
                  <a:srgbClr val="5B9BD5"/>
                </a:gs>
              </a:gsLst>
              <a:lin ang="10800000" scaled="0"/>
            </a:gra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prstClr val="white"/>
                </a:solidFill>
                <a:effectLst/>
                <a:uLnTx/>
                <a:uFillTx/>
                <a:latin typeface="DengXian"/>
                <a:ea typeface="DengXian" panose="02010600030101010101" pitchFamily="2" charset="-122"/>
              </a:endParaRPr>
            </a:p>
          </p:txBody>
        </p:sp>
        <p:sp>
          <p:nvSpPr>
            <p:cNvPr id="5" name="矩形 4"/>
            <p:cNvSpPr/>
            <p:nvPr/>
          </p:nvSpPr>
          <p:spPr>
            <a:xfrm>
              <a:off x="2066911" y="4843270"/>
              <a:ext cx="5234125" cy="523220"/>
            </a:xfrm>
            <a:prstGeom prst="rect">
              <a:avLst/>
            </a:prstGeom>
          </p:spPr>
          <p:txBody>
            <a:bodyPr wrap="none">
              <a:spAutoFit/>
            </a:bodyPr>
            <a:lstStyle/>
            <a:p>
              <a:pPr eaLnBrk="0" fontAlgn="base" hangingPunct="0">
                <a:spcBef>
                  <a:spcPct val="0"/>
                </a:spcBef>
                <a:spcAft>
                  <a:spcPct val="0"/>
                </a:spcAft>
              </a:pPr>
              <a:r>
                <a:rPr kumimoji="1" lang="zh-CN" altLang="en-US" sz="2800" b="1" dirty="0" smtClean="0">
                  <a:solidFill>
                    <a:srgbClr val="FF0000"/>
                  </a:solidFill>
                  <a:latin typeface="Arial" panose="020B0604020202020204" pitchFamily="34" charset="0"/>
                </a:rPr>
                <a:t>用团队专业化来取代个人专业化</a:t>
              </a:r>
              <a:endParaRPr kumimoji="1" lang="zh-CN" altLang="en-US" sz="2800" b="1" dirty="0">
                <a:solidFill>
                  <a:srgbClr val="FF0000"/>
                </a:solidFill>
                <a:latin typeface="Arial" panose="020B0604020202020204" pitchFamily="34" charset="0"/>
              </a:endParaRPr>
            </a:p>
          </p:txBody>
        </p:sp>
        <p:graphicFrame>
          <p:nvGraphicFramePr>
            <p:cNvPr id="6" name="图表 9"/>
            <p:cNvGraphicFramePr/>
            <p:nvPr>
              <p:extLst>
                <p:ext uri="{D42A27DB-BD31-4B8C-83A1-F6EECF244321}">
                  <p14:modId xmlns:p14="http://schemas.microsoft.com/office/powerpoint/2010/main" xmlns="" val="4132249979"/>
                </p:ext>
              </p:extLst>
            </p:nvPr>
          </p:nvGraphicFramePr>
          <p:xfrm>
            <a:off x="3126955" y="1111231"/>
            <a:ext cx="5140745" cy="3025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矩形 6"/>
            <p:cNvSpPr/>
            <p:nvPr/>
          </p:nvSpPr>
          <p:spPr>
            <a:xfrm>
              <a:off x="6826826" y="889153"/>
              <a:ext cx="4525758" cy="1477328"/>
            </a:xfrm>
            <a:prstGeom prst="rect">
              <a:avLst/>
            </a:prstGeom>
          </p:spPr>
          <p:txBody>
            <a:bodyPr wrap="square">
              <a:spAutoFit/>
            </a:bodyPr>
            <a:lstStyle/>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客户关系</a:t>
              </a:r>
              <a:endParaRPr lang="en-US" altLang="zh-CN" sz="2000" dirty="0" smtClean="0">
                <a:solidFill>
                  <a:srgbClr val="595959"/>
                </a:solidFill>
                <a:latin typeface="微软雅黑" panose="020B0503020204020204" pitchFamily="34" charset="-122"/>
                <a:ea typeface="微软雅黑" panose="020B0503020204020204" pitchFamily="34" charset="-122"/>
                <a:cs typeface="Arial"/>
              </a:endParaRPr>
            </a:p>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客户满意度</a:t>
              </a:r>
              <a:endParaRPr lang="en-US" altLang="zh-CN" sz="2000" dirty="0" smtClean="0">
                <a:solidFill>
                  <a:srgbClr val="595959"/>
                </a:solidFill>
                <a:latin typeface="微软雅黑" panose="020B0503020204020204" pitchFamily="34" charset="-122"/>
                <a:ea typeface="微软雅黑" panose="020B0503020204020204" pitchFamily="34" charset="-122"/>
                <a:cs typeface="Arial"/>
              </a:endParaRPr>
            </a:p>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竞争对手压制</a:t>
              </a:r>
              <a:endParaRPr lang="zh-CN" altLang="en-US" sz="2000" dirty="0">
                <a:solidFill>
                  <a:srgbClr val="595959"/>
                </a:solidFill>
                <a:latin typeface="Arial" panose="020B0604020202020204" pitchFamily="34" charset="0"/>
                <a:cs typeface="Arial"/>
              </a:endParaRPr>
            </a:p>
          </p:txBody>
        </p:sp>
        <p:sp>
          <p:nvSpPr>
            <p:cNvPr id="8" name="矩形 7"/>
            <p:cNvSpPr/>
            <p:nvPr/>
          </p:nvSpPr>
          <p:spPr>
            <a:xfrm>
              <a:off x="767408" y="2918797"/>
              <a:ext cx="3326609" cy="1015663"/>
            </a:xfrm>
            <a:prstGeom prst="rect">
              <a:avLst/>
            </a:prstGeom>
          </p:spPr>
          <p:txBody>
            <a:bodyPr wrap="square">
              <a:spAutoFit/>
            </a:bodyPr>
            <a:lstStyle/>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山头目标</a:t>
              </a:r>
              <a:endParaRPr lang="en-US" altLang="zh-CN" sz="2000" dirty="0" smtClean="0">
                <a:solidFill>
                  <a:srgbClr val="595959"/>
                </a:solidFill>
                <a:latin typeface="微软雅黑" panose="020B0503020204020204" pitchFamily="34" charset="-122"/>
                <a:ea typeface="微软雅黑" panose="020B0503020204020204" pitchFamily="34" charset="-122"/>
                <a:cs typeface="Arial"/>
              </a:endParaRPr>
            </a:p>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份额目标</a:t>
              </a:r>
              <a:endParaRPr lang="zh-CN" altLang="en-US" sz="2000" dirty="0">
                <a:solidFill>
                  <a:srgbClr val="595959"/>
                </a:solidFill>
                <a:latin typeface="微软雅黑" panose="020B0503020204020204" pitchFamily="34" charset="-122"/>
                <a:ea typeface="微软雅黑" panose="020B0503020204020204" pitchFamily="34" charset="-122"/>
                <a:cs typeface="Arial"/>
              </a:endParaRPr>
            </a:p>
          </p:txBody>
        </p:sp>
        <p:sp>
          <p:nvSpPr>
            <p:cNvPr id="9" name="矩形 8"/>
            <p:cNvSpPr/>
            <p:nvPr/>
          </p:nvSpPr>
          <p:spPr>
            <a:xfrm>
              <a:off x="7284026" y="2887624"/>
              <a:ext cx="3420486" cy="1015663"/>
            </a:xfrm>
            <a:prstGeom prst="rect">
              <a:avLst/>
            </a:prstGeom>
          </p:spPr>
          <p:txBody>
            <a:bodyPr wrap="square">
              <a:spAutoFit/>
            </a:bodyPr>
            <a:lstStyle/>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合同契约符合度</a:t>
              </a:r>
              <a:endParaRPr lang="en-US" altLang="zh-CN" sz="2000" dirty="0" smtClean="0">
                <a:solidFill>
                  <a:srgbClr val="595959"/>
                </a:solidFill>
                <a:latin typeface="微软雅黑" panose="020B0503020204020204" pitchFamily="34" charset="-122"/>
                <a:ea typeface="微软雅黑" panose="020B0503020204020204" pitchFamily="34" charset="-122"/>
                <a:cs typeface="Arial"/>
              </a:endParaRPr>
            </a:p>
            <a:p>
              <a:pPr marL="342900" indent="-342900" eaLnBrk="0" fontAlgn="base" hangingPunct="0">
                <a:lnSpc>
                  <a:spcPct val="150000"/>
                </a:lnSpc>
                <a:spcBef>
                  <a:spcPct val="0"/>
                </a:spcBef>
                <a:spcAft>
                  <a:spcPct val="0"/>
                </a:spcAft>
                <a:buFont typeface="Arial" panose="020B0604020202020204" pitchFamily="34" charset="0"/>
                <a:buChar char="•"/>
              </a:pPr>
              <a:r>
                <a:rPr lang="zh-CN" altLang="en-US" sz="2000" dirty="0" smtClean="0">
                  <a:solidFill>
                    <a:srgbClr val="595959"/>
                  </a:solidFill>
                  <a:latin typeface="微软雅黑" panose="020B0503020204020204" pitchFamily="34" charset="-122"/>
                  <a:ea typeface="微软雅黑" panose="020B0503020204020204" pitchFamily="34" charset="-122"/>
                  <a:cs typeface="Arial"/>
                </a:rPr>
                <a:t>客户满意度</a:t>
              </a:r>
              <a:endParaRPr lang="zh-CN" altLang="en-US" sz="2000" dirty="0">
                <a:solidFill>
                  <a:srgbClr val="595959"/>
                </a:solidFill>
                <a:latin typeface="微软雅黑" panose="020B0503020204020204" pitchFamily="34" charset="-122"/>
                <a:ea typeface="微软雅黑" panose="020B0503020204020204" pitchFamily="34" charset="-122"/>
                <a:cs typeface="Arial"/>
              </a:endParaRPr>
            </a:p>
          </p:txBody>
        </p:sp>
      </p:grpSp>
      <p:sp>
        <p:nvSpPr>
          <p:cNvPr id="11" name="五边形 10"/>
          <p:cNvSpPr/>
          <p:nvPr/>
        </p:nvSpPr>
        <p:spPr>
          <a:xfrm>
            <a:off x="7350077" y="332656"/>
            <a:ext cx="1346642" cy="358401"/>
          </a:xfrm>
          <a:prstGeom prst="homePlate">
            <a:avLst>
              <a:gd name="adj" fmla="val 2256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13" name="五边形 12"/>
          <p:cNvSpPr/>
          <p:nvPr/>
        </p:nvSpPr>
        <p:spPr>
          <a:xfrm>
            <a:off x="9870357" y="306109"/>
            <a:ext cx="1122187" cy="358401"/>
          </a:xfrm>
          <a:prstGeom prst="homePlate">
            <a:avLst>
              <a:gd name="adj" fmla="val 1864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14" name="五边形 13"/>
          <p:cNvSpPr/>
          <p:nvPr/>
        </p:nvSpPr>
        <p:spPr>
          <a:xfrm>
            <a:off x="8696719" y="331126"/>
            <a:ext cx="1122187"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3877080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ern="0" spc="100" dirty="0">
                <a:solidFill>
                  <a:prstClr val="black">
                    <a:lumMod val="75000"/>
                    <a:lumOff val="25000"/>
                  </a:prstClr>
                </a:solidFill>
                <a:latin typeface="FZLTZHK--GBK1-0"/>
                <a:cs typeface="FZLTZHK--GBK1-0"/>
              </a:rPr>
              <a:t>以区域为核心建立和发展经营单元</a:t>
            </a:r>
            <a:endParaRPr kumimoji="1" dirty="0">
              <a:solidFill>
                <a:prstClr val="black"/>
              </a:solidFill>
            </a:endParaRPr>
          </a:p>
        </p:txBody>
      </p:sp>
      <p:grpSp>
        <p:nvGrpSpPr>
          <p:cNvPr id="94" name="组合 93"/>
          <p:cNvGrpSpPr/>
          <p:nvPr/>
        </p:nvGrpSpPr>
        <p:grpSpPr>
          <a:xfrm>
            <a:off x="767408" y="1412776"/>
            <a:ext cx="10155560" cy="4545524"/>
            <a:chOff x="813700" y="2245275"/>
            <a:chExt cx="8568952" cy="2745324"/>
          </a:xfrm>
        </p:grpSpPr>
        <p:sp>
          <p:nvSpPr>
            <p:cNvPr id="95" name="矩形 94">
              <a:extLst>
                <a:ext uri="{FF2B5EF4-FFF2-40B4-BE49-F238E27FC236}">
                  <a16:creationId xmlns="" xmlns:a16="http://schemas.microsoft.com/office/drawing/2014/main" id="{30D3AFAE-65A6-4886-91FE-B3ED03253129}"/>
                </a:ext>
              </a:extLst>
            </p:cNvPr>
            <p:cNvSpPr/>
            <p:nvPr/>
          </p:nvSpPr>
          <p:spPr>
            <a:xfrm>
              <a:off x="1006886" y="3662595"/>
              <a:ext cx="978205" cy="574638"/>
            </a:xfrm>
            <a:prstGeom prst="rect">
              <a:avLst/>
            </a:prstGeom>
            <a:no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b="1" kern="0" dirty="0" smtClean="0">
                  <a:solidFill>
                    <a:srgbClr val="FF0000"/>
                  </a:solidFill>
                  <a:latin typeface="微软雅黑" panose="020B0503020204020204" pitchFamily="34" charset="-122"/>
                  <a:ea typeface="微软雅黑" panose="020B0503020204020204" pitchFamily="34" charset="-122"/>
                </a:rPr>
                <a:t>军区主战</a:t>
              </a:r>
              <a:endParaRPr lang="en-US" altLang="zh-CN" sz="2000" b="1" kern="0" dirty="0" smtClean="0">
                <a:solidFill>
                  <a:srgbClr val="FF0000"/>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813700" y="2245275"/>
              <a:ext cx="8568952" cy="2745324"/>
              <a:chOff x="1439852" y="2868935"/>
              <a:chExt cx="5688632" cy="2153506"/>
            </a:xfrm>
          </p:grpSpPr>
          <p:cxnSp>
            <p:nvCxnSpPr>
              <p:cNvPr id="97" name="直接连接符 96">
                <a:extLst>
                  <a:ext uri="{FF2B5EF4-FFF2-40B4-BE49-F238E27FC236}">
                    <a16:creationId xmlns="" xmlns:a16="http://schemas.microsoft.com/office/drawing/2014/main" id="{2529EB04-69EB-410A-8711-16B902AB9506}"/>
                  </a:ext>
                </a:extLst>
              </p:cNvPr>
              <p:cNvCxnSpPr>
                <a:cxnSpLocks/>
              </p:cNvCxnSpPr>
              <p:nvPr/>
            </p:nvCxnSpPr>
            <p:spPr bwMode="auto">
              <a:xfrm flipH="1">
                <a:off x="3777183" y="3952709"/>
                <a:ext cx="2730160" cy="0"/>
              </a:xfrm>
              <a:prstGeom prst="line">
                <a:avLst/>
              </a:prstGeom>
              <a:noFill/>
              <a:ln w="22225" cap="flat" cmpd="sng" algn="ctr">
                <a:solidFill>
                  <a:srgbClr val="000000">
                    <a:lumMod val="75000"/>
                    <a:lumOff val="25000"/>
                  </a:srgbClr>
                </a:solidFill>
                <a:prstDash val="solid"/>
                <a:round/>
                <a:headEnd type="none" w="med" len="med"/>
                <a:tailEnd type="none"/>
              </a:ln>
              <a:effectLst/>
            </p:spPr>
          </p:cxnSp>
          <p:sp>
            <p:nvSpPr>
              <p:cNvPr id="98" name="矩形 97">
                <a:extLst>
                  <a:ext uri="{FF2B5EF4-FFF2-40B4-BE49-F238E27FC236}">
                    <a16:creationId xmlns="" xmlns:a16="http://schemas.microsoft.com/office/drawing/2014/main" id="{9D9043F2-EF62-4BEA-9ECF-CD825611A4F9}"/>
                  </a:ext>
                </a:extLst>
              </p:cNvPr>
              <p:cNvSpPr/>
              <p:nvPr/>
            </p:nvSpPr>
            <p:spPr>
              <a:xfrm>
                <a:off x="4753197" y="3194720"/>
                <a:ext cx="881521" cy="417291"/>
              </a:xfrm>
              <a:prstGeom prst="rect">
                <a:avLst/>
              </a:prstGeom>
              <a:solidFill>
                <a:srgbClr val="FFCC00">
                  <a:lumMod val="40000"/>
                  <a:lumOff val="60000"/>
                </a:srgbClr>
              </a:solid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smtClean="0">
                    <a:solidFill>
                      <a:srgbClr val="000000"/>
                    </a:solidFill>
                    <a:latin typeface="微软雅黑" panose="020B0503020204020204" pitchFamily="34" charset="-122"/>
                    <a:ea typeface="微软雅黑" panose="020B0503020204020204" pitchFamily="34" charset="-122"/>
                  </a:rPr>
                  <a:t>解决方案</a:t>
                </a:r>
                <a:r>
                  <a:rPr lang="zh-CN" altLang="en-US" sz="2000" kern="0" dirty="0">
                    <a:solidFill>
                      <a:srgbClr val="000000"/>
                    </a:solidFill>
                    <a:latin typeface="微软雅黑" panose="020B0503020204020204" pitchFamily="34" charset="-122"/>
                    <a:ea typeface="微软雅黑" panose="020B0503020204020204" pitchFamily="34" charset="-122"/>
                  </a:rPr>
                  <a:t>团队</a:t>
                </a:r>
                <a:endParaRPr lang="zh-CN" altLang="en-US" sz="2000" kern="0" dirty="0" smtClean="0">
                  <a:solidFill>
                    <a:srgbClr val="000000"/>
                  </a:solidFill>
                  <a:latin typeface="微软雅黑" panose="020B0503020204020204" pitchFamily="34" charset="-122"/>
                  <a:ea typeface="微软雅黑" panose="020B0503020204020204" pitchFamily="34" charset="-122"/>
                </a:endParaRPr>
              </a:p>
            </p:txBody>
          </p:sp>
          <p:sp>
            <p:nvSpPr>
              <p:cNvPr id="99" name="矩形 98">
                <a:extLst>
                  <a:ext uri="{FF2B5EF4-FFF2-40B4-BE49-F238E27FC236}">
                    <a16:creationId xmlns="" xmlns:a16="http://schemas.microsoft.com/office/drawing/2014/main" id="{5E404C60-CD9E-4B54-A245-0996590B87B6}"/>
                  </a:ext>
                </a:extLst>
              </p:cNvPr>
              <p:cNvSpPr/>
              <p:nvPr/>
            </p:nvSpPr>
            <p:spPr>
              <a:xfrm>
                <a:off x="3241028" y="3151246"/>
                <a:ext cx="3719068" cy="496607"/>
              </a:xfrm>
              <a:prstGeom prst="rect">
                <a:avLst/>
              </a:prstGeom>
              <a:noFill/>
              <a:ln>
                <a:solidFill>
                  <a:srgbClr val="0070C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endParaRPr lang="zh-CN" altLang="en-US" sz="1200" kern="0" dirty="0" smtClean="0">
                  <a:solidFill>
                    <a:srgbClr val="000000"/>
                  </a:solidFill>
                  <a:latin typeface="微软雅黑" panose="020B0503020204020204" pitchFamily="34" charset="-122"/>
                  <a:ea typeface="微软雅黑" panose="020B0503020204020204" pitchFamily="34" charset="-122"/>
                </a:endParaRPr>
              </a:p>
            </p:txBody>
          </p:sp>
          <p:sp>
            <p:nvSpPr>
              <p:cNvPr id="100" name="矩形 99">
                <a:extLst>
                  <a:ext uri="{FF2B5EF4-FFF2-40B4-BE49-F238E27FC236}">
                    <a16:creationId xmlns="" xmlns:a16="http://schemas.microsoft.com/office/drawing/2014/main" id="{2C99C1A7-9ACC-41B8-AAB6-EE18B7DDE1E1}"/>
                  </a:ext>
                </a:extLst>
              </p:cNvPr>
              <p:cNvSpPr/>
              <p:nvPr/>
            </p:nvSpPr>
            <p:spPr>
              <a:xfrm>
                <a:off x="3768866" y="3190554"/>
                <a:ext cx="840023" cy="417291"/>
              </a:xfrm>
              <a:prstGeom prst="rect">
                <a:avLst/>
              </a:prstGeom>
              <a:solidFill>
                <a:srgbClr val="FFCC00">
                  <a:lumMod val="40000"/>
                  <a:lumOff val="60000"/>
                </a:srgbClr>
              </a:solid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smtClean="0">
                    <a:solidFill>
                      <a:srgbClr val="000000"/>
                    </a:solidFill>
                    <a:latin typeface="微软雅黑" panose="020B0503020204020204" pitchFamily="34" charset="-122"/>
                    <a:ea typeface="微软雅黑" panose="020B0503020204020204" pitchFamily="34" charset="-122"/>
                  </a:rPr>
                  <a:t>客户团队</a:t>
                </a:r>
              </a:p>
            </p:txBody>
          </p:sp>
          <p:sp>
            <p:nvSpPr>
              <p:cNvPr id="101" name="矩形 100">
                <a:extLst>
                  <a:ext uri="{FF2B5EF4-FFF2-40B4-BE49-F238E27FC236}">
                    <a16:creationId xmlns="" xmlns:a16="http://schemas.microsoft.com/office/drawing/2014/main" id="{1B8FEBCA-26E2-401A-A2F2-B65099229892}"/>
                  </a:ext>
                </a:extLst>
              </p:cNvPr>
              <p:cNvSpPr/>
              <p:nvPr/>
            </p:nvSpPr>
            <p:spPr>
              <a:xfrm>
                <a:off x="5706361" y="3181841"/>
                <a:ext cx="781998" cy="417291"/>
              </a:xfrm>
              <a:prstGeom prst="rect">
                <a:avLst/>
              </a:prstGeom>
              <a:solidFill>
                <a:srgbClr val="FFCC00">
                  <a:lumMod val="40000"/>
                  <a:lumOff val="60000"/>
                </a:srgbClr>
              </a:solid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smtClean="0">
                    <a:solidFill>
                      <a:srgbClr val="000000"/>
                    </a:solidFill>
                    <a:latin typeface="微软雅黑" panose="020B0503020204020204" pitchFamily="34" charset="-122"/>
                    <a:ea typeface="微软雅黑" panose="020B0503020204020204" pitchFamily="34" charset="-122"/>
                  </a:rPr>
                  <a:t>交付</a:t>
                </a:r>
                <a:r>
                  <a:rPr lang="zh-CN" altLang="en-US" sz="2000" kern="0" dirty="0">
                    <a:solidFill>
                      <a:srgbClr val="000000"/>
                    </a:solidFill>
                    <a:latin typeface="微软雅黑" panose="020B0503020204020204" pitchFamily="34" charset="-122"/>
                    <a:ea typeface="微软雅黑" panose="020B0503020204020204" pitchFamily="34" charset="-122"/>
                  </a:rPr>
                  <a:t>团队</a:t>
                </a:r>
                <a:endParaRPr lang="zh-CN" altLang="en-US" sz="2000" kern="0" dirty="0" smtClean="0">
                  <a:solidFill>
                    <a:srgbClr val="000000"/>
                  </a:solidFill>
                  <a:latin typeface="微软雅黑" panose="020B0503020204020204" pitchFamily="34" charset="-122"/>
                  <a:ea typeface="微软雅黑" panose="020B0503020204020204" pitchFamily="34" charset="-122"/>
                </a:endParaRPr>
              </a:p>
            </p:txBody>
          </p:sp>
          <p:sp>
            <p:nvSpPr>
              <p:cNvPr id="102" name="矩形 101">
                <a:extLst>
                  <a:ext uri="{FF2B5EF4-FFF2-40B4-BE49-F238E27FC236}">
                    <a16:creationId xmlns="" xmlns:a16="http://schemas.microsoft.com/office/drawing/2014/main" id="{EF607DB3-EC1E-4ED7-98EE-56F0C56DD0AB}"/>
                  </a:ext>
                </a:extLst>
              </p:cNvPr>
              <p:cNvSpPr/>
              <p:nvPr/>
            </p:nvSpPr>
            <p:spPr>
              <a:xfrm>
                <a:off x="2556134" y="4141005"/>
                <a:ext cx="988788" cy="358758"/>
              </a:xfrm>
              <a:prstGeom prst="rect">
                <a:avLst/>
              </a:prstGeom>
              <a:no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a:solidFill>
                      <a:srgbClr val="000000"/>
                    </a:solidFill>
                    <a:latin typeface="微软雅黑" panose="020B0503020204020204" pitchFamily="34" charset="-122"/>
                    <a:ea typeface="微软雅黑" panose="020B0503020204020204" pitchFamily="34" charset="-122"/>
                  </a:rPr>
                  <a:t>地区部</a:t>
                </a:r>
                <a:endParaRPr lang="en-US" altLang="zh-CN" sz="2000" kern="0" dirty="0" smtClean="0">
                  <a:solidFill>
                    <a:srgbClr val="000000"/>
                  </a:solidFill>
                  <a:latin typeface="微软雅黑" panose="020B0503020204020204" pitchFamily="34" charset="-122"/>
                  <a:ea typeface="微软雅黑" panose="020B0503020204020204" pitchFamily="34" charset="-122"/>
                </a:endParaRPr>
              </a:p>
            </p:txBody>
          </p:sp>
          <p:sp>
            <p:nvSpPr>
              <p:cNvPr id="103" name="矩形 102">
                <a:extLst>
                  <a:ext uri="{FF2B5EF4-FFF2-40B4-BE49-F238E27FC236}">
                    <a16:creationId xmlns="" xmlns:a16="http://schemas.microsoft.com/office/drawing/2014/main" id="{4DAF50E9-36CB-4A15-832F-2F6F02F070DE}"/>
                  </a:ext>
                </a:extLst>
              </p:cNvPr>
              <p:cNvSpPr/>
              <p:nvPr/>
            </p:nvSpPr>
            <p:spPr>
              <a:xfrm>
                <a:off x="2556134" y="4517097"/>
                <a:ext cx="988788" cy="358758"/>
              </a:xfrm>
              <a:prstGeom prst="rect">
                <a:avLst/>
              </a:prstGeom>
              <a:no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a:solidFill>
                      <a:srgbClr val="000000"/>
                    </a:solidFill>
                    <a:latin typeface="微软雅黑" panose="020B0503020204020204" pitchFamily="34" charset="-122"/>
                    <a:ea typeface="微软雅黑" panose="020B0503020204020204" pitchFamily="34" charset="-122"/>
                  </a:rPr>
                  <a:t>代表处</a:t>
                </a:r>
                <a:endParaRPr lang="en-US" altLang="zh-CN" sz="2000" kern="0" dirty="0" smtClean="0">
                  <a:solidFill>
                    <a:srgbClr val="000000"/>
                  </a:solidFill>
                  <a:latin typeface="微软雅黑" panose="020B0503020204020204" pitchFamily="34" charset="-122"/>
                  <a:ea typeface="微软雅黑" panose="020B0503020204020204" pitchFamily="34" charset="-122"/>
                </a:endParaRPr>
              </a:p>
            </p:txBody>
          </p:sp>
          <p:sp>
            <p:nvSpPr>
              <p:cNvPr id="104" name="矩形 103">
                <a:extLst>
                  <a:ext uri="{FF2B5EF4-FFF2-40B4-BE49-F238E27FC236}">
                    <a16:creationId xmlns="" xmlns:a16="http://schemas.microsoft.com/office/drawing/2014/main" id="{C58C6026-0FDA-41ED-82ED-E48F7186300D}"/>
                  </a:ext>
                </a:extLst>
              </p:cNvPr>
              <p:cNvSpPr/>
              <p:nvPr/>
            </p:nvSpPr>
            <p:spPr>
              <a:xfrm>
                <a:off x="2542602" y="3749557"/>
                <a:ext cx="1234579" cy="358758"/>
              </a:xfrm>
              <a:prstGeom prst="rect">
                <a:avLst/>
              </a:prstGeom>
              <a:no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kern="0" dirty="0" smtClean="0">
                    <a:solidFill>
                      <a:srgbClr val="000000"/>
                    </a:solidFill>
                    <a:latin typeface="微软雅黑" panose="020B0503020204020204" pitchFamily="34" charset="-122"/>
                    <a:ea typeface="微软雅黑" panose="020B0503020204020204" pitchFamily="34" charset="-122"/>
                  </a:rPr>
                  <a:t>片联</a:t>
                </a:r>
                <a:endParaRPr lang="en-US" altLang="zh-CN" sz="2000" kern="0" dirty="0" smtClean="0">
                  <a:solidFill>
                    <a:srgbClr val="000000"/>
                  </a:solidFill>
                  <a:latin typeface="微软雅黑" panose="020B0503020204020204" pitchFamily="34" charset="-122"/>
                  <a:ea typeface="微软雅黑" panose="020B0503020204020204" pitchFamily="34" charset="-122"/>
                </a:endParaRPr>
              </a:p>
            </p:txBody>
          </p:sp>
          <p:cxnSp>
            <p:nvCxnSpPr>
              <p:cNvPr id="105" name="直接连接符 104">
                <a:extLst>
                  <a:ext uri="{FF2B5EF4-FFF2-40B4-BE49-F238E27FC236}">
                    <a16:creationId xmlns="" xmlns:a16="http://schemas.microsoft.com/office/drawing/2014/main" id="{B3A83D64-A56C-45F6-948C-11EC1B9905F1}"/>
                  </a:ext>
                </a:extLst>
              </p:cNvPr>
              <p:cNvCxnSpPr/>
              <p:nvPr/>
            </p:nvCxnSpPr>
            <p:spPr bwMode="auto">
              <a:xfrm>
                <a:off x="1439852" y="3749557"/>
                <a:ext cx="5688632" cy="0"/>
              </a:xfrm>
              <a:prstGeom prst="line">
                <a:avLst/>
              </a:prstGeom>
              <a:noFill/>
              <a:ln w="12700" cap="flat" cmpd="sng" algn="ctr">
                <a:solidFill>
                  <a:srgbClr val="000000"/>
                </a:solidFill>
                <a:prstDash val="dash"/>
                <a:round/>
                <a:headEnd type="none" w="med" len="med"/>
                <a:tailEnd type="none"/>
              </a:ln>
              <a:effectLst/>
            </p:spPr>
          </p:cxnSp>
          <p:cxnSp>
            <p:nvCxnSpPr>
              <p:cNvPr id="106" name="直接连接符 105">
                <a:extLst>
                  <a:ext uri="{FF2B5EF4-FFF2-40B4-BE49-F238E27FC236}">
                    <a16:creationId xmlns="" xmlns:a16="http://schemas.microsoft.com/office/drawing/2014/main" id="{27802DB5-3637-4F35-A9C5-25FF071C7524}"/>
                  </a:ext>
                </a:extLst>
              </p:cNvPr>
              <p:cNvCxnSpPr>
                <a:cxnSpLocks/>
              </p:cNvCxnSpPr>
              <p:nvPr/>
            </p:nvCxnSpPr>
            <p:spPr bwMode="auto">
              <a:xfrm>
                <a:off x="4324366" y="3742999"/>
                <a:ext cx="0" cy="1279442"/>
              </a:xfrm>
              <a:prstGeom prst="line">
                <a:avLst/>
              </a:prstGeom>
              <a:noFill/>
              <a:ln w="12700" cap="flat" cmpd="sng" algn="ctr">
                <a:solidFill>
                  <a:srgbClr val="000000">
                    <a:lumMod val="75000"/>
                    <a:lumOff val="25000"/>
                  </a:srgbClr>
                </a:solidFill>
                <a:prstDash val="dashDot"/>
                <a:round/>
                <a:headEnd type="none" w="med" len="med"/>
                <a:tailEnd type="none"/>
              </a:ln>
              <a:effectLst/>
            </p:spPr>
          </p:cxnSp>
          <p:cxnSp>
            <p:nvCxnSpPr>
              <p:cNvPr id="107" name="直接连接符 106">
                <a:extLst>
                  <a:ext uri="{FF2B5EF4-FFF2-40B4-BE49-F238E27FC236}">
                    <a16:creationId xmlns="" xmlns:a16="http://schemas.microsoft.com/office/drawing/2014/main" id="{F51325EA-69C0-4721-8602-A01A1A195F83}"/>
                  </a:ext>
                </a:extLst>
              </p:cNvPr>
              <p:cNvCxnSpPr>
                <a:cxnSpLocks/>
              </p:cNvCxnSpPr>
              <p:nvPr/>
            </p:nvCxnSpPr>
            <p:spPr bwMode="auto">
              <a:xfrm flipH="1">
                <a:off x="3777181" y="4342127"/>
                <a:ext cx="2730162" cy="0"/>
              </a:xfrm>
              <a:prstGeom prst="line">
                <a:avLst/>
              </a:prstGeom>
              <a:noFill/>
              <a:ln w="22225" cap="flat" cmpd="sng" algn="ctr">
                <a:solidFill>
                  <a:srgbClr val="000000">
                    <a:lumMod val="75000"/>
                    <a:lumOff val="25000"/>
                  </a:srgbClr>
                </a:solidFill>
                <a:prstDash val="solid"/>
                <a:round/>
                <a:headEnd type="none" w="med" len="med"/>
                <a:tailEnd type="none"/>
              </a:ln>
              <a:effectLst/>
            </p:spPr>
          </p:cxnSp>
          <p:cxnSp>
            <p:nvCxnSpPr>
              <p:cNvPr id="108" name="直接连接符 107">
                <a:extLst>
                  <a:ext uri="{FF2B5EF4-FFF2-40B4-BE49-F238E27FC236}">
                    <a16:creationId xmlns="" xmlns:a16="http://schemas.microsoft.com/office/drawing/2014/main" id="{C6BC38E4-03AB-4F92-914E-84946623E35F}"/>
                  </a:ext>
                </a:extLst>
              </p:cNvPr>
              <p:cNvCxnSpPr>
                <a:cxnSpLocks/>
              </p:cNvCxnSpPr>
              <p:nvPr/>
            </p:nvCxnSpPr>
            <p:spPr bwMode="auto">
              <a:xfrm flipH="1">
                <a:off x="3745678" y="4718219"/>
                <a:ext cx="2761664" cy="0"/>
              </a:xfrm>
              <a:prstGeom prst="line">
                <a:avLst/>
              </a:prstGeom>
              <a:noFill/>
              <a:ln w="22225" cap="flat" cmpd="sng" algn="ctr">
                <a:solidFill>
                  <a:srgbClr val="000000">
                    <a:lumMod val="75000"/>
                    <a:lumOff val="25000"/>
                  </a:srgbClr>
                </a:solidFill>
                <a:prstDash val="solid"/>
                <a:round/>
                <a:headEnd type="none" w="med" len="med"/>
                <a:tailEnd type="none"/>
              </a:ln>
              <a:effectLst/>
            </p:spPr>
          </p:cxnSp>
          <p:sp>
            <p:nvSpPr>
              <p:cNvPr id="109" name="矩形 108">
                <a:extLst>
                  <a:ext uri="{FF2B5EF4-FFF2-40B4-BE49-F238E27FC236}">
                    <a16:creationId xmlns="" xmlns:a16="http://schemas.microsoft.com/office/drawing/2014/main" id="{08C9098C-1A1F-4F57-811F-44F91271147B}"/>
                  </a:ext>
                </a:extLst>
              </p:cNvPr>
              <p:cNvSpPr/>
              <p:nvPr/>
            </p:nvSpPr>
            <p:spPr>
              <a:xfrm>
                <a:off x="1896693" y="2868935"/>
                <a:ext cx="945184" cy="457631"/>
              </a:xfrm>
              <a:prstGeom prst="rect">
                <a:avLst/>
              </a:prstGeom>
              <a:solidFill>
                <a:srgbClr val="FFCC00">
                  <a:lumMod val="40000"/>
                  <a:lumOff val="60000"/>
                </a:srgbClr>
              </a:solidFill>
              <a:ln>
                <a:noFill/>
              </a:ln>
              <a:effectLst/>
            </p:spPr>
            <p:txBody>
              <a:bodyPr rot="0" spcFirstLastPara="0" vertOverflow="overflow" horzOverflow="overflow" vert="horz" wrap="square" lIns="18000" tIns="45720" rIns="18000" bIns="45720" numCol="1" spcCol="0" rtlCol="0" fromWordArt="0" anchor="ctr" anchorCtr="0" forceAA="0" compatLnSpc="1">
                <a:prstTxWarp prst="textNoShape">
                  <a:avLst/>
                </a:prstTxWarp>
                <a:noAutofit/>
              </a:bodyPr>
              <a:lstStyle/>
              <a:p>
                <a:pPr algn="ctr" eaLnBrk="1" fontAlgn="auto" hangingPunct="1">
                  <a:spcBef>
                    <a:spcPts val="0"/>
                  </a:spcBef>
                  <a:spcAft>
                    <a:spcPts val="0"/>
                  </a:spcAft>
                  <a:defRPr/>
                </a:pPr>
                <a:r>
                  <a:rPr lang="zh-CN" altLang="en-US" sz="2000" b="1" kern="0" dirty="0" smtClean="0">
                    <a:solidFill>
                      <a:srgbClr val="000000"/>
                    </a:solidFill>
                    <a:latin typeface="微软雅黑" panose="020B0503020204020204" pitchFamily="34" charset="-122"/>
                    <a:ea typeface="微软雅黑" panose="020B0503020204020204" pitchFamily="34" charset="-122"/>
                  </a:rPr>
                  <a:t>军委管总</a:t>
                </a:r>
                <a:endParaRPr lang="en-US" altLang="zh-CN" sz="2000" b="1" kern="0" dirty="0" smtClean="0">
                  <a:solidFill>
                    <a:srgbClr val="000000"/>
                  </a:solidFill>
                  <a:latin typeface="微软雅黑" panose="020B0503020204020204" pitchFamily="34" charset="-122"/>
                  <a:ea typeface="微软雅黑" panose="020B0503020204020204" pitchFamily="34" charset="-122"/>
                </a:endParaRPr>
              </a:p>
            </p:txBody>
          </p:sp>
          <p:cxnSp>
            <p:nvCxnSpPr>
              <p:cNvPr id="110" name="连接符: 肘形 245">
                <a:extLst>
                  <a:ext uri="{FF2B5EF4-FFF2-40B4-BE49-F238E27FC236}">
                    <a16:creationId xmlns="" xmlns:a16="http://schemas.microsoft.com/office/drawing/2014/main" id="{93902421-14B8-4368-8CF1-42163DE5D46A}"/>
                  </a:ext>
                </a:extLst>
              </p:cNvPr>
              <p:cNvCxnSpPr>
                <a:cxnSpLocks/>
                <a:stCxn id="104" idx="1"/>
                <a:endCxn id="109" idx="2"/>
              </p:cNvCxnSpPr>
              <p:nvPr/>
            </p:nvCxnSpPr>
            <p:spPr bwMode="auto">
              <a:xfrm rot="10800000">
                <a:off x="2369286" y="3326566"/>
                <a:ext cx="173317" cy="602370"/>
              </a:xfrm>
              <a:prstGeom prst="bentConnector2">
                <a:avLst/>
              </a:prstGeom>
              <a:noFill/>
              <a:ln w="12700" cap="flat" cmpd="sng" algn="ctr">
                <a:solidFill>
                  <a:srgbClr val="000000"/>
                </a:solidFill>
                <a:prstDash val="solid"/>
                <a:round/>
                <a:headEnd type="none" w="med" len="med"/>
                <a:tailEnd type="none"/>
              </a:ln>
              <a:effectLst/>
            </p:spPr>
          </p:cxnSp>
          <p:cxnSp>
            <p:nvCxnSpPr>
              <p:cNvPr id="111" name="连接符: 肘形 247">
                <a:extLst>
                  <a:ext uri="{FF2B5EF4-FFF2-40B4-BE49-F238E27FC236}">
                    <a16:creationId xmlns="" xmlns:a16="http://schemas.microsoft.com/office/drawing/2014/main" id="{99D1A719-1F70-4D71-A0B4-A40A399F62F3}"/>
                  </a:ext>
                </a:extLst>
              </p:cNvPr>
              <p:cNvCxnSpPr>
                <a:cxnSpLocks/>
                <a:stCxn id="109" idx="2"/>
                <a:endCxn id="103" idx="1"/>
              </p:cNvCxnSpPr>
              <p:nvPr/>
            </p:nvCxnSpPr>
            <p:spPr bwMode="auto">
              <a:xfrm rot="16200000" flipH="1">
                <a:off x="1777754" y="3918096"/>
                <a:ext cx="1369910" cy="186849"/>
              </a:xfrm>
              <a:prstGeom prst="bentConnector2">
                <a:avLst/>
              </a:prstGeom>
              <a:noFill/>
              <a:ln w="12700" cap="flat" cmpd="sng" algn="ctr">
                <a:solidFill>
                  <a:srgbClr val="000000"/>
                </a:solidFill>
                <a:prstDash val="solid"/>
                <a:round/>
                <a:headEnd type="none" w="med" len="med"/>
                <a:tailEnd type="none"/>
              </a:ln>
              <a:effectLst/>
            </p:spPr>
          </p:cxnSp>
          <p:cxnSp>
            <p:nvCxnSpPr>
              <p:cNvPr id="112" name="连接符: 肘形 249">
                <a:extLst>
                  <a:ext uri="{FF2B5EF4-FFF2-40B4-BE49-F238E27FC236}">
                    <a16:creationId xmlns="" xmlns:a16="http://schemas.microsoft.com/office/drawing/2014/main" id="{A5B643AD-BDD6-479D-BF0B-E648FEB405EC}"/>
                  </a:ext>
                </a:extLst>
              </p:cNvPr>
              <p:cNvCxnSpPr>
                <a:cxnSpLocks/>
                <a:stCxn id="109" idx="2"/>
                <a:endCxn id="102" idx="1"/>
              </p:cNvCxnSpPr>
              <p:nvPr/>
            </p:nvCxnSpPr>
            <p:spPr bwMode="auto">
              <a:xfrm rot="16200000" flipH="1">
                <a:off x="1965800" y="3730050"/>
                <a:ext cx="993818" cy="186849"/>
              </a:xfrm>
              <a:prstGeom prst="bentConnector2">
                <a:avLst/>
              </a:prstGeom>
              <a:noFill/>
              <a:ln w="12700" cap="flat" cmpd="sng" algn="ctr">
                <a:solidFill>
                  <a:srgbClr val="000000"/>
                </a:solidFill>
                <a:prstDash val="solid"/>
                <a:round/>
                <a:headEnd type="none" w="med" len="med"/>
                <a:tailEnd type="none"/>
              </a:ln>
              <a:effectLst/>
            </p:spPr>
          </p:cxnSp>
          <p:cxnSp>
            <p:nvCxnSpPr>
              <p:cNvPr id="113" name="连接符: 肘形 38">
                <a:extLst>
                  <a:ext uri="{FF2B5EF4-FFF2-40B4-BE49-F238E27FC236}">
                    <a16:creationId xmlns="" xmlns:a16="http://schemas.microsoft.com/office/drawing/2014/main" id="{262CFEBF-9909-4111-920F-FB9C0926FD84}"/>
                  </a:ext>
                </a:extLst>
              </p:cNvPr>
              <p:cNvCxnSpPr>
                <a:stCxn id="109" idx="3"/>
                <a:endCxn id="99" idx="1"/>
              </p:cNvCxnSpPr>
              <p:nvPr/>
            </p:nvCxnSpPr>
            <p:spPr bwMode="auto">
              <a:xfrm>
                <a:off x="2841877" y="3097751"/>
                <a:ext cx="399151" cy="301799"/>
              </a:xfrm>
              <a:prstGeom prst="bentConnector3">
                <a:avLst/>
              </a:prstGeom>
              <a:noFill/>
              <a:ln w="12700" cap="flat" cmpd="sng" algn="ctr">
                <a:solidFill>
                  <a:srgbClr val="000000"/>
                </a:solidFill>
                <a:prstDash val="solid"/>
                <a:round/>
                <a:headEnd type="none" w="med" len="med"/>
                <a:tailEnd type="none"/>
              </a:ln>
              <a:effectLst/>
            </p:spPr>
          </p:cxnSp>
          <p:cxnSp>
            <p:nvCxnSpPr>
              <p:cNvPr id="114" name="直接连接符 113">
                <a:extLst>
                  <a:ext uri="{FF2B5EF4-FFF2-40B4-BE49-F238E27FC236}">
                    <a16:creationId xmlns="" xmlns:a16="http://schemas.microsoft.com/office/drawing/2014/main" id="{8360358A-AF28-4A36-83DB-ADCD0DD307D3}"/>
                  </a:ext>
                </a:extLst>
              </p:cNvPr>
              <p:cNvCxnSpPr>
                <a:cxnSpLocks/>
              </p:cNvCxnSpPr>
              <p:nvPr/>
            </p:nvCxnSpPr>
            <p:spPr bwMode="auto">
              <a:xfrm>
                <a:off x="5270151" y="3717032"/>
                <a:ext cx="0" cy="1279442"/>
              </a:xfrm>
              <a:prstGeom prst="line">
                <a:avLst/>
              </a:prstGeom>
              <a:noFill/>
              <a:ln w="12700" cap="flat" cmpd="sng" algn="ctr">
                <a:solidFill>
                  <a:srgbClr val="000000">
                    <a:lumMod val="75000"/>
                    <a:lumOff val="25000"/>
                  </a:srgbClr>
                </a:solidFill>
                <a:prstDash val="dashDot"/>
                <a:round/>
                <a:headEnd type="none" w="med" len="med"/>
                <a:tailEnd type="none"/>
              </a:ln>
              <a:effectLst/>
            </p:spPr>
          </p:cxnSp>
          <p:cxnSp>
            <p:nvCxnSpPr>
              <p:cNvPr id="115" name="直接连接符 114">
                <a:extLst>
                  <a:ext uri="{FF2B5EF4-FFF2-40B4-BE49-F238E27FC236}">
                    <a16:creationId xmlns="" xmlns:a16="http://schemas.microsoft.com/office/drawing/2014/main" id="{2772BFAE-8735-41DE-9554-BF4A5539AD5C}"/>
                  </a:ext>
                </a:extLst>
              </p:cNvPr>
              <p:cNvCxnSpPr>
                <a:cxnSpLocks/>
              </p:cNvCxnSpPr>
              <p:nvPr/>
            </p:nvCxnSpPr>
            <p:spPr bwMode="auto">
              <a:xfrm>
                <a:off x="6140451" y="3742999"/>
                <a:ext cx="0" cy="1279442"/>
              </a:xfrm>
              <a:prstGeom prst="line">
                <a:avLst/>
              </a:prstGeom>
              <a:noFill/>
              <a:ln w="12700" cap="flat" cmpd="sng" algn="ctr">
                <a:solidFill>
                  <a:srgbClr val="000000">
                    <a:lumMod val="75000"/>
                    <a:lumOff val="25000"/>
                  </a:srgbClr>
                </a:solidFill>
                <a:prstDash val="dashDot"/>
                <a:round/>
                <a:headEnd type="none" w="med" len="med"/>
                <a:tailEnd type="none"/>
              </a:ln>
              <a:effectLst/>
            </p:spPr>
          </p:cxnSp>
        </p:grpSp>
      </p:grpSp>
      <p:sp>
        <p:nvSpPr>
          <p:cNvPr id="30" name="五边形 29"/>
          <p:cNvSpPr/>
          <p:nvPr/>
        </p:nvSpPr>
        <p:spPr>
          <a:xfrm>
            <a:off x="7278069" y="359203"/>
            <a:ext cx="1346642"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32" name="五边形 31"/>
          <p:cNvSpPr/>
          <p:nvPr/>
        </p:nvSpPr>
        <p:spPr>
          <a:xfrm>
            <a:off x="9798349" y="332656"/>
            <a:ext cx="1122187" cy="358401"/>
          </a:xfrm>
          <a:prstGeom prst="homePlate">
            <a:avLst>
              <a:gd name="adj" fmla="val 1864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34" name="五边形 33"/>
          <p:cNvSpPr/>
          <p:nvPr/>
        </p:nvSpPr>
        <p:spPr>
          <a:xfrm>
            <a:off x="8624711" y="357673"/>
            <a:ext cx="1122187" cy="358401"/>
          </a:xfrm>
          <a:prstGeom prst="homePlate">
            <a:avLst>
              <a:gd name="adj" fmla="val 2256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13975801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chemeClr val="tx1"/>
                </a:solidFill>
              </a:rPr>
              <a:t>铁三</a:t>
            </a:r>
            <a:r>
              <a:rPr lang="zh-CN" altLang="en-US" dirty="0" smtClean="0">
                <a:solidFill>
                  <a:schemeClr val="tx1"/>
                </a:solidFill>
              </a:rPr>
              <a:t>角是以客户为中心的组织形态</a:t>
            </a:r>
            <a:endParaRPr kumimoji="1" lang="zh-CN" altLang="en-US" dirty="0">
              <a:solidFill>
                <a:schemeClr val="tx1"/>
              </a:solidFill>
            </a:endParaRPr>
          </a:p>
        </p:txBody>
      </p:sp>
      <p:grpSp>
        <p:nvGrpSpPr>
          <p:cNvPr id="3" name="组合 2"/>
          <p:cNvGrpSpPr/>
          <p:nvPr/>
        </p:nvGrpSpPr>
        <p:grpSpPr>
          <a:xfrm>
            <a:off x="1566093" y="876300"/>
            <a:ext cx="9642475" cy="5392738"/>
            <a:chOff x="242888" y="876300"/>
            <a:chExt cx="9642475" cy="5392738"/>
          </a:xfrm>
        </p:grpSpPr>
        <p:grpSp>
          <p:nvGrpSpPr>
            <p:cNvPr id="99" name="Group 2"/>
            <p:cNvGrpSpPr>
              <a:grpSpLocks/>
            </p:cNvGrpSpPr>
            <p:nvPr/>
          </p:nvGrpSpPr>
          <p:grpSpPr bwMode="auto">
            <a:xfrm>
              <a:off x="242888" y="887413"/>
              <a:ext cx="5375275" cy="1836737"/>
              <a:chOff x="176" y="444"/>
              <a:chExt cx="3385" cy="1157"/>
            </a:xfrm>
          </p:grpSpPr>
          <p:pic>
            <p:nvPicPr>
              <p:cNvPr id="100" name="Picture 3" descr="云"/>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621" y="586"/>
                <a:ext cx="1940" cy="1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1" name="Text Box 5"/>
              <p:cNvSpPr txBox="1">
                <a:spLocks noChangeArrowheads="1"/>
              </p:cNvSpPr>
              <p:nvPr/>
            </p:nvSpPr>
            <p:spPr bwMode="auto">
              <a:xfrm>
                <a:off x="176" y="996"/>
                <a:ext cx="1228"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kern="0" smtClean="0">
                    <a:solidFill>
                      <a:srgbClr val="000000"/>
                    </a:solidFill>
                  </a:rPr>
                  <a:t>CC3</a:t>
                </a:r>
              </a:p>
            </p:txBody>
          </p:sp>
          <p:sp>
            <p:nvSpPr>
              <p:cNvPr id="102" name="Text Box 28"/>
              <p:cNvSpPr txBox="1">
                <a:spLocks noChangeArrowheads="1"/>
              </p:cNvSpPr>
              <p:nvPr/>
            </p:nvSpPr>
            <p:spPr bwMode="auto">
              <a:xfrm rot="-137435">
                <a:off x="1713" y="1227"/>
                <a:ext cx="394"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kern="0" smtClean="0">
                    <a:solidFill>
                      <a:srgbClr val="000000"/>
                    </a:solidFill>
                  </a:rPr>
                  <a:t>项目组</a:t>
                </a:r>
              </a:p>
            </p:txBody>
          </p:sp>
          <p:grpSp>
            <p:nvGrpSpPr>
              <p:cNvPr id="103" name="Group 29"/>
              <p:cNvGrpSpPr>
                <a:grpSpLocks/>
              </p:cNvGrpSpPr>
              <p:nvPr/>
            </p:nvGrpSpPr>
            <p:grpSpPr bwMode="auto">
              <a:xfrm>
                <a:off x="2009" y="957"/>
                <a:ext cx="1185" cy="380"/>
                <a:chOff x="-1100" y="1475"/>
                <a:chExt cx="1362" cy="432"/>
              </a:xfrm>
            </p:grpSpPr>
            <p:sp>
              <p:nvSpPr>
                <p:cNvPr id="107" name="Oval 30"/>
                <p:cNvSpPr>
                  <a:spLocks noChangeArrowheads="1"/>
                </p:cNvSpPr>
                <p:nvPr/>
              </p:nvSpPr>
              <p:spPr bwMode="auto">
                <a:xfrm>
                  <a:off x="-1100"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kern="0" smtClean="0">
                      <a:solidFill>
                        <a:srgbClr val="000000"/>
                      </a:solidFill>
                    </a:rPr>
                    <a:t>SR</a:t>
                  </a:r>
                  <a:endParaRPr lang="en-US" altLang="zh-HK" sz="1200" b="1" kern="0" smtClean="0">
                    <a:solidFill>
                      <a:srgbClr val="000000"/>
                    </a:solidFill>
                  </a:endParaRPr>
                </a:p>
              </p:txBody>
            </p:sp>
            <p:sp>
              <p:nvSpPr>
                <p:cNvPr id="108" name="Oval 31"/>
                <p:cNvSpPr>
                  <a:spLocks noChangeArrowheads="1"/>
                </p:cNvSpPr>
                <p:nvPr/>
              </p:nvSpPr>
              <p:spPr bwMode="auto">
                <a:xfrm>
                  <a:off x="-635"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kern="0" smtClean="0">
                      <a:solidFill>
                        <a:srgbClr val="000000"/>
                      </a:solidFill>
                    </a:rPr>
                    <a:t>AR</a:t>
                  </a:r>
                  <a:endParaRPr lang="en-US" altLang="zh-HK" sz="1200" b="1" kern="0" smtClean="0">
                    <a:solidFill>
                      <a:srgbClr val="000000"/>
                    </a:solidFill>
                  </a:endParaRPr>
                </a:p>
              </p:txBody>
            </p:sp>
            <p:sp>
              <p:nvSpPr>
                <p:cNvPr id="109" name="Oval 32"/>
                <p:cNvSpPr>
                  <a:spLocks noChangeArrowheads="1"/>
                </p:cNvSpPr>
                <p:nvPr/>
              </p:nvSpPr>
              <p:spPr bwMode="auto">
                <a:xfrm>
                  <a:off x="-170"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HK" sz="1200" b="1" kern="0" smtClean="0">
                      <a:solidFill>
                        <a:srgbClr val="000000"/>
                      </a:solidFill>
                    </a:rPr>
                    <a:t>FR</a:t>
                  </a:r>
                </a:p>
              </p:txBody>
            </p:sp>
          </p:grpSp>
          <p:sp>
            <p:nvSpPr>
              <p:cNvPr id="104" name="AutoShape 33"/>
              <p:cNvSpPr>
                <a:spLocks noChangeArrowheads="1"/>
              </p:cNvSpPr>
              <p:nvPr/>
            </p:nvSpPr>
            <p:spPr bwMode="auto">
              <a:xfrm>
                <a:off x="2352" y="770"/>
                <a:ext cx="502" cy="143"/>
              </a:xfrm>
              <a:prstGeom prst="roundRect">
                <a:avLst>
                  <a:gd name="adj" fmla="val 35241"/>
                </a:avLst>
              </a:prstGeom>
              <a:solidFill>
                <a:srgbClr val="FFFFFF"/>
              </a:soli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s-ES" sz="1200" b="1" kern="0" smtClean="0">
                    <a:solidFill>
                      <a:srgbClr val="000000"/>
                    </a:solidFill>
                  </a:rPr>
                  <a:t>赞助人</a:t>
                </a:r>
                <a:endParaRPr lang="en-US" altLang="zh-CN" sz="1200" b="1" kern="0" smtClean="0">
                  <a:solidFill>
                    <a:srgbClr val="000000"/>
                  </a:solidFill>
                </a:endParaRPr>
              </a:p>
            </p:txBody>
          </p:sp>
          <p:sp>
            <p:nvSpPr>
              <p:cNvPr id="105" name="AutoShape 11"/>
              <p:cNvSpPr>
                <a:spLocks/>
              </p:cNvSpPr>
              <p:nvPr/>
            </p:nvSpPr>
            <p:spPr bwMode="auto">
              <a:xfrm>
                <a:off x="1404" y="996"/>
                <a:ext cx="217" cy="272"/>
              </a:xfrm>
              <a:prstGeom prst="leftBrace">
                <a:avLst>
                  <a:gd name="adj1" fmla="val 35085"/>
                  <a:gd name="adj2" fmla="val 52940"/>
                </a:avLst>
              </a:pr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FontTx/>
                  <a:buNone/>
                  <a:defRPr/>
                </a:pPr>
                <a:endParaRPr lang="zh-CN" altLang="zh-CN" sz="1200" kern="0" smtClean="0">
                  <a:solidFill>
                    <a:srgbClr val="000000"/>
                  </a:solidFill>
                </a:endParaRPr>
              </a:p>
            </p:txBody>
          </p:sp>
          <p:sp>
            <p:nvSpPr>
              <p:cNvPr id="106" name="Text Box 12"/>
              <p:cNvSpPr txBox="1">
                <a:spLocks noChangeArrowheads="1"/>
              </p:cNvSpPr>
              <p:nvPr/>
            </p:nvSpPr>
            <p:spPr bwMode="auto">
              <a:xfrm>
                <a:off x="2144" y="444"/>
                <a:ext cx="1056" cy="194"/>
              </a:xfrm>
              <a:prstGeom prst="rect">
                <a:avLst/>
              </a:prstGeom>
              <a:noFill/>
              <a:ln w="9525" algn="ctr">
                <a:noFill/>
                <a:miter lim="800000"/>
                <a:headEnd/>
                <a:tailEnd/>
              </a:ln>
              <a:effectLst>
                <a:prstShdw prst="shdw17" dist="17961" dir="2700000">
                  <a:srgbClr val="99CCFF">
                    <a:gamma/>
                    <a:shade val="60000"/>
                    <a:invGamma/>
                  </a:srgbClr>
                </a:prstShdw>
              </a:effectLst>
            </p:spPr>
            <p:txBody>
              <a:bodyPr>
                <a:spAutoFit/>
              </a:bodyPr>
              <a:lstStyle/>
              <a:p>
                <a:pPr algn="ctr" eaLnBrk="1" fontAlgn="auto" hangingPunct="1">
                  <a:spcBef>
                    <a:spcPct val="50000"/>
                  </a:spcBef>
                  <a:spcAft>
                    <a:spcPts val="0"/>
                  </a:spcAft>
                  <a:defRPr/>
                </a:pPr>
                <a:r>
                  <a:rPr lang="zh-CN" altLang="en-US" sz="1400" b="1" kern="0">
                    <a:solidFill>
                      <a:srgbClr val="000000"/>
                    </a:solidFill>
                    <a:ea typeface="华文细黑" panose="02010600040101010101" pitchFamily="2" charset="-122"/>
                    <a:cs typeface="Arial"/>
                  </a:rPr>
                  <a:t>项目 </a:t>
                </a:r>
                <a:r>
                  <a:rPr lang="en-US" altLang="zh-CN" sz="1400" b="1" kern="0">
                    <a:solidFill>
                      <a:srgbClr val="000000"/>
                    </a:solidFill>
                    <a:ea typeface="华文细黑" panose="02010600040101010101" pitchFamily="2" charset="-122"/>
                    <a:cs typeface="Arial"/>
                  </a:rPr>
                  <a:t>A</a:t>
                </a:r>
              </a:p>
            </p:txBody>
          </p:sp>
        </p:grpSp>
        <p:sp>
          <p:nvSpPr>
            <p:cNvPr id="110" name="Line 6"/>
            <p:cNvSpPr>
              <a:spLocks noChangeShapeType="1"/>
            </p:cNvSpPr>
            <p:nvPr/>
          </p:nvSpPr>
          <p:spPr bwMode="auto">
            <a:xfrm>
              <a:off x="590550" y="4468813"/>
              <a:ext cx="6272213" cy="0"/>
            </a:xfrm>
            <a:prstGeom prst="line">
              <a:avLst/>
            </a:prstGeom>
            <a:noFill/>
            <a:ln w="19050">
              <a:solidFill>
                <a:srgbClr val="C0C0C0"/>
              </a:solidFill>
              <a:prstDash val="lgDashDotDot"/>
              <a:round/>
              <a:headEnd/>
              <a:tailEnd/>
            </a:ln>
            <a:extLst>
              <a:ext uri="{909E8E84-426E-40DD-AFC4-6F175D3DCCD1}">
                <a14:hiddenFill xmlns:a14="http://schemas.microsoft.com/office/drawing/2010/main" xmlns="">
                  <a:noFill/>
                </a14:hiddenFill>
              </a:ext>
            </a:extLst>
          </p:spPr>
          <p:txBody>
            <a:bodyPr anchor="ctr"/>
            <a:lstStyle/>
            <a:p>
              <a:endParaRPr lang="zh-CN" altLang="en-US" sz="1200" smtClean="0">
                <a:solidFill>
                  <a:srgbClr val="000000"/>
                </a:solidFill>
                <a:ea typeface="华文细黑" panose="02010600040101010101" pitchFamily="2" charset="-122"/>
                <a:cs typeface="Arial"/>
              </a:endParaRPr>
            </a:p>
          </p:txBody>
        </p:sp>
        <p:cxnSp>
          <p:nvCxnSpPr>
            <p:cNvPr id="111" name="AutoShape 19"/>
            <p:cNvCxnSpPr>
              <a:cxnSpLocks noChangeShapeType="1"/>
              <a:endCxn id="122" idx="0"/>
            </p:cNvCxnSpPr>
            <p:nvPr/>
          </p:nvCxnSpPr>
          <p:spPr bwMode="auto">
            <a:xfrm rot="16200000" flipH="1">
              <a:off x="3239295" y="5133181"/>
              <a:ext cx="1757362" cy="28575"/>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sp>
          <p:nvSpPr>
            <p:cNvPr id="112" name="Rectangle 20"/>
            <p:cNvSpPr>
              <a:spLocks noChangeArrowheads="1"/>
            </p:cNvSpPr>
            <p:nvPr/>
          </p:nvSpPr>
          <p:spPr bwMode="auto">
            <a:xfrm>
              <a:off x="2684463" y="2309813"/>
              <a:ext cx="2922587" cy="2074862"/>
            </a:xfrm>
            <a:prstGeom prst="triangle">
              <a:avLst>
                <a:gd name="adj" fmla="val 50000"/>
              </a:avLst>
            </a:prstGeom>
            <a:solidFill>
              <a:srgbClr val="F8F8F8"/>
            </a:solidFill>
            <a:ln w="3175" algn="ctr">
              <a:solidFill>
                <a:srgbClr val="000000"/>
              </a:solidFill>
              <a:prstDash val="lgDashDot"/>
              <a:miter lim="800000"/>
              <a:headEnd/>
              <a:tailEnd/>
            </a:ln>
          </p:spPr>
          <p:txBody>
            <a:bodyPr wrap="none"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endParaRPr lang="zh-CN" altLang="en-US" sz="1200" b="1" kern="0" smtClean="0">
                <a:solidFill>
                  <a:srgbClr val="000000"/>
                </a:solidFill>
              </a:endParaRPr>
            </a:p>
          </p:txBody>
        </p:sp>
        <p:cxnSp>
          <p:nvCxnSpPr>
            <p:cNvPr id="113" name="AutoShape 21"/>
            <p:cNvCxnSpPr>
              <a:cxnSpLocks noChangeShapeType="1"/>
              <a:stCxn id="117" idx="2"/>
              <a:endCxn id="115" idx="2"/>
            </p:cNvCxnSpPr>
            <p:nvPr/>
          </p:nvCxnSpPr>
          <p:spPr bwMode="auto">
            <a:xfrm rot="5400000">
              <a:off x="4118769" y="3315494"/>
              <a:ext cx="1587" cy="917575"/>
            </a:xfrm>
            <a:prstGeom prst="bentConnector3">
              <a:avLst>
                <a:gd name="adj1" fmla="val 14400005"/>
              </a:avLst>
            </a:prstGeom>
            <a:noFill/>
            <a:ln w="9525">
              <a:solidFill>
                <a:srgbClr val="000000"/>
              </a:solidFill>
              <a:miter lim="800000"/>
              <a:headEnd/>
              <a:tailEnd/>
            </a:ln>
            <a:extLst>
              <a:ext uri="{909E8E84-426E-40DD-AFC4-6F175D3DCCD1}">
                <a14:hiddenFill xmlns:a14="http://schemas.microsoft.com/office/drawing/2010/main" xmlns="">
                  <a:noFill/>
                </a14:hiddenFill>
              </a:ext>
            </a:extLst>
          </p:spPr>
        </p:cxnSp>
        <p:sp>
          <p:nvSpPr>
            <p:cNvPr id="114" name="Rectangle 22"/>
            <p:cNvSpPr>
              <a:spLocks noChangeArrowheads="1"/>
            </p:cNvSpPr>
            <p:nvPr/>
          </p:nvSpPr>
          <p:spPr bwMode="auto">
            <a:xfrm rot="10800000" flipV="1">
              <a:off x="3403600" y="3886200"/>
              <a:ext cx="1444625" cy="457200"/>
            </a:xfrm>
            <a:prstGeom prst="rect">
              <a:avLst/>
            </a:prstGeom>
            <a:solidFill>
              <a:srgbClr val="FFFFFF"/>
            </a:solidFill>
            <a:ln w="9525" algn="ctr">
              <a:solidFill>
                <a:srgbClr val="000000"/>
              </a:solidFill>
              <a:miter lim="800000"/>
              <a:headEnd/>
              <a:tailEnd/>
            </a:ln>
          </p:spPr>
          <p:txBody>
            <a:bodyPr lIns="43200" tIns="18000" rIns="43200" bIns="18000" anchor="ctr"/>
            <a:lstStyle>
              <a:lvl1pPr defTabSz="801688">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defTabSz="801688">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defTabSz="801688">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defTabSz="801688">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defTabSz="801688">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defTabSz="801688"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defTabSz="801688"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defTabSz="801688"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defTabSz="801688"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u="sng" kern="0" smtClean="0">
                  <a:solidFill>
                    <a:srgbClr val="000000"/>
                  </a:solidFill>
                </a:rPr>
                <a:t>XX</a:t>
              </a:r>
              <a:r>
                <a:rPr lang="zh-CN" altLang="en-US" sz="1200" b="1" u="sng" kern="0" smtClean="0">
                  <a:solidFill>
                    <a:srgbClr val="000000"/>
                  </a:solidFill>
                </a:rPr>
                <a:t>系统部</a:t>
              </a:r>
            </a:p>
          </p:txBody>
        </p:sp>
        <p:sp>
          <p:nvSpPr>
            <p:cNvPr id="115" name="Rectangle 23"/>
            <p:cNvSpPr>
              <a:spLocks noChangeArrowheads="1"/>
            </p:cNvSpPr>
            <p:nvPr/>
          </p:nvSpPr>
          <p:spPr bwMode="auto">
            <a:xfrm rot="10800000" flipV="1">
              <a:off x="3463925" y="2989263"/>
              <a:ext cx="393700" cy="784225"/>
            </a:xfrm>
            <a:prstGeom prst="rect">
              <a:avLst/>
            </a:prstGeom>
            <a:solidFill>
              <a:srgbClr val="FFFFFF"/>
            </a:solidFill>
            <a:ln w="9525" algn="ctr">
              <a:solidFill>
                <a:srgbClr val="99CCFF"/>
              </a:solidFill>
              <a:miter lim="800000"/>
              <a:headEnd/>
              <a:tailEnd/>
            </a:ln>
          </p:spPr>
          <p:txBody>
            <a:bodyPr vert="eaVert" lIns="54000" tIns="10800" rIns="54000"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kern="0" smtClean="0">
                  <a:solidFill>
                    <a:srgbClr val="000000"/>
                  </a:solidFill>
                </a:rPr>
                <a:t>解决方案经理</a:t>
              </a:r>
            </a:p>
          </p:txBody>
        </p:sp>
        <p:sp>
          <p:nvSpPr>
            <p:cNvPr id="116" name="Rectangle 24"/>
            <p:cNvSpPr>
              <a:spLocks noChangeArrowheads="1"/>
            </p:cNvSpPr>
            <p:nvPr/>
          </p:nvSpPr>
          <p:spPr bwMode="auto">
            <a:xfrm rot="10800000" flipV="1">
              <a:off x="3927475" y="2992438"/>
              <a:ext cx="396875" cy="784225"/>
            </a:xfrm>
            <a:prstGeom prst="rect">
              <a:avLst/>
            </a:prstGeom>
            <a:solidFill>
              <a:srgbClr val="FFFFFF"/>
            </a:solidFill>
            <a:ln w="9525" algn="ctr">
              <a:solidFill>
                <a:srgbClr val="99CCFF"/>
              </a:solidFill>
              <a:miter lim="800000"/>
              <a:headEnd/>
              <a:tailEnd/>
            </a:ln>
          </p:spPr>
          <p:txBody>
            <a:bodyPr vert="eaVert" lIns="54000" tIns="10800" rIns="54000"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kern="0" smtClean="0">
                  <a:solidFill>
                    <a:srgbClr val="000000"/>
                  </a:solidFill>
                </a:rPr>
                <a:t>客户经理</a:t>
              </a:r>
            </a:p>
          </p:txBody>
        </p:sp>
        <p:sp>
          <p:nvSpPr>
            <p:cNvPr id="117" name="Rectangle 25"/>
            <p:cNvSpPr>
              <a:spLocks noChangeArrowheads="1"/>
            </p:cNvSpPr>
            <p:nvPr/>
          </p:nvSpPr>
          <p:spPr bwMode="auto">
            <a:xfrm rot="10800000" flipV="1">
              <a:off x="4381500" y="2989263"/>
              <a:ext cx="392113" cy="784225"/>
            </a:xfrm>
            <a:prstGeom prst="rect">
              <a:avLst/>
            </a:prstGeom>
            <a:solidFill>
              <a:srgbClr val="FFFFFF"/>
            </a:solidFill>
            <a:ln w="9525" algn="ctr">
              <a:solidFill>
                <a:srgbClr val="99CCFF"/>
              </a:solidFill>
              <a:miter lim="800000"/>
              <a:headEnd/>
              <a:tailEnd/>
            </a:ln>
          </p:spPr>
          <p:txBody>
            <a:bodyPr vert="eaVert" lIns="54000" tIns="10800" rIns="54000"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kern="0" smtClean="0">
                  <a:solidFill>
                    <a:srgbClr val="000000"/>
                  </a:solidFill>
                </a:rPr>
                <a:t>交付经理</a:t>
              </a:r>
            </a:p>
          </p:txBody>
        </p:sp>
        <p:cxnSp>
          <p:nvCxnSpPr>
            <p:cNvPr id="118" name="AutoShape 26"/>
            <p:cNvCxnSpPr>
              <a:cxnSpLocks noChangeShapeType="1"/>
              <a:stCxn id="116" idx="2"/>
              <a:endCxn id="114" idx="0"/>
            </p:cNvCxnSpPr>
            <p:nvPr/>
          </p:nvCxnSpPr>
          <p:spPr bwMode="auto">
            <a:xfrm rot="5400000">
              <a:off x="4070350" y="3832225"/>
              <a:ext cx="109538" cy="1588"/>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xmlns="">
                  <a:noFill/>
                </a14:hiddenFill>
              </a:ext>
            </a:extLst>
          </p:spPr>
        </p:cxnSp>
        <p:cxnSp>
          <p:nvCxnSpPr>
            <p:cNvPr id="119" name="AutoShape 44"/>
            <p:cNvCxnSpPr>
              <a:cxnSpLocks noChangeShapeType="1"/>
              <a:stCxn id="127" idx="0"/>
            </p:cNvCxnSpPr>
            <p:nvPr/>
          </p:nvCxnSpPr>
          <p:spPr bwMode="auto">
            <a:xfrm rot="5400000" flipH="1" flipV="1">
              <a:off x="3689350" y="1600201"/>
              <a:ext cx="2312987" cy="3732212"/>
            </a:xfrm>
            <a:prstGeom prst="curvedConnector3">
              <a:avLst>
                <a:gd name="adj1" fmla="val 50000"/>
              </a:avLst>
            </a:prstGeom>
            <a:noFill/>
            <a:ln w="38100">
              <a:solidFill>
                <a:srgbClr val="0000FF"/>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120" name="AutoShape 45"/>
            <p:cNvCxnSpPr>
              <a:cxnSpLocks noChangeShapeType="1"/>
              <a:stCxn id="126" idx="0"/>
            </p:cNvCxnSpPr>
            <p:nvPr/>
          </p:nvCxnSpPr>
          <p:spPr bwMode="auto">
            <a:xfrm rot="5400000" flipH="1" flipV="1">
              <a:off x="5474494" y="2101057"/>
              <a:ext cx="2312987" cy="2730500"/>
            </a:xfrm>
            <a:prstGeom prst="curvedConnector3">
              <a:avLst>
                <a:gd name="adj1" fmla="val 50000"/>
              </a:avLst>
            </a:prstGeom>
            <a:noFill/>
            <a:ln w="38100">
              <a:solidFill>
                <a:srgbClr val="FF9900"/>
              </a:solidFill>
              <a:prstDash val="sysDot"/>
              <a:round/>
              <a:headEnd/>
              <a:tailEnd type="triangle" w="med" len="med"/>
            </a:ln>
            <a:extLst>
              <a:ext uri="{909E8E84-426E-40DD-AFC4-6F175D3DCCD1}">
                <a14:hiddenFill xmlns:a14="http://schemas.microsoft.com/office/drawing/2010/main" xmlns="">
                  <a:noFill/>
                </a14:hiddenFill>
              </a:ext>
            </a:extLst>
          </p:spPr>
        </p:cxnSp>
        <p:sp>
          <p:nvSpPr>
            <p:cNvPr id="121" name="Line 46"/>
            <p:cNvSpPr>
              <a:spLocks noChangeShapeType="1"/>
            </p:cNvSpPr>
            <p:nvPr/>
          </p:nvSpPr>
          <p:spPr bwMode="auto">
            <a:xfrm>
              <a:off x="617538" y="2533650"/>
              <a:ext cx="8656637" cy="0"/>
            </a:xfrm>
            <a:prstGeom prst="line">
              <a:avLst/>
            </a:prstGeom>
            <a:noFill/>
            <a:ln w="19050">
              <a:solidFill>
                <a:srgbClr val="C0C0C0"/>
              </a:solidFill>
              <a:prstDash val="lgDashDotDot"/>
              <a:round/>
              <a:headEnd/>
              <a:tailEnd/>
            </a:ln>
            <a:extLst>
              <a:ext uri="{909E8E84-426E-40DD-AFC4-6F175D3DCCD1}">
                <a14:hiddenFill xmlns:a14="http://schemas.microsoft.com/office/drawing/2010/main" xmlns="">
                  <a:noFill/>
                </a14:hiddenFill>
              </a:ext>
            </a:extLst>
          </p:spPr>
          <p:txBody>
            <a:bodyPr anchor="ctr"/>
            <a:lstStyle/>
            <a:p>
              <a:endParaRPr lang="zh-CN" altLang="en-US" sz="1200" smtClean="0">
                <a:solidFill>
                  <a:srgbClr val="000000"/>
                </a:solidFill>
                <a:ea typeface="华文细黑" panose="02010600040101010101" pitchFamily="2" charset="-122"/>
                <a:cs typeface="Arial"/>
              </a:endParaRPr>
            </a:p>
          </p:txBody>
        </p:sp>
        <p:sp>
          <p:nvSpPr>
            <p:cNvPr id="122" name="Rectangle 10"/>
            <p:cNvSpPr>
              <a:spLocks noChangeArrowheads="1"/>
            </p:cNvSpPr>
            <p:nvPr/>
          </p:nvSpPr>
          <p:spPr bwMode="auto">
            <a:xfrm rot="10800000" flipV="1">
              <a:off x="3081338" y="6040438"/>
              <a:ext cx="2100262" cy="228600"/>
            </a:xfrm>
            <a:prstGeom prst="rect">
              <a:avLst/>
            </a:prstGeom>
            <a:solidFill>
              <a:srgbClr val="FFFFFF"/>
            </a:solidFill>
            <a:ln w="28575" algn="ctr">
              <a:solidFill>
                <a:srgbClr val="000000"/>
              </a:solidFill>
              <a:miter lim="800000"/>
              <a:headEnd/>
              <a:tailEnd/>
            </a:ln>
          </p:spPr>
          <p:txBody>
            <a:bodyPr wrap="none" lIns="91429" tIns="45714" rIns="91429" bIns="45714"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b="1" kern="0" smtClean="0">
                  <a:solidFill>
                    <a:srgbClr val="000000"/>
                  </a:solidFill>
                </a:rPr>
                <a:t>代表处</a:t>
              </a:r>
              <a:r>
                <a:rPr lang="en-US" altLang="zh-CN" sz="1000" b="1" kern="0" smtClean="0">
                  <a:solidFill>
                    <a:srgbClr val="000000"/>
                  </a:solidFill>
                </a:rPr>
                <a:t>GM</a:t>
              </a:r>
              <a:r>
                <a:rPr lang="zh-CN" altLang="en-US" sz="1000" b="1" kern="0" smtClean="0">
                  <a:solidFill>
                    <a:srgbClr val="000000"/>
                  </a:solidFill>
                </a:rPr>
                <a:t>（</a:t>
              </a:r>
              <a:r>
                <a:rPr lang="en-US" altLang="zh-CN" sz="1000" b="1" kern="0" smtClean="0">
                  <a:solidFill>
                    <a:srgbClr val="000000"/>
                  </a:solidFill>
                </a:rPr>
                <a:t>CEO</a:t>
              </a:r>
              <a:r>
                <a:rPr lang="zh-CN" altLang="en-US" sz="1000" b="1" kern="0" smtClean="0">
                  <a:solidFill>
                    <a:srgbClr val="000000"/>
                  </a:solidFill>
                </a:rPr>
                <a:t>）</a:t>
              </a:r>
              <a:endParaRPr lang="en-US" altLang="zh-CN" sz="1000" b="1" kern="0" smtClean="0">
                <a:solidFill>
                  <a:srgbClr val="000000"/>
                </a:solidFill>
              </a:endParaRPr>
            </a:p>
          </p:txBody>
        </p:sp>
        <p:sp>
          <p:nvSpPr>
            <p:cNvPr id="123" name="Rectangle 11"/>
            <p:cNvSpPr>
              <a:spLocks noChangeArrowheads="1"/>
            </p:cNvSpPr>
            <p:nvPr/>
          </p:nvSpPr>
          <p:spPr bwMode="auto">
            <a:xfrm rot="10800000" flipV="1">
              <a:off x="2487613" y="5735638"/>
              <a:ext cx="1155700" cy="228600"/>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endParaRPr lang="zh-CN" altLang="en-US" sz="1000" kern="0" smtClean="0">
                <a:solidFill>
                  <a:srgbClr val="000000"/>
                </a:solidFill>
              </a:endParaRPr>
            </a:p>
          </p:txBody>
        </p:sp>
        <p:sp>
          <p:nvSpPr>
            <p:cNvPr id="124" name="Rectangle 12"/>
            <p:cNvSpPr>
              <a:spLocks noChangeArrowheads="1"/>
            </p:cNvSpPr>
            <p:nvPr/>
          </p:nvSpPr>
          <p:spPr bwMode="auto">
            <a:xfrm rot="10800000" flipV="1">
              <a:off x="4541838" y="5240338"/>
              <a:ext cx="1150937" cy="228600"/>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p>
          </p:txBody>
        </p:sp>
        <p:sp>
          <p:nvSpPr>
            <p:cNvPr id="125" name="Rectangle 13"/>
            <p:cNvSpPr>
              <a:spLocks noChangeArrowheads="1"/>
            </p:cNvSpPr>
            <p:nvPr/>
          </p:nvSpPr>
          <p:spPr bwMode="auto">
            <a:xfrm rot="10800000" flipV="1">
              <a:off x="2487613" y="5311775"/>
              <a:ext cx="1150937" cy="228600"/>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p>
          </p:txBody>
        </p:sp>
        <p:sp>
          <p:nvSpPr>
            <p:cNvPr id="126" name="Rectangle 14"/>
            <p:cNvSpPr>
              <a:spLocks noChangeArrowheads="1"/>
            </p:cNvSpPr>
            <p:nvPr/>
          </p:nvSpPr>
          <p:spPr bwMode="auto">
            <a:xfrm rot="10800000" flipV="1">
              <a:off x="4241800" y="4622800"/>
              <a:ext cx="2046288" cy="274638"/>
            </a:xfrm>
            <a:prstGeom prst="rect">
              <a:avLst/>
            </a:prstGeom>
            <a:solidFill>
              <a:srgbClr val="FFFFFF"/>
            </a:solidFill>
            <a:ln w="19050" algn="ctr">
              <a:solidFill>
                <a:srgbClr val="FF99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90000"/>
                </a:lnSpc>
                <a:spcBef>
                  <a:spcPts val="0"/>
                </a:spcBef>
                <a:spcAft>
                  <a:spcPts val="0"/>
                </a:spcAft>
                <a:buClrTx/>
                <a:buSzTx/>
                <a:buFontTx/>
                <a:buNone/>
                <a:defRPr/>
              </a:pPr>
              <a:r>
                <a:rPr lang="zh-CN" altLang="en-US" sz="1000" kern="0" smtClean="0">
                  <a:solidFill>
                    <a:srgbClr val="000000"/>
                  </a:solidFill>
                </a:rPr>
                <a:t>交付与服务业务支持部</a:t>
              </a:r>
            </a:p>
          </p:txBody>
        </p:sp>
        <p:sp>
          <p:nvSpPr>
            <p:cNvPr id="127" name="Rectangle 16"/>
            <p:cNvSpPr>
              <a:spLocks noChangeArrowheads="1"/>
            </p:cNvSpPr>
            <p:nvPr/>
          </p:nvSpPr>
          <p:spPr bwMode="auto">
            <a:xfrm rot="10800000" flipV="1">
              <a:off x="1971675" y="4622800"/>
              <a:ext cx="2014538" cy="274638"/>
            </a:xfrm>
            <a:prstGeom prst="rect">
              <a:avLst/>
            </a:prstGeom>
            <a:solidFill>
              <a:srgbClr val="FFFFFF"/>
            </a:solidFill>
            <a:ln w="19050" algn="ctr">
              <a:solidFill>
                <a:srgbClr val="000099"/>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90000"/>
                </a:lnSpc>
                <a:spcBef>
                  <a:spcPts val="0"/>
                </a:spcBef>
                <a:spcAft>
                  <a:spcPts val="0"/>
                </a:spcAft>
                <a:buClrTx/>
                <a:buSzTx/>
                <a:buFontTx/>
                <a:buNone/>
                <a:defRPr/>
              </a:pPr>
              <a:r>
                <a:rPr lang="zh-CN" altLang="en-US" sz="1000" kern="0" smtClean="0">
                  <a:solidFill>
                    <a:srgbClr val="000000"/>
                  </a:solidFill>
                </a:rPr>
                <a:t>全球解决方案销售部</a:t>
              </a:r>
            </a:p>
          </p:txBody>
        </p:sp>
        <p:sp>
          <p:nvSpPr>
            <p:cNvPr id="128" name="Rectangle 17"/>
            <p:cNvSpPr>
              <a:spLocks noChangeArrowheads="1"/>
            </p:cNvSpPr>
            <p:nvPr/>
          </p:nvSpPr>
          <p:spPr bwMode="auto">
            <a:xfrm>
              <a:off x="4532313" y="5835650"/>
              <a:ext cx="1154112" cy="228600"/>
            </a:xfrm>
            <a:prstGeom prst="rect">
              <a:avLst/>
            </a:prstGeom>
            <a:solidFill>
              <a:srgbClr val="FFFFFF"/>
            </a:solidFill>
            <a:ln w="9525" algn="ctr">
              <a:solidFill>
                <a:srgbClr val="000000"/>
              </a:solidFill>
              <a:miter lim="800000"/>
              <a:headEnd/>
              <a:tailEnd/>
            </a:ln>
          </p:spPr>
          <p:txBody>
            <a:bodyPr wrap="none" lIns="91423" tIns="10800" rIns="91423"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p>
          </p:txBody>
        </p:sp>
        <p:cxnSp>
          <p:nvCxnSpPr>
            <p:cNvPr id="129" name="AutoShape 18"/>
            <p:cNvCxnSpPr>
              <a:cxnSpLocks noChangeShapeType="1"/>
              <a:stCxn id="125" idx="1"/>
            </p:cNvCxnSpPr>
            <p:nvPr/>
          </p:nvCxnSpPr>
          <p:spPr bwMode="auto">
            <a:xfrm flipV="1">
              <a:off x="3640138" y="5421313"/>
              <a:ext cx="477837" cy="4762"/>
            </a:xfrm>
            <a:prstGeom prst="straightConnector1">
              <a:avLst/>
            </a:prstGeom>
            <a:noFill/>
            <a:ln w="9525">
              <a:solidFill>
                <a:srgbClr val="000000"/>
              </a:solidFill>
              <a:prstDash val="dash"/>
              <a:round/>
              <a:headEnd/>
              <a:tailEnd/>
            </a:ln>
            <a:extLst>
              <a:ext uri="{909E8E84-426E-40DD-AFC4-6F175D3DCCD1}">
                <a14:hiddenFill xmlns:a14="http://schemas.microsoft.com/office/drawing/2010/main" xmlns="">
                  <a:noFill/>
                </a14:hiddenFill>
              </a:ext>
            </a:extLst>
          </p:spPr>
        </p:cxnSp>
        <p:sp>
          <p:nvSpPr>
            <p:cNvPr id="130" name="Rectangle 21"/>
            <p:cNvSpPr>
              <a:spLocks noChangeArrowheads="1"/>
            </p:cNvSpPr>
            <p:nvPr/>
          </p:nvSpPr>
          <p:spPr bwMode="auto">
            <a:xfrm rot="10800000" flipV="1">
              <a:off x="4541838" y="5530850"/>
              <a:ext cx="1150937" cy="228600"/>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endParaRPr lang="zh-CN" altLang="en-US" sz="1000" kern="0" smtClean="0">
                <a:solidFill>
                  <a:srgbClr val="000000"/>
                </a:solidFill>
              </a:endParaRPr>
            </a:p>
          </p:txBody>
        </p:sp>
        <p:cxnSp>
          <p:nvCxnSpPr>
            <p:cNvPr id="131" name="AutoShape 78"/>
            <p:cNvCxnSpPr>
              <a:cxnSpLocks noChangeShapeType="1"/>
              <a:stCxn id="127" idx="1"/>
              <a:endCxn id="126" idx="3"/>
            </p:cNvCxnSpPr>
            <p:nvPr/>
          </p:nvCxnSpPr>
          <p:spPr bwMode="auto">
            <a:xfrm>
              <a:off x="3986213" y="4760913"/>
              <a:ext cx="255587" cy="1587"/>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grpSp>
          <p:nvGrpSpPr>
            <p:cNvPr id="132" name="Group 40"/>
            <p:cNvGrpSpPr>
              <a:grpSpLocks/>
            </p:cNvGrpSpPr>
            <p:nvPr/>
          </p:nvGrpSpPr>
          <p:grpSpPr bwMode="auto">
            <a:xfrm>
              <a:off x="5797550" y="876300"/>
              <a:ext cx="3079750" cy="1871663"/>
              <a:chOff x="3652" y="437"/>
              <a:chExt cx="1940" cy="1179"/>
            </a:xfrm>
          </p:grpSpPr>
          <p:pic>
            <p:nvPicPr>
              <p:cNvPr id="133" name="Picture 41" descr="云"/>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652" y="601"/>
                <a:ext cx="1940" cy="1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34" name="Group 29"/>
              <p:cNvGrpSpPr>
                <a:grpSpLocks/>
              </p:cNvGrpSpPr>
              <p:nvPr/>
            </p:nvGrpSpPr>
            <p:grpSpPr bwMode="auto">
              <a:xfrm>
                <a:off x="4040" y="972"/>
                <a:ext cx="1185" cy="380"/>
                <a:chOff x="-1100" y="1475"/>
                <a:chExt cx="1362" cy="432"/>
              </a:xfrm>
            </p:grpSpPr>
            <p:sp>
              <p:nvSpPr>
                <p:cNvPr id="138" name="Oval 30"/>
                <p:cNvSpPr>
                  <a:spLocks noChangeArrowheads="1"/>
                </p:cNvSpPr>
                <p:nvPr/>
              </p:nvSpPr>
              <p:spPr bwMode="auto">
                <a:xfrm>
                  <a:off x="-1100"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kern="0" smtClean="0">
                      <a:solidFill>
                        <a:srgbClr val="000000"/>
                      </a:solidFill>
                    </a:rPr>
                    <a:t>SR</a:t>
                  </a:r>
                  <a:endParaRPr lang="en-US" altLang="zh-HK" sz="1200" b="1" kern="0" smtClean="0">
                    <a:solidFill>
                      <a:srgbClr val="000000"/>
                    </a:solidFill>
                  </a:endParaRPr>
                </a:p>
              </p:txBody>
            </p:sp>
            <p:sp>
              <p:nvSpPr>
                <p:cNvPr id="139" name="Oval 31"/>
                <p:cNvSpPr>
                  <a:spLocks noChangeArrowheads="1"/>
                </p:cNvSpPr>
                <p:nvPr/>
              </p:nvSpPr>
              <p:spPr bwMode="auto">
                <a:xfrm>
                  <a:off x="-635"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200" b="1" kern="0" smtClean="0">
                      <a:solidFill>
                        <a:srgbClr val="000000"/>
                      </a:solidFill>
                    </a:rPr>
                    <a:t>AR</a:t>
                  </a:r>
                  <a:endParaRPr lang="en-US" altLang="zh-HK" sz="1200" b="1" kern="0" smtClean="0">
                    <a:solidFill>
                      <a:srgbClr val="000000"/>
                    </a:solidFill>
                  </a:endParaRPr>
                </a:p>
              </p:txBody>
            </p:sp>
            <p:sp>
              <p:nvSpPr>
                <p:cNvPr id="140" name="Oval 32"/>
                <p:cNvSpPr>
                  <a:spLocks noChangeArrowheads="1"/>
                </p:cNvSpPr>
                <p:nvPr/>
              </p:nvSpPr>
              <p:spPr bwMode="auto">
                <a:xfrm>
                  <a:off x="-170" y="1475"/>
                  <a:ext cx="432" cy="432"/>
                </a:xfrm>
                <a:prstGeom prst="ellipse">
                  <a:avLst/>
                </a:prstGeom>
                <a:gradFill rotWithShape="1">
                  <a:gsLst>
                    <a:gs pos="0">
                      <a:srgbClr val="FFFFFF"/>
                    </a:gs>
                    <a:gs pos="100000">
                      <a:srgbClr val="99CCFF"/>
                    </a:gs>
                  </a:gsLst>
                  <a:path path="shape">
                    <a:fillToRect l="50000" t="50000" r="50000" b="50000"/>
                  </a:path>
                </a:gra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HK" sz="1200" b="1" kern="0" smtClean="0">
                      <a:solidFill>
                        <a:srgbClr val="000000"/>
                      </a:solidFill>
                    </a:rPr>
                    <a:t>FR</a:t>
                  </a:r>
                </a:p>
              </p:txBody>
            </p:sp>
          </p:grpSp>
          <p:sp>
            <p:nvSpPr>
              <p:cNvPr id="135" name="AutoShape 33"/>
              <p:cNvSpPr>
                <a:spLocks noChangeArrowheads="1"/>
              </p:cNvSpPr>
              <p:nvPr/>
            </p:nvSpPr>
            <p:spPr bwMode="auto">
              <a:xfrm>
                <a:off x="4383" y="764"/>
                <a:ext cx="502" cy="144"/>
              </a:xfrm>
              <a:prstGeom prst="roundRect">
                <a:avLst>
                  <a:gd name="adj" fmla="val 35241"/>
                </a:avLst>
              </a:prstGeom>
              <a:solidFill>
                <a:srgbClr val="FFFFFF"/>
              </a:solidFill>
              <a:ln w="9525" algn="ctr">
                <a:solidFill>
                  <a:srgbClr val="000000"/>
                </a:solidFill>
                <a:round/>
                <a:headEnd/>
                <a:tailEnd/>
              </a:ln>
            </p:spPr>
            <p:txBody>
              <a:bodyPr lIns="0" rIns="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s-ES" sz="1200" b="1" kern="0" smtClean="0">
                    <a:solidFill>
                      <a:srgbClr val="000000"/>
                    </a:solidFill>
                  </a:rPr>
                  <a:t>赞助人</a:t>
                </a:r>
                <a:endParaRPr lang="en-US" altLang="zh-CN" sz="1200" b="1" kern="0" smtClean="0">
                  <a:solidFill>
                    <a:srgbClr val="000000"/>
                  </a:solidFill>
                </a:endParaRPr>
              </a:p>
            </p:txBody>
          </p:sp>
          <p:sp>
            <p:nvSpPr>
              <p:cNvPr id="136" name="Text Box 47"/>
              <p:cNvSpPr txBox="1">
                <a:spLocks noChangeArrowheads="1"/>
              </p:cNvSpPr>
              <p:nvPr/>
            </p:nvSpPr>
            <p:spPr bwMode="auto">
              <a:xfrm>
                <a:off x="4050" y="437"/>
                <a:ext cx="1315" cy="194"/>
              </a:xfrm>
              <a:prstGeom prst="rect">
                <a:avLst/>
              </a:prstGeom>
              <a:noFill/>
              <a:ln w="9525" algn="ctr">
                <a:noFill/>
                <a:miter lim="800000"/>
                <a:headEnd/>
                <a:tailEnd/>
              </a:ln>
              <a:effectLst>
                <a:prstShdw prst="shdw17" dist="17961" dir="2700000">
                  <a:srgbClr val="99CCFF">
                    <a:gamma/>
                    <a:shade val="60000"/>
                    <a:invGamma/>
                  </a:srgbClr>
                </a:prstShdw>
              </a:effectLst>
            </p:spPr>
            <p:txBody>
              <a:bodyPr>
                <a:spAutoFit/>
              </a:bodyPr>
              <a:lstStyle/>
              <a:p>
                <a:pPr algn="ctr" eaLnBrk="1" fontAlgn="auto" hangingPunct="1">
                  <a:spcBef>
                    <a:spcPct val="50000"/>
                  </a:spcBef>
                  <a:spcAft>
                    <a:spcPts val="0"/>
                  </a:spcAft>
                  <a:defRPr/>
                </a:pPr>
                <a:r>
                  <a:rPr lang="zh-CN" altLang="en-US" sz="1400" b="1" kern="0">
                    <a:solidFill>
                      <a:srgbClr val="000000"/>
                    </a:solidFill>
                    <a:ea typeface="华文细黑" panose="02010600040101010101" pitchFamily="2" charset="-122"/>
                    <a:cs typeface="Arial"/>
                  </a:rPr>
                  <a:t>项目 </a:t>
                </a:r>
                <a:r>
                  <a:rPr lang="en-US" altLang="zh-CN" sz="1400" b="1" kern="0">
                    <a:solidFill>
                      <a:srgbClr val="000000"/>
                    </a:solidFill>
                    <a:ea typeface="华文细黑" panose="02010600040101010101" pitchFamily="2" charset="-122"/>
                    <a:cs typeface="Arial"/>
                  </a:rPr>
                  <a:t>B</a:t>
                </a:r>
              </a:p>
            </p:txBody>
          </p:sp>
          <p:sp>
            <p:nvSpPr>
              <p:cNvPr id="137" name="Text Box 28"/>
              <p:cNvSpPr txBox="1">
                <a:spLocks noChangeArrowheads="1"/>
              </p:cNvSpPr>
              <p:nvPr/>
            </p:nvSpPr>
            <p:spPr bwMode="auto">
              <a:xfrm rot="-137435">
                <a:off x="3723" y="1187"/>
                <a:ext cx="35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000" kern="0" smtClean="0">
                    <a:solidFill>
                      <a:srgbClr val="000000"/>
                    </a:solidFill>
                  </a:rPr>
                  <a:t>项目组</a:t>
                </a:r>
              </a:p>
            </p:txBody>
          </p:sp>
        </p:grpSp>
        <p:sp>
          <p:nvSpPr>
            <p:cNvPr id="141" name="Rectangle 12"/>
            <p:cNvSpPr>
              <a:spLocks noChangeArrowheads="1"/>
            </p:cNvSpPr>
            <p:nvPr/>
          </p:nvSpPr>
          <p:spPr bwMode="auto">
            <a:xfrm rot="10800000" flipV="1">
              <a:off x="4545013" y="4959350"/>
              <a:ext cx="1150937" cy="228600"/>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000" kern="0" smtClean="0">
                  <a:solidFill>
                    <a:srgbClr val="000000"/>
                  </a:solidFill>
                </a:rPr>
                <a:t>……</a:t>
              </a:r>
            </a:p>
          </p:txBody>
        </p:sp>
        <p:sp>
          <p:nvSpPr>
            <p:cNvPr id="142" name="Line 100"/>
            <p:cNvSpPr>
              <a:spLocks noChangeShapeType="1"/>
            </p:cNvSpPr>
            <p:nvPr/>
          </p:nvSpPr>
          <p:spPr bwMode="auto">
            <a:xfrm>
              <a:off x="4114800" y="5067300"/>
              <a:ext cx="436563"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nchor="ctr"/>
            <a:lstStyle/>
            <a:p>
              <a:pPr eaLnBrk="1" fontAlgn="auto" hangingPunct="1">
                <a:spcBef>
                  <a:spcPts val="0"/>
                </a:spcBef>
                <a:spcAft>
                  <a:spcPts val="0"/>
                </a:spcAft>
                <a:defRPr/>
              </a:pPr>
              <a:endParaRPr lang="zh-CN" altLang="en-US" sz="1200" kern="0" smtClean="0">
                <a:solidFill>
                  <a:srgbClr val="000000"/>
                </a:solidFill>
                <a:ea typeface="华文细黑" panose="02010600040101010101" pitchFamily="2" charset="-122"/>
                <a:cs typeface="Arial"/>
              </a:endParaRPr>
            </a:p>
          </p:txBody>
        </p:sp>
        <p:sp>
          <p:nvSpPr>
            <p:cNvPr id="143" name="Rectangle 101"/>
            <p:cNvSpPr>
              <a:spLocks noChangeArrowheads="1"/>
            </p:cNvSpPr>
            <p:nvPr/>
          </p:nvSpPr>
          <p:spPr bwMode="auto">
            <a:xfrm rot="10800000" flipV="1">
              <a:off x="2482850" y="5005388"/>
              <a:ext cx="1150938" cy="230187"/>
            </a:xfrm>
            <a:prstGeom prst="rect">
              <a:avLst/>
            </a:prstGeom>
            <a:solidFill>
              <a:srgbClr val="FFFFFF"/>
            </a:solidFill>
            <a:ln w="9525" algn="ctr">
              <a:solidFill>
                <a:srgbClr val="000000"/>
              </a:solidFill>
              <a:miter lim="800000"/>
              <a:headEnd/>
              <a:tailEnd/>
            </a:ln>
          </p:spPr>
          <p:txBody>
            <a:bodyPr wrap="none" lIns="91429" tIns="10800" rIns="91429" bIns="10800"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800" kern="0" smtClean="0">
                  <a:solidFill>
                    <a:srgbClr val="000000"/>
                  </a:solidFill>
                </a:rPr>
                <a:t>……</a:t>
              </a:r>
            </a:p>
          </p:txBody>
        </p:sp>
        <p:cxnSp>
          <p:nvCxnSpPr>
            <p:cNvPr id="144" name="AutoShape 102"/>
            <p:cNvCxnSpPr>
              <a:cxnSpLocks noChangeShapeType="1"/>
            </p:cNvCxnSpPr>
            <p:nvPr/>
          </p:nvCxnSpPr>
          <p:spPr bwMode="auto">
            <a:xfrm flipV="1">
              <a:off x="3632200" y="5129213"/>
              <a:ext cx="484188" cy="0"/>
            </a:xfrm>
            <a:prstGeom prst="straightConnector1">
              <a:avLst/>
            </a:prstGeom>
            <a:noFill/>
            <a:ln w="9525">
              <a:solidFill>
                <a:srgbClr val="000000"/>
              </a:solidFill>
              <a:prstDash val="dash"/>
              <a:round/>
              <a:headEnd/>
              <a:tailEnd/>
            </a:ln>
            <a:extLst>
              <a:ext uri="{909E8E84-426E-40DD-AFC4-6F175D3DCCD1}">
                <a14:hiddenFill xmlns:a14="http://schemas.microsoft.com/office/drawing/2010/main" xmlns="">
                  <a:noFill/>
                </a14:hiddenFill>
              </a:ext>
            </a:extLst>
          </p:spPr>
        </p:cxnSp>
        <p:cxnSp>
          <p:nvCxnSpPr>
            <p:cNvPr id="145" name="Shape 97"/>
            <p:cNvCxnSpPr>
              <a:cxnSpLocks noChangeShapeType="1"/>
              <a:stCxn id="123" idx="1"/>
              <a:endCxn id="122" idx="0"/>
            </p:cNvCxnSpPr>
            <p:nvPr/>
          </p:nvCxnSpPr>
          <p:spPr bwMode="auto">
            <a:xfrm>
              <a:off x="3643313" y="5849938"/>
              <a:ext cx="488950" cy="176212"/>
            </a:xfrm>
            <a:prstGeom prst="bentConnector2">
              <a:avLst/>
            </a:prstGeom>
            <a:noFill/>
            <a:ln w="9525" algn="ctr">
              <a:solidFill>
                <a:srgbClr val="000000"/>
              </a:solidFill>
              <a:round/>
              <a:headEnd/>
              <a:tailEnd/>
            </a:ln>
            <a:extLst>
              <a:ext uri="{909E8E84-426E-40DD-AFC4-6F175D3DCCD1}">
                <a14:hiddenFill xmlns:a14="http://schemas.microsoft.com/office/drawing/2010/main" xmlns="">
                  <a:noFill/>
                </a14:hiddenFill>
              </a:ext>
            </a:extLst>
          </p:spPr>
        </p:cxnSp>
        <p:cxnSp>
          <p:nvCxnSpPr>
            <p:cNvPr id="146" name="Shape 98"/>
            <p:cNvCxnSpPr>
              <a:cxnSpLocks noChangeShapeType="1"/>
              <a:stCxn id="130" idx="3"/>
              <a:endCxn id="122" idx="0"/>
            </p:cNvCxnSpPr>
            <p:nvPr/>
          </p:nvCxnSpPr>
          <p:spPr bwMode="auto">
            <a:xfrm rot="10800000" flipV="1">
              <a:off x="4132263" y="5645150"/>
              <a:ext cx="411162" cy="381000"/>
            </a:xfrm>
            <a:prstGeom prst="bentConnector2">
              <a:avLst/>
            </a:prstGeom>
            <a:noFill/>
            <a:ln w="9525" algn="ctr">
              <a:solidFill>
                <a:srgbClr val="000000"/>
              </a:solidFill>
              <a:round/>
              <a:headEnd/>
              <a:tailEnd/>
            </a:ln>
            <a:extLst>
              <a:ext uri="{909E8E84-426E-40DD-AFC4-6F175D3DCCD1}">
                <a14:hiddenFill xmlns:a14="http://schemas.microsoft.com/office/drawing/2010/main" xmlns="">
                  <a:noFill/>
                </a14:hiddenFill>
              </a:ext>
            </a:extLst>
          </p:spPr>
        </p:cxnSp>
        <p:sp>
          <p:nvSpPr>
            <p:cNvPr id="147" name="AutoShape 57"/>
            <p:cNvSpPr>
              <a:spLocks/>
            </p:cNvSpPr>
            <p:nvPr/>
          </p:nvSpPr>
          <p:spPr bwMode="auto">
            <a:xfrm>
              <a:off x="704850" y="3505200"/>
              <a:ext cx="149225" cy="2371725"/>
            </a:xfrm>
            <a:prstGeom prst="leftBrace">
              <a:avLst>
                <a:gd name="adj1" fmla="val 120232"/>
                <a:gd name="adj2" fmla="val 50000"/>
              </a:avLst>
            </a:pr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ts val="0"/>
                </a:spcBef>
                <a:spcAft>
                  <a:spcPts val="0"/>
                </a:spcAft>
                <a:buClrTx/>
                <a:buSzTx/>
                <a:buFontTx/>
                <a:buNone/>
                <a:defRPr/>
              </a:pPr>
              <a:endParaRPr lang="zh-CN" altLang="zh-CN" sz="1200" kern="0" smtClean="0">
                <a:solidFill>
                  <a:srgbClr val="000000"/>
                </a:solidFill>
              </a:endParaRPr>
            </a:p>
          </p:txBody>
        </p:sp>
        <p:cxnSp>
          <p:nvCxnSpPr>
            <p:cNvPr id="148" name="AutoShape 34"/>
            <p:cNvCxnSpPr>
              <a:cxnSpLocks noChangeShapeType="1"/>
            </p:cNvCxnSpPr>
            <p:nvPr/>
          </p:nvCxnSpPr>
          <p:spPr bwMode="auto">
            <a:xfrm flipH="1" flipV="1">
              <a:off x="3487738" y="2286000"/>
              <a:ext cx="173037" cy="703263"/>
            </a:xfrm>
            <a:prstGeom prst="straightConnector1">
              <a:avLst/>
            </a:prstGeom>
            <a:noFill/>
            <a:ln w="38100">
              <a:solidFill>
                <a:srgbClr val="000000"/>
              </a:solidFill>
              <a:prstDash val="sysDot"/>
              <a:round/>
              <a:headEnd type="oval" w="sm" len="sm"/>
              <a:tailEnd type="triangle" w="sm" len="med"/>
            </a:ln>
            <a:extLst>
              <a:ext uri="{909E8E84-426E-40DD-AFC4-6F175D3DCCD1}">
                <a14:hiddenFill xmlns:a14="http://schemas.microsoft.com/office/drawing/2010/main" xmlns="">
                  <a:noFill/>
                </a14:hiddenFill>
              </a:ext>
            </a:extLst>
          </p:spPr>
        </p:cxnSp>
        <p:cxnSp>
          <p:nvCxnSpPr>
            <p:cNvPr id="149" name="AutoShape 35"/>
            <p:cNvCxnSpPr>
              <a:cxnSpLocks noChangeShapeType="1"/>
            </p:cNvCxnSpPr>
            <p:nvPr/>
          </p:nvCxnSpPr>
          <p:spPr bwMode="auto">
            <a:xfrm flipV="1">
              <a:off x="4117975" y="2286000"/>
              <a:ext cx="12700" cy="706438"/>
            </a:xfrm>
            <a:prstGeom prst="straightConnector1">
              <a:avLst/>
            </a:prstGeom>
            <a:noFill/>
            <a:ln w="38100">
              <a:solidFill>
                <a:srgbClr val="000000"/>
              </a:solidFill>
              <a:prstDash val="sysDot"/>
              <a:round/>
              <a:headEnd type="oval" w="sm" len="sm"/>
              <a:tailEnd type="triangle" w="sm" len="med"/>
            </a:ln>
            <a:extLst>
              <a:ext uri="{909E8E84-426E-40DD-AFC4-6F175D3DCCD1}">
                <a14:hiddenFill xmlns:a14="http://schemas.microsoft.com/office/drawing/2010/main" xmlns="">
                  <a:noFill/>
                </a14:hiddenFill>
              </a:ext>
            </a:extLst>
          </p:spPr>
        </p:cxnSp>
        <p:cxnSp>
          <p:nvCxnSpPr>
            <p:cNvPr id="150" name="AutoShape 36"/>
            <p:cNvCxnSpPr>
              <a:cxnSpLocks noChangeShapeType="1"/>
            </p:cNvCxnSpPr>
            <p:nvPr/>
          </p:nvCxnSpPr>
          <p:spPr bwMode="auto">
            <a:xfrm flipV="1">
              <a:off x="4578350" y="2286000"/>
              <a:ext cx="193675" cy="703263"/>
            </a:xfrm>
            <a:prstGeom prst="straightConnector1">
              <a:avLst/>
            </a:prstGeom>
            <a:noFill/>
            <a:ln w="38100">
              <a:solidFill>
                <a:srgbClr val="000000"/>
              </a:solidFill>
              <a:prstDash val="sysDot"/>
              <a:round/>
              <a:headEnd type="oval" w="sm" len="sm"/>
              <a:tailEnd type="triangle" w="sm" len="med"/>
            </a:ln>
            <a:extLst>
              <a:ext uri="{909E8E84-426E-40DD-AFC4-6F175D3DCCD1}">
                <a14:hiddenFill xmlns:a14="http://schemas.microsoft.com/office/drawing/2010/main" xmlns="">
                  <a:noFill/>
                </a14:hiddenFill>
              </a:ext>
            </a:extLst>
          </p:spPr>
        </p:cxnSp>
        <p:sp>
          <p:nvSpPr>
            <p:cNvPr id="151" name="Text Box 49"/>
            <p:cNvSpPr txBox="1">
              <a:spLocks noChangeArrowheads="1"/>
            </p:cNvSpPr>
            <p:nvPr/>
          </p:nvSpPr>
          <p:spPr bwMode="auto">
            <a:xfrm>
              <a:off x="8588375" y="2000250"/>
              <a:ext cx="1296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en-US" altLang="zh-CN" sz="1400" b="1" kern="0" smtClean="0">
                  <a:solidFill>
                    <a:srgbClr val="6699FF"/>
                  </a:solidFill>
                </a:rPr>
                <a:t>……</a:t>
              </a:r>
            </a:p>
          </p:txBody>
        </p:sp>
        <p:sp>
          <p:nvSpPr>
            <p:cNvPr id="152" name="Text Box 49"/>
            <p:cNvSpPr txBox="1">
              <a:spLocks noChangeArrowheads="1"/>
            </p:cNvSpPr>
            <p:nvPr/>
          </p:nvSpPr>
          <p:spPr bwMode="auto">
            <a:xfrm>
              <a:off x="712788" y="3376613"/>
              <a:ext cx="1503362"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200" b="1" kern="0" smtClean="0">
                  <a:solidFill>
                    <a:srgbClr val="000000"/>
                  </a:solidFill>
                </a:rPr>
                <a:t>系统部铁三角</a:t>
              </a:r>
            </a:p>
          </p:txBody>
        </p:sp>
        <p:sp>
          <p:nvSpPr>
            <p:cNvPr id="153" name="Text Box 49"/>
            <p:cNvSpPr txBox="1">
              <a:spLocks noChangeArrowheads="1"/>
            </p:cNvSpPr>
            <p:nvPr/>
          </p:nvSpPr>
          <p:spPr bwMode="auto">
            <a:xfrm>
              <a:off x="785813" y="5545138"/>
              <a:ext cx="150336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00000"/>
                </a:lnSpc>
                <a:spcBef>
                  <a:spcPts val="0"/>
                </a:spcBef>
                <a:spcAft>
                  <a:spcPts val="0"/>
                </a:spcAft>
                <a:buClrTx/>
                <a:buSzTx/>
                <a:buFontTx/>
                <a:buNone/>
                <a:defRPr/>
              </a:pPr>
              <a:r>
                <a:rPr lang="zh-CN" altLang="en-US" sz="1200" b="1" kern="0" smtClean="0">
                  <a:solidFill>
                    <a:srgbClr val="000000"/>
                  </a:solidFill>
                </a:rPr>
                <a:t>代表处业务平台</a:t>
              </a:r>
              <a:endParaRPr lang="en-US" altLang="zh-CN" sz="1200" b="1" kern="0" smtClean="0">
                <a:solidFill>
                  <a:srgbClr val="000000"/>
                </a:solidFill>
              </a:endParaRPr>
            </a:p>
          </p:txBody>
        </p:sp>
        <p:cxnSp>
          <p:nvCxnSpPr>
            <p:cNvPr id="154" name="AutoShape 44"/>
            <p:cNvCxnSpPr>
              <a:cxnSpLocks noChangeShapeType="1"/>
              <a:stCxn id="116" idx="1"/>
            </p:cNvCxnSpPr>
            <p:nvPr/>
          </p:nvCxnSpPr>
          <p:spPr bwMode="auto">
            <a:xfrm flipV="1">
              <a:off x="4324350" y="2309813"/>
              <a:ext cx="3030538" cy="1074737"/>
            </a:xfrm>
            <a:prstGeom prst="curvedConnector3">
              <a:avLst>
                <a:gd name="adj1" fmla="val 50000"/>
              </a:avLst>
            </a:prstGeom>
            <a:noFill/>
            <a:ln w="38100">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155" name="Shape 98"/>
            <p:cNvCxnSpPr>
              <a:cxnSpLocks noChangeShapeType="1"/>
              <a:stCxn id="128" idx="1"/>
              <a:endCxn id="122" idx="0"/>
            </p:cNvCxnSpPr>
            <p:nvPr/>
          </p:nvCxnSpPr>
          <p:spPr bwMode="auto">
            <a:xfrm rot="10800000" flipV="1">
              <a:off x="4132263" y="5949950"/>
              <a:ext cx="400050" cy="76200"/>
            </a:xfrm>
            <a:prstGeom prst="bentConnector2">
              <a:avLst/>
            </a:prstGeom>
            <a:noFill/>
            <a:ln w="9525" algn="ctr">
              <a:solidFill>
                <a:srgbClr val="000000"/>
              </a:solidFill>
              <a:round/>
              <a:headEnd/>
              <a:tailEnd/>
            </a:ln>
            <a:extLst>
              <a:ext uri="{909E8E84-426E-40DD-AFC4-6F175D3DCCD1}">
                <a14:hiddenFill xmlns:a14="http://schemas.microsoft.com/office/drawing/2010/main" xmlns="">
                  <a:noFill/>
                </a14:hiddenFill>
              </a:ext>
            </a:extLst>
          </p:spPr>
        </p:cxnSp>
        <p:cxnSp>
          <p:nvCxnSpPr>
            <p:cNvPr id="156" name="Shape 98"/>
            <p:cNvCxnSpPr>
              <a:cxnSpLocks noChangeShapeType="1"/>
              <a:stCxn id="124" idx="3"/>
              <a:endCxn id="122" idx="0"/>
            </p:cNvCxnSpPr>
            <p:nvPr/>
          </p:nvCxnSpPr>
          <p:spPr bwMode="auto">
            <a:xfrm rot="10800000" flipV="1">
              <a:off x="4132263" y="5354638"/>
              <a:ext cx="411162" cy="671512"/>
            </a:xfrm>
            <a:prstGeom prst="bentConnector2">
              <a:avLst/>
            </a:prstGeom>
            <a:noFill/>
            <a:ln w="9525" algn="ctr">
              <a:solidFill>
                <a:srgbClr val="000000"/>
              </a:solidFill>
              <a:round/>
              <a:headEnd/>
              <a:tailEnd/>
            </a:ln>
            <a:extLst>
              <a:ext uri="{909E8E84-426E-40DD-AFC4-6F175D3DCCD1}">
                <a14:hiddenFill xmlns:a14="http://schemas.microsoft.com/office/drawing/2010/main" xmlns="">
                  <a:noFill/>
                </a14:hiddenFill>
              </a:ext>
            </a:extLst>
          </p:spPr>
        </p:cxnSp>
        <p:sp>
          <p:nvSpPr>
            <p:cNvPr id="157" name="Text Box 60"/>
            <p:cNvSpPr txBox="1">
              <a:spLocks noChangeArrowheads="1"/>
            </p:cNvSpPr>
            <p:nvPr/>
          </p:nvSpPr>
          <p:spPr bwMode="auto">
            <a:xfrm>
              <a:off x="6413500" y="4659313"/>
              <a:ext cx="3302000" cy="758825"/>
            </a:xfrm>
            <a:prstGeom prst="rect">
              <a:avLst/>
            </a:prstGeom>
            <a:noFill/>
            <a:ln w="28575" algn="ctr">
              <a:solidFill>
                <a:srgbClr val="33669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00000"/>
                </a:lnSpc>
                <a:spcBef>
                  <a:spcPct val="50000"/>
                </a:spcBef>
                <a:spcAft>
                  <a:spcPts val="0"/>
                </a:spcAft>
                <a:buClrTx/>
                <a:buSzTx/>
                <a:buFontTx/>
                <a:buNone/>
                <a:defRPr/>
              </a:pPr>
              <a:r>
                <a:rPr lang="en-US" altLang="zh-CN" sz="1400" kern="0" smtClean="0">
                  <a:solidFill>
                    <a:srgbClr val="000000"/>
                  </a:solidFill>
                </a:rPr>
                <a:t>SR</a:t>
              </a:r>
              <a:r>
                <a:rPr lang="zh-CN" altLang="en-US" sz="1400" kern="0" smtClean="0">
                  <a:solidFill>
                    <a:srgbClr val="000000"/>
                  </a:solidFill>
                </a:rPr>
                <a:t>和</a:t>
              </a:r>
              <a:r>
                <a:rPr lang="en-US" altLang="zh-CN" sz="1400" kern="0" smtClean="0">
                  <a:solidFill>
                    <a:srgbClr val="000000"/>
                  </a:solidFill>
                </a:rPr>
                <a:t>FR</a:t>
              </a:r>
              <a:r>
                <a:rPr lang="zh-CN" altLang="en-US" sz="1400" kern="0" smtClean="0">
                  <a:solidFill>
                    <a:srgbClr val="000000"/>
                  </a:solidFill>
                </a:rPr>
                <a:t>有可能来自代表处业务平台，必要情况下，也有可能来自地区部或机关的相关业务部门</a:t>
              </a:r>
            </a:p>
          </p:txBody>
        </p:sp>
      </p:grpSp>
      <p:sp>
        <p:nvSpPr>
          <p:cNvPr id="68" name="五边形 67"/>
          <p:cNvSpPr/>
          <p:nvPr/>
        </p:nvSpPr>
        <p:spPr>
          <a:xfrm>
            <a:off x="7278069" y="359203"/>
            <a:ext cx="1346642"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70" name="五边形 69"/>
          <p:cNvSpPr/>
          <p:nvPr/>
        </p:nvSpPr>
        <p:spPr>
          <a:xfrm>
            <a:off x="9798349" y="332656"/>
            <a:ext cx="1122187" cy="358401"/>
          </a:xfrm>
          <a:prstGeom prst="homePlate">
            <a:avLst>
              <a:gd name="adj" fmla="val 1864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71" name="五边形 70"/>
          <p:cNvSpPr/>
          <p:nvPr/>
        </p:nvSpPr>
        <p:spPr>
          <a:xfrm>
            <a:off x="8624711" y="357673"/>
            <a:ext cx="1122187" cy="358401"/>
          </a:xfrm>
          <a:prstGeom prst="homePlate">
            <a:avLst>
              <a:gd name="adj" fmla="val 2256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11809517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dirty="0">
                <a:solidFill>
                  <a:prstClr val="black"/>
                </a:solidFill>
              </a:rPr>
              <a:t>职能型铁三角与项目型铁三角</a:t>
            </a:r>
          </a:p>
        </p:txBody>
      </p:sp>
      <p:grpSp>
        <p:nvGrpSpPr>
          <p:cNvPr id="3" name="组合 2"/>
          <p:cNvGrpSpPr/>
          <p:nvPr/>
        </p:nvGrpSpPr>
        <p:grpSpPr>
          <a:xfrm>
            <a:off x="407368" y="1190641"/>
            <a:ext cx="11233248" cy="5351462"/>
            <a:chOff x="20638" y="842963"/>
            <a:chExt cx="9777412" cy="5351462"/>
          </a:xfrm>
        </p:grpSpPr>
        <p:sp>
          <p:nvSpPr>
            <p:cNvPr id="4" name="Text Box 3"/>
            <p:cNvSpPr txBox="1">
              <a:spLocks noChangeArrowheads="1"/>
            </p:cNvSpPr>
            <p:nvPr/>
          </p:nvSpPr>
          <p:spPr bwMode="auto">
            <a:xfrm>
              <a:off x="20638" y="4292600"/>
              <a:ext cx="1189037" cy="457200"/>
            </a:xfrm>
            <a:prstGeom prst="rect">
              <a:avLst/>
            </a:prstGeom>
            <a:noFill/>
            <a:ln>
              <a:noFill/>
            </a:ln>
            <a:effectLst/>
          </p:spPr>
          <p:txBody>
            <a:bodyPr>
              <a:spAutoFit/>
            </a:bodyPr>
            <a:lstStyle/>
            <a:p>
              <a:pPr algn="r" eaLnBrk="1" hangingPunct="1"/>
              <a:r>
                <a:rPr lang="zh-CN" altLang="en-US" sz="1200" b="1">
                  <a:solidFill>
                    <a:srgbClr val="000000"/>
                  </a:solidFill>
                  <a:latin typeface="华文细黑" charset="0"/>
                  <a:ea typeface="华文细黑" charset="0"/>
                  <a:cs typeface="华文细黑" charset="0"/>
                </a:rPr>
                <a:t>实体部门</a:t>
              </a:r>
            </a:p>
            <a:p>
              <a:pPr algn="r" eaLnBrk="1" hangingPunct="1"/>
              <a:r>
                <a:rPr lang="zh-CN" altLang="en-US" sz="1200" b="1">
                  <a:solidFill>
                    <a:srgbClr val="000000"/>
                  </a:solidFill>
                  <a:latin typeface="华文细黑" charset="0"/>
                  <a:ea typeface="华文细黑" charset="0"/>
                  <a:cs typeface="华文细黑" charset="0"/>
                </a:rPr>
                <a:t>与岗位</a:t>
              </a:r>
            </a:p>
          </p:txBody>
        </p:sp>
        <p:sp>
          <p:nvSpPr>
            <p:cNvPr id="5" name="Text Box 4"/>
            <p:cNvSpPr txBox="1">
              <a:spLocks noChangeArrowheads="1"/>
            </p:cNvSpPr>
            <p:nvPr/>
          </p:nvSpPr>
          <p:spPr bwMode="auto">
            <a:xfrm>
              <a:off x="1244600" y="4959350"/>
              <a:ext cx="2805113" cy="830997"/>
            </a:xfrm>
            <a:prstGeom prst="rect">
              <a:avLst/>
            </a:prstGeom>
            <a:noFill/>
            <a:ln>
              <a:noFill/>
            </a:ln>
            <a:effectLst/>
          </p:spPr>
          <p:txBody>
            <a:bodyPr lIns="0" tIns="0" rIns="0" bIns="0">
              <a:spAutoFit/>
            </a:bodyPr>
            <a:lstStyle/>
            <a:p>
              <a:pPr eaLnBrk="1" hangingPunct="1">
                <a:lnSpc>
                  <a:spcPct val="90000"/>
                </a:lnSpc>
              </a:pPr>
              <a:r>
                <a:rPr lang="en-US" altLang="zh-CN" sz="1200" b="1">
                  <a:solidFill>
                    <a:srgbClr val="000000"/>
                  </a:solidFill>
                  <a:ea typeface="华文细黑" charset="0"/>
                  <a:cs typeface="华文细黑" charset="0"/>
                </a:rPr>
                <a:t>CC3</a:t>
              </a:r>
              <a:r>
                <a:rPr lang="zh-CN" altLang="en-US" sz="1200" b="1">
                  <a:solidFill>
                    <a:srgbClr val="000000"/>
                  </a:solidFill>
                  <a:latin typeface="华文细黑" charset="0"/>
                  <a:ea typeface="华文细黑" charset="0"/>
                  <a:cs typeface="华文细黑" charset="0"/>
                </a:rPr>
                <a:t>支撑资源池：</a:t>
              </a:r>
            </a:p>
            <a:p>
              <a:pPr eaLnBrk="1" hangingPunct="1">
                <a:lnSpc>
                  <a:spcPct val="90000"/>
                </a:lnSpc>
                <a:buFont typeface="Wingdings" panose="05000000000000000000" charset="0"/>
                <a:buNone/>
              </a:pPr>
              <a:r>
                <a:rPr lang="zh-CN" altLang="en-US" sz="1200">
                  <a:solidFill>
                    <a:srgbClr val="000000"/>
                  </a:solidFill>
                  <a:latin typeface="华文细黑" charset="0"/>
                  <a:ea typeface="华文细黑" charset="0"/>
                  <a:cs typeface="华文细黑" charset="0"/>
                </a:rPr>
                <a:t>在代表处建立了资源共享中心。资源按照项目技能需求来进行分配。如果当地没有资源，将从片区或全球资源池进行分配。</a:t>
              </a:r>
              <a:endParaRPr lang="zh-CN" altLang="en-US" sz="1200" i="1">
                <a:solidFill>
                  <a:srgbClr val="000000"/>
                </a:solidFill>
                <a:latin typeface="华文细黑" charset="0"/>
                <a:ea typeface="华文细黑" charset="0"/>
                <a:cs typeface="华文细黑" charset="0"/>
              </a:endParaRPr>
            </a:p>
          </p:txBody>
        </p:sp>
        <p:sp>
          <p:nvSpPr>
            <p:cNvPr id="6" name="Text Box 5"/>
            <p:cNvSpPr txBox="1">
              <a:spLocks noChangeArrowheads="1"/>
            </p:cNvSpPr>
            <p:nvPr/>
          </p:nvSpPr>
          <p:spPr bwMode="auto">
            <a:xfrm>
              <a:off x="1244600" y="3084513"/>
              <a:ext cx="1685925" cy="923330"/>
            </a:xfrm>
            <a:prstGeom prst="rect">
              <a:avLst/>
            </a:prstGeom>
            <a:noFill/>
            <a:ln>
              <a:noFill/>
            </a:ln>
            <a:effectLst/>
          </p:spPr>
          <p:txBody>
            <a:bodyPr lIns="0" tIns="0" rIns="0" bIns="0">
              <a:spAutoFit/>
            </a:bodyPr>
            <a:lstStyle/>
            <a:p>
              <a:pPr eaLnBrk="1" hangingPunct="1">
                <a:buFont typeface="Wingdings" panose="05000000000000000000" charset="0"/>
                <a:buNone/>
              </a:pPr>
              <a:r>
                <a:rPr lang="en-US" altLang="zh-CN" sz="1200" b="1">
                  <a:solidFill>
                    <a:srgbClr val="000000"/>
                  </a:solidFill>
                  <a:ea typeface="华文细黑" charset="0"/>
                  <a:cs typeface="华文细黑" charset="0"/>
                </a:rPr>
                <a:t>CC3</a:t>
              </a:r>
              <a:r>
                <a:rPr lang="zh-CN" altLang="en-US" sz="1200" b="1">
                  <a:solidFill>
                    <a:srgbClr val="000000"/>
                  </a:solidFill>
                  <a:latin typeface="华文细黑" charset="0"/>
                  <a:ea typeface="华文细黑" charset="0"/>
                  <a:cs typeface="华文细黑" charset="0"/>
                </a:rPr>
                <a:t>资源池：</a:t>
              </a:r>
            </a:p>
            <a:p>
              <a:pPr eaLnBrk="1" hangingPunct="1">
                <a:buFont typeface="Wingdings" panose="05000000000000000000" charset="0"/>
                <a:buNone/>
              </a:pPr>
              <a:r>
                <a:rPr lang="zh-CN" altLang="en-US" sz="1200">
                  <a:solidFill>
                    <a:srgbClr val="000000"/>
                  </a:solidFill>
                  <a:latin typeface="华文细黑" charset="0"/>
                  <a:ea typeface="华文细黑" charset="0"/>
                  <a:cs typeface="华文细黑" charset="0"/>
                </a:rPr>
                <a:t>根据当地所具备的能力、组织成熟度和销售</a:t>
              </a:r>
              <a:r>
                <a:rPr lang="en-US" altLang="zh-CN" sz="1200">
                  <a:solidFill>
                    <a:srgbClr val="000000"/>
                  </a:solidFill>
                  <a:latin typeface="华文细黑" charset="0"/>
                  <a:ea typeface="华文细黑" charset="0"/>
                  <a:cs typeface="华文细黑" charset="0"/>
                </a:rPr>
                <a:t>/</a:t>
              </a:r>
              <a:r>
                <a:rPr lang="zh-CN" altLang="en-US" sz="1200">
                  <a:solidFill>
                    <a:srgbClr val="000000"/>
                  </a:solidFill>
                  <a:latin typeface="华文细黑" charset="0"/>
                  <a:ea typeface="华文细黑" charset="0"/>
                  <a:cs typeface="华文细黑" charset="0"/>
                </a:rPr>
                <a:t>收入来建立系统部功能部门。</a:t>
              </a:r>
            </a:p>
          </p:txBody>
        </p:sp>
        <p:sp>
          <p:nvSpPr>
            <p:cNvPr id="7" name="AutoShape 7"/>
            <p:cNvSpPr/>
            <p:nvPr/>
          </p:nvSpPr>
          <p:spPr bwMode="auto">
            <a:xfrm>
              <a:off x="1196975" y="2333139"/>
              <a:ext cx="42863" cy="293072"/>
            </a:xfrm>
            <a:prstGeom prst="leftBracket">
              <a:avLst>
                <a:gd name="adj" fmla="val 68734"/>
              </a:avLst>
            </a:prstGeom>
            <a:noFill/>
            <a:ln w="9525">
              <a:solidFill>
                <a:srgbClr val="000000"/>
              </a:solidFill>
              <a:round/>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sp>
          <p:nvSpPr>
            <p:cNvPr id="8" name="Text Box 8"/>
            <p:cNvSpPr txBox="1">
              <a:spLocks noChangeArrowheads="1"/>
            </p:cNvSpPr>
            <p:nvPr/>
          </p:nvSpPr>
          <p:spPr bwMode="auto">
            <a:xfrm>
              <a:off x="25400" y="2251075"/>
              <a:ext cx="1143000" cy="457200"/>
            </a:xfrm>
            <a:prstGeom prst="rect">
              <a:avLst/>
            </a:prstGeom>
            <a:noFill/>
            <a:ln>
              <a:noFill/>
            </a:ln>
            <a:effectLst/>
          </p:spPr>
          <p:txBody>
            <a:bodyPr>
              <a:spAutoFit/>
            </a:bodyPr>
            <a:lstStyle/>
            <a:p>
              <a:pPr algn="r" eaLnBrk="1" hangingPunct="1"/>
              <a:r>
                <a:rPr lang="zh-CN" altLang="en-US" sz="1200" b="1">
                  <a:solidFill>
                    <a:srgbClr val="000000"/>
                  </a:solidFill>
                  <a:latin typeface="华文细黑" charset="0"/>
                  <a:ea typeface="华文细黑" charset="0"/>
                  <a:cs typeface="华文细黑" charset="0"/>
                </a:rPr>
                <a:t>基于项目的</a:t>
              </a:r>
            </a:p>
            <a:p>
              <a:pPr algn="r" eaLnBrk="1" hangingPunct="1"/>
              <a:r>
                <a:rPr lang="zh-CN" altLang="en-US" sz="1200" b="1">
                  <a:solidFill>
                    <a:srgbClr val="000000"/>
                  </a:solidFill>
                  <a:latin typeface="华文细黑" charset="0"/>
                  <a:ea typeface="华文细黑" charset="0"/>
                  <a:cs typeface="华文细黑" charset="0"/>
                </a:rPr>
                <a:t>虚拟角色</a:t>
              </a:r>
            </a:p>
          </p:txBody>
        </p:sp>
        <p:sp>
          <p:nvSpPr>
            <p:cNvPr id="9" name="Text Box 9"/>
            <p:cNvSpPr txBox="1">
              <a:spLocks noChangeArrowheads="1"/>
            </p:cNvSpPr>
            <p:nvPr/>
          </p:nvSpPr>
          <p:spPr bwMode="auto">
            <a:xfrm>
              <a:off x="176213" y="842963"/>
              <a:ext cx="8677275" cy="830997"/>
            </a:xfrm>
            <a:prstGeom prst="rect">
              <a:avLst/>
            </a:prstGeom>
            <a:noFill/>
            <a:ln>
              <a:noFill/>
            </a:ln>
            <a:effectLst/>
          </p:spPr>
          <p:txBody>
            <a:bodyPr>
              <a:spAutoFit/>
            </a:bodyPr>
            <a:lstStyle>
              <a:lvl1pPr marL="114300" indent="-114300" algn="l">
                <a:defRPr>
                  <a:solidFill>
                    <a:schemeClr val="tx1"/>
                  </a:solidFill>
                  <a:latin typeface="Arial" panose="020B0604020202020204" pitchFamily="34" charset="0"/>
                  <a:ea typeface="宋体" panose="02010600030101010101" pitchFamily="2" charset="-122"/>
                  <a:cs typeface="Arial" panose="020B0604020202020204" pitchFamily="34" charset="0"/>
                </a:defRPr>
              </a:lvl1pPr>
              <a:lvl2pPr algn="l">
                <a:defRPr>
                  <a:solidFill>
                    <a:schemeClr val="tx1"/>
                  </a:solidFill>
                  <a:latin typeface="Arial" panose="020B0604020202020204" pitchFamily="34" charset="0"/>
                  <a:ea typeface="Arial" panose="020B0604020202020204" pitchFamily="34" charset="0"/>
                  <a:cs typeface="Arial" panose="020B0604020202020204" pitchFamily="34" charset="0"/>
                </a:defRPr>
              </a:lvl2pPr>
              <a:lvl3pPr algn="l">
                <a:defRPr>
                  <a:solidFill>
                    <a:schemeClr val="tx1"/>
                  </a:solidFill>
                  <a:latin typeface="Arial" panose="020B0604020202020204" pitchFamily="34" charset="0"/>
                  <a:ea typeface="Arial" panose="020B0604020202020204" pitchFamily="34" charset="0"/>
                  <a:cs typeface="Arial" panose="020B0604020202020204" pitchFamily="34" charset="0"/>
                </a:defRPr>
              </a:lvl3pPr>
              <a:lvl4pPr algn="l">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algn="l">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Char char="•"/>
              </a:pP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AR</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SR</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FR</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将从系统部或当地资源部门中指定。当条件不满足时，通常情况下，在中小型系统部中没有专门的解决方案经理或履行经理。</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SR</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和</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FR</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候选人将来自资源共享中心</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如</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CSSS</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或</a:t>
              </a:r>
              <a:r>
                <a:rPr lang="en-US" altLang="zh-CN" sz="1600" dirty="0">
                  <a:solidFill>
                    <a:srgbClr val="000000"/>
                  </a:solidFill>
                  <a:latin typeface="微软雅黑" panose="020B0503020204020204" pitchFamily="34" charset="-122"/>
                  <a:ea typeface="微软雅黑" panose="020B0503020204020204" pitchFamily="34" charset="-122"/>
                  <a:cs typeface="华文细黑" charset="0"/>
                </a:rPr>
                <a:t>TSD)</a:t>
              </a: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的支撑资源池。</a:t>
              </a:r>
            </a:p>
            <a:p>
              <a:pPr eaLnBrk="1" hangingPunct="1">
                <a:buFontTx/>
                <a:buChar char="•"/>
              </a:pPr>
              <a:r>
                <a:rPr lang="zh-CN" altLang="en-US" sz="1600" dirty="0">
                  <a:solidFill>
                    <a:srgbClr val="000000"/>
                  </a:solidFill>
                  <a:latin typeface="微软雅黑" panose="020B0503020204020204" pitchFamily="34" charset="-122"/>
                  <a:ea typeface="微软雅黑" panose="020B0503020204020204" pitchFamily="34" charset="-122"/>
                  <a:cs typeface="华文细黑" charset="0"/>
                </a:rPr>
                <a:t>所有这些部门都负责资源的管理，包括专业技能提升。</a:t>
              </a:r>
            </a:p>
          </p:txBody>
        </p:sp>
        <p:sp>
          <p:nvSpPr>
            <p:cNvPr id="10" name="Line 10"/>
            <p:cNvSpPr>
              <a:spLocks noChangeShapeType="1"/>
            </p:cNvSpPr>
            <p:nvPr/>
          </p:nvSpPr>
          <p:spPr bwMode="auto">
            <a:xfrm>
              <a:off x="1244600" y="4833938"/>
              <a:ext cx="8316913" cy="0"/>
            </a:xfrm>
            <a:prstGeom prst="line">
              <a:avLst/>
            </a:prstGeom>
            <a:noFill/>
            <a:ln w="19050">
              <a:solidFill>
                <a:srgbClr val="C0C0C0"/>
              </a:solidFill>
              <a:prstDash val="lgDashDotDot"/>
              <a:round/>
            </a:ln>
            <a:effectLst/>
          </p:spPr>
          <p:txBody>
            <a:bodyPr anchor="ctr"/>
            <a:lstStyle/>
            <a:p>
              <a:pPr algn="ctr" eaLnBrk="1" hangingPunct="1"/>
              <a:endParaRPr lang="zh-CN" altLang="en-US" sz="1200" b="1">
                <a:solidFill>
                  <a:srgbClr val="000000"/>
                </a:solidFill>
                <a:cs typeface="Arial" panose="020B0604020202020204" pitchFamily="34" charset="0"/>
              </a:endParaRPr>
            </a:p>
          </p:txBody>
        </p:sp>
        <p:sp>
          <p:nvSpPr>
            <p:cNvPr id="11" name="Rectangle 11"/>
            <p:cNvSpPr>
              <a:spLocks noChangeArrowheads="1"/>
            </p:cNvSpPr>
            <p:nvPr/>
          </p:nvSpPr>
          <p:spPr bwMode="auto">
            <a:xfrm rot="10800000" flipV="1">
              <a:off x="5262563" y="5965825"/>
              <a:ext cx="1930400" cy="228600"/>
            </a:xfrm>
            <a:prstGeom prst="rect">
              <a:avLst/>
            </a:prstGeom>
            <a:solidFill>
              <a:srgbClr val="FFFFFF"/>
            </a:solidFill>
            <a:ln w="28575">
              <a:solidFill>
                <a:srgbClr val="000000"/>
              </a:solidFill>
              <a:miter lim="800000"/>
            </a:ln>
            <a:effectLst/>
          </p:spPr>
          <p:txBody>
            <a:bodyPr wrap="none" lIns="91429" tIns="45714" rIns="91429" bIns="45714" anchor="ctr"/>
            <a:lstStyle/>
            <a:p>
              <a:pPr algn="ctr" eaLnBrk="1" fontAlgn="auto" hangingPunct="1">
                <a:spcBef>
                  <a:spcPts val="0"/>
                </a:spcBef>
                <a:spcAft>
                  <a:spcPts val="0"/>
                </a:spcAft>
                <a:defRPr/>
              </a:pPr>
              <a:r>
                <a:rPr lang="zh-CN" altLang="en-US" sz="1200" b="1" kern="0">
                  <a:solidFill>
                    <a:srgbClr val="000000"/>
                  </a:solidFill>
                  <a:latin typeface="华文细黑" charset="0"/>
                  <a:ea typeface="华文细黑" charset="0"/>
                  <a:cs typeface="华文细黑" charset="0"/>
                </a:rPr>
                <a:t>代表处</a:t>
              </a:r>
            </a:p>
          </p:txBody>
        </p:sp>
        <p:sp>
          <p:nvSpPr>
            <p:cNvPr id="12" name="Rectangle 12"/>
            <p:cNvSpPr>
              <a:spLocks noChangeArrowheads="1"/>
            </p:cNvSpPr>
            <p:nvPr/>
          </p:nvSpPr>
          <p:spPr bwMode="auto">
            <a:xfrm rot="10800000" flipV="1">
              <a:off x="4945063" y="5654675"/>
              <a:ext cx="1154112" cy="228600"/>
            </a:xfrm>
            <a:prstGeom prst="rect">
              <a:avLst/>
            </a:prstGeom>
            <a:solidFill>
              <a:srgbClr val="FFFFFF"/>
            </a:solidFill>
            <a:ln w="9525">
              <a:solidFill>
                <a:srgbClr val="000000"/>
              </a:solidFill>
              <a:miter lim="800000"/>
            </a:ln>
            <a:effectLst/>
          </p:spPr>
          <p:txBody>
            <a:bodyPr wrap="none" lIns="91429" tIns="10800" rIns="91429"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财务管理部</a:t>
              </a:r>
              <a:endParaRPr lang="en-US" altLang="zh-CN" sz="800" kern="0">
                <a:solidFill>
                  <a:srgbClr val="000000"/>
                </a:solidFill>
                <a:latin typeface="华文细黑" charset="0"/>
                <a:ea typeface="华文细黑" charset="0"/>
                <a:cs typeface="华文细黑" charset="0"/>
              </a:endParaRPr>
            </a:p>
          </p:txBody>
        </p:sp>
        <p:sp>
          <p:nvSpPr>
            <p:cNvPr id="13" name="Rectangle 13"/>
            <p:cNvSpPr>
              <a:spLocks noChangeArrowheads="1"/>
            </p:cNvSpPr>
            <p:nvPr/>
          </p:nvSpPr>
          <p:spPr bwMode="auto">
            <a:xfrm rot="10800000" flipV="1">
              <a:off x="6353175" y="5345113"/>
              <a:ext cx="1152525" cy="228600"/>
            </a:xfrm>
            <a:prstGeom prst="rect">
              <a:avLst/>
            </a:prstGeom>
            <a:solidFill>
              <a:srgbClr val="FFFFFF"/>
            </a:solidFill>
            <a:ln w="9525">
              <a:solidFill>
                <a:srgbClr val="000000"/>
              </a:solidFill>
              <a:miter lim="800000"/>
            </a:ln>
            <a:effectLst/>
          </p:spPr>
          <p:txBody>
            <a:bodyPr wrap="none" lIns="91429" tIns="10800" rIns="91429"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人力资源</a:t>
              </a:r>
            </a:p>
          </p:txBody>
        </p:sp>
        <p:sp>
          <p:nvSpPr>
            <p:cNvPr id="14" name="Rectangle 14"/>
            <p:cNvSpPr>
              <a:spLocks noChangeArrowheads="1"/>
            </p:cNvSpPr>
            <p:nvPr/>
          </p:nvSpPr>
          <p:spPr bwMode="auto">
            <a:xfrm rot="10800000" flipV="1">
              <a:off x="4948238" y="5345113"/>
              <a:ext cx="1150937" cy="228600"/>
            </a:xfrm>
            <a:prstGeom prst="rect">
              <a:avLst/>
            </a:prstGeom>
            <a:solidFill>
              <a:srgbClr val="FFFFFF"/>
            </a:solidFill>
            <a:ln w="9525">
              <a:solidFill>
                <a:srgbClr val="000000"/>
              </a:solidFill>
              <a:miter lim="800000"/>
            </a:ln>
            <a:effectLst/>
          </p:spPr>
          <p:txBody>
            <a:bodyPr wrap="none" lIns="91429" tIns="10800" rIns="91429"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平台支撑部</a:t>
              </a:r>
            </a:p>
          </p:txBody>
        </p:sp>
        <p:sp>
          <p:nvSpPr>
            <p:cNvPr id="15" name="Rectangle 15"/>
            <p:cNvSpPr>
              <a:spLocks noChangeArrowheads="1"/>
            </p:cNvSpPr>
            <p:nvPr/>
          </p:nvSpPr>
          <p:spPr bwMode="auto">
            <a:xfrm rot="10800000" flipV="1">
              <a:off x="6353175" y="5037138"/>
              <a:ext cx="2047875" cy="228600"/>
            </a:xfrm>
            <a:prstGeom prst="rect">
              <a:avLst/>
            </a:prstGeom>
            <a:solidFill>
              <a:srgbClr val="FFFFFF"/>
            </a:solidFill>
            <a:ln w="19050">
              <a:solidFill>
                <a:srgbClr val="FF9900"/>
              </a:solidFill>
              <a:miter lim="800000"/>
            </a:ln>
            <a:effectLst/>
          </p:spPr>
          <p:txBody>
            <a:bodyPr wrap="none" lIns="91429" tIns="10800" rIns="91429"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全球技术服务</a:t>
              </a:r>
            </a:p>
          </p:txBody>
        </p:sp>
        <p:sp>
          <p:nvSpPr>
            <p:cNvPr id="16" name="Text Box 16"/>
            <p:cNvSpPr txBox="1">
              <a:spLocks noChangeArrowheads="1"/>
            </p:cNvSpPr>
            <p:nvPr/>
          </p:nvSpPr>
          <p:spPr bwMode="auto">
            <a:xfrm rot="10800000" flipV="1">
              <a:off x="8653463" y="5037138"/>
              <a:ext cx="500062" cy="228600"/>
            </a:xfrm>
            <a:prstGeom prst="rect">
              <a:avLst/>
            </a:prstGeom>
            <a:solidFill>
              <a:srgbClr val="FFFFFF"/>
            </a:solidFill>
            <a:ln w="9525">
              <a:solidFill>
                <a:srgbClr val="000000"/>
              </a:solidFill>
              <a:miter lim="800000"/>
            </a:ln>
            <a:effectLst/>
          </p:spPr>
          <p:txBody>
            <a:bodyPr lIns="54000" tIns="10800" rIns="54000" bIns="10800"/>
            <a:lstStyle/>
            <a:p>
              <a:pPr algn="ctr" eaLnBrk="1" fontAlgn="auto" hangingPunct="1">
                <a:spcBef>
                  <a:spcPct val="50000"/>
                </a:spcBef>
                <a:spcAft>
                  <a:spcPts val="0"/>
                </a:spcAft>
                <a:defRPr/>
              </a:pPr>
              <a:r>
                <a:rPr lang="en-US" altLang="zh-CN" sz="800" kern="0">
                  <a:solidFill>
                    <a:srgbClr val="000000"/>
                  </a:solidFill>
                  <a:ea typeface="华文细黑" charset="0"/>
                  <a:cs typeface="华文细黑" charset="0"/>
                </a:rPr>
                <a:t>CSO</a:t>
              </a:r>
            </a:p>
          </p:txBody>
        </p:sp>
        <p:sp>
          <p:nvSpPr>
            <p:cNvPr id="17" name="Rectangle 17"/>
            <p:cNvSpPr>
              <a:spLocks noChangeArrowheads="1"/>
            </p:cNvSpPr>
            <p:nvPr/>
          </p:nvSpPr>
          <p:spPr bwMode="auto">
            <a:xfrm rot="10800000" flipV="1">
              <a:off x="4084638" y="5037138"/>
              <a:ext cx="2014537" cy="228600"/>
            </a:xfrm>
            <a:prstGeom prst="rect">
              <a:avLst/>
            </a:prstGeom>
            <a:solidFill>
              <a:srgbClr val="FFFFFF"/>
            </a:solidFill>
            <a:ln w="19050">
              <a:solidFill>
                <a:srgbClr val="000099"/>
              </a:solidFill>
              <a:miter lim="800000"/>
            </a:ln>
            <a:effectLst/>
          </p:spPr>
          <p:txBody>
            <a:bodyPr wrap="none" lIns="91429" tIns="10800" rIns="91429"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客户解决方案与销售支持部</a:t>
              </a:r>
            </a:p>
          </p:txBody>
        </p:sp>
        <p:sp>
          <p:nvSpPr>
            <p:cNvPr id="18" name="Rectangle 18"/>
            <p:cNvSpPr>
              <a:spLocks noChangeArrowheads="1"/>
            </p:cNvSpPr>
            <p:nvPr/>
          </p:nvSpPr>
          <p:spPr bwMode="auto">
            <a:xfrm>
              <a:off x="7450138" y="5965825"/>
              <a:ext cx="1152525" cy="228600"/>
            </a:xfrm>
            <a:prstGeom prst="rect">
              <a:avLst/>
            </a:prstGeom>
            <a:solidFill>
              <a:srgbClr val="FFFFFF"/>
            </a:solidFill>
            <a:ln w="9525">
              <a:solidFill>
                <a:srgbClr val="000000"/>
              </a:solidFill>
              <a:miter lim="800000"/>
            </a:ln>
            <a:effectLst/>
          </p:spPr>
          <p:txBody>
            <a:bodyPr wrap="none" lIns="91423" tIns="10800" rIns="91423"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经营管理部</a:t>
              </a:r>
            </a:p>
          </p:txBody>
        </p:sp>
        <p:cxnSp>
          <p:nvCxnSpPr>
            <p:cNvPr id="19" name="AutoShape 19"/>
            <p:cNvCxnSpPr>
              <a:cxnSpLocks noChangeShapeType="1"/>
              <a:stCxn id="14" idx="1"/>
              <a:endCxn id="13" idx="3"/>
            </p:cNvCxnSpPr>
            <p:nvPr/>
          </p:nvCxnSpPr>
          <p:spPr bwMode="auto">
            <a:xfrm>
              <a:off x="6100763" y="5459413"/>
              <a:ext cx="252412" cy="0"/>
            </a:xfrm>
            <a:prstGeom prst="straightConnector1">
              <a:avLst/>
            </a:prstGeom>
            <a:noFill/>
            <a:ln w="9525">
              <a:solidFill>
                <a:srgbClr val="000000"/>
              </a:solidFill>
              <a:round/>
            </a:ln>
            <a:effectLst/>
          </p:spPr>
        </p:cxnSp>
        <p:cxnSp>
          <p:nvCxnSpPr>
            <p:cNvPr id="20" name="AutoShape 20"/>
            <p:cNvCxnSpPr>
              <a:cxnSpLocks noChangeShapeType="1"/>
              <a:stCxn id="12" idx="1"/>
              <a:endCxn id="23" idx="3"/>
            </p:cNvCxnSpPr>
            <p:nvPr/>
          </p:nvCxnSpPr>
          <p:spPr bwMode="auto">
            <a:xfrm>
              <a:off x="6100763" y="5768975"/>
              <a:ext cx="252412" cy="0"/>
            </a:xfrm>
            <a:prstGeom prst="straightConnector1">
              <a:avLst/>
            </a:prstGeom>
            <a:noFill/>
            <a:ln w="9525">
              <a:solidFill>
                <a:srgbClr val="000000"/>
              </a:solidFill>
              <a:round/>
            </a:ln>
            <a:effectLst/>
          </p:spPr>
        </p:cxnSp>
        <p:cxnSp>
          <p:nvCxnSpPr>
            <p:cNvPr id="21" name="AutoShape 21"/>
            <p:cNvCxnSpPr>
              <a:cxnSpLocks noChangeShapeType="1"/>
              <a:stCxn id="11" idx="1"/>
              <a:endCxn id="18" idx="1"/>
            </p:cNvCxnSpPr>
            <p:nvPr/>
          </p:nvCxnSpPr>
          <p:spPr bwMode="auto">
            <a:xfrm>
              <a:off x="7207250" y="6080125"/>
              <a:ext cx="242888" cy="0"/>
            </a:xfrm>
            <a:prstGeom prst="straightConnector1">
              <a:avLst/>
            </a:prstGeom>
            <a:noFill/>
            <a:ln w="9525">
              <a:solidFill>
                <a:srgbClr val="000000"/>
              </a:solidFill>
              <a:round/>
            </a:ln>
            <a:effectLst/>
          </p:spPr>
        </p:cxnSp>
        <p:cxnSp>
          <p:nvCxnSpPr>
            <p:cNvPr id="22" name="AutoShape 22"/>
            <p:cNvCxnSpPr>
              <a:cxnSpLocks noChangeShapeType="1"/>
              <a:stCxn id="15" idx="1"/>
              <a:endCxn id="16" idx="3"/>
            </p:cNvCxnSpPr>
            <p:nvPr/>
          </p:nvCxnSpPr>
          <p:spPr bwMode="auto">
            <a:xfrm>
              <a:off x="8410575" y="5151438"/>
              <a:ext cx="244475" cy="0"/>
            </a:xfrm>
            <a:prstGeom prst="straightConnector1">
              <a:avLst/>
            </a:prstGeom>
            <a:noFill/>
            <a:ln w="9525">
              <a:solidFill>
                <a:srgbClr val="000000"/>
              </a:solidFill>
              <a:round/>
            </a:ln>
            <a:effectLst/>
          </p:spPr>
        </p:cxnSp>
        <p:sp>
          <p:nvSpPr>
            <p:cNvPr id="23" name="Rectangle 23"/>
            <p:cNvSpPr>
              <a:spLocks noChangeArrowheads="1"/>
            </p:cNvSpPr>
            <p:nvPr/>
          </p:nvSpPr>
          <p:spPr bwMode="auto">
            <a:xfrm rot="10800000" flipV="1">
              <a:off x="6353175" y="5654675"/>
              <a:ext cx="1152525" cy="228600"/>
            </a:xfrm>
            <a:prstGeom prst="rect">
              <a:avLst/>
            </a:prstGeom>
            <a:solidFill>
              <a:srgbClr val="FFFFFF"/>
            </a:solidFill>
            <a:ln w="9525">
              <a:solidFill>
                <a:srgbClr val="000000"/>
              </a:solidFill>
              <a:miter lim="800000"/>
            </a:ln>
            <a:effectLst/>
          </p:spPr>
          <p:txBody>
            <a:bodyPr lIns="0" tIns="0" rIns="0" bIns="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客户群及区域业务支持部</a:t>
              </a:r>
            </a:p>
          </p:txBody>
        </p:sp>
        <p:cxnSp>
          <p:nvCxnSpPr>
            <p:cNvPr id="24" name="AutoShape 24"/>
            <p:cNvCxnSpPr>
              <a:cxnSpLocks noChangeShapeType="1"/>
              <a:stCxn id="31" idx="2"/>
              <a:endCxn id="48" idx="2"/>
            </p:cNvCxnSpPr>
            <p:nvPr/>
          </p:nvCxnSpPr>
          <p:spPr bwMode="auto">
            <a:xfrm rot="16200000" flipH="1">
              <a:off x="6246813" y="2544762"/>
              <a:ext cx="1588" cy="4329113"/>
            </a:xfrm>
            <a:prstGeom prst="bentConnector3">
              <a:avLst>
                <a:gd name="adj1" fmla="val 14400000"/>
              </a:avLst>
            </a:prstGeom>
            <a:noFill/>
            <a:ln w="9525">
              <a:solidFill>
                <a:srgbClr val="000000"/>
              </a:solidFill>
              <a:miter lim="800000"/>
            </a:ln>
            <a:effectLst/>
          </p:spPr>
        </p:cxnSp>
        <p:cxnSp>
          <p:nvCxnSpPr>
            <p:cNvPr id="25" name="AutoShape 25"/>
            <p:cNvCxnSpPr>
              <a:cxnSpLocks noChangeShapeType="1"/>
              <a:stCxn id="38" idx="2"/>
              <a:endCxn id="11" idx="0"/>
            </p:cNvCxnSpPr>
            <p:nvPr/>
          </p:nvCxnSpPr>
          <p:spPr bwMode="auto">
            <a:xfrm rot="5400000">
              <a:off x="5606256" y="5330032"/>
              <a:ext cx="1243013" cy="0"/>
            </a:xfrm>
            <a:prstGeom prst="straightConnector1">
              <a:avLst/>
            </a:prstGeom>
            <a:noFill/>
            <a:ln w="9525">
              <a:solidFill>
                <a:srgbClr val="000000"/>
              </a:solidFill>
              <a:round/>
            </a:ln>
            <a:effectLst/>
          </p:spPr>
        </p:cxnSp>
        <p:sp>
          <p:nvSpPr>
            <p:cNvPr id="26" name="Rectangle 26"/>
            <p:cNvSpPr>
              <a:spLocks noChangeArrowheads="1"/>
            </p:cNvSpPr>
            <p:nvPr/>
          </p:nvSpPr>
          <p:spPr bwMode="auto">
            <a:xfrm>
              <a:off x="3049588" y="1762125"/>
              <a:ext cx="2085975" cy="2994025"/>
            </a:xfrm>
            <a:prstGeom prst="rect">
              <a:avLst/>
            </a:prstGeom>
            <a:solidFill>
              <a:srgbClr val="F8F8F8"/>
            </a:solidFill>
            <a:ln w="3175">
              <a:solidFill>
                <a:srgbClr val="000000"/>
              </a:solidFill>
              <a:prstDash val="lgDashDot"/>
              <a:miter lim="800000"/>
            </a:ln>
            <a:effectLst/>
          </p:spPr>
          <p:txBody>
            <a:bodyPr wrap="none" anchor="ct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cxnSp>
          <p:nvCxnSpPr>
            <p:cNvPr id="27" name="AutoShape 27"/>
            <p:cNvCxnSpPr>
              <a:cxnSpLocks noChangeShapeType="1"/>
              <a:stCxn id="28" idx="2"/>
              <a:endCxn id="30" idx="2"/>
            </p:cNvCxnSpPr>
            <p:nvPr/>
          </p:nvCxnSpPr>
          <p:spPr bwMode="auto">
            <a:xfrm rot="5400000">
              <a:off x="4081463" y="3824287"/>
              <a:ext cx="1588" cy="665163"/>
            </a:xfrm>
            <a:prstGeom prst="bentConnector3">
              <a:avLst>
                <a:gd name="adj1" fmla="val 14400000"/>
              </a:avLst>
            </a:prstGeom>
            <a:noFill/>
            <a:ln w="9525">
              <a:solidFill>
                <a:srgbClr val="000000"/>
              </a:solidFill>
              <a:miter lim="800000"/>
            </a:ln>
            <a:effectLst/>
          </p:spPr>
        </p:cxnSp>
        <p:sp>
          <p:nvSpPr>
            <p:cNvPr id="28" name="Rectangle 28"/>
            <p:cNvSpPr>
              <a:spLocks noChangeArrowheads="1"/>
            </p:cNvSpPr>
            <p:nvPr/>
          </p:nvSpPr>
          <p:spPr bwMode="auto">
            <a:xfrm rot="10800000" flipV="1">
              <a:off x="4294188" y="3105150"/>
              <a:ext cx="239712" cy="1050925"/>
            </a:xfrm>
            <a:prstGeom prst="rect">
              <a:avLst/>
            </a:prstGeom>
            <a:solidFill>
              <a:srgbClr val="FFFFFF">
                <a:alpha val="75000"/>
              </a:srgbClr>
            </a:solidFill>
            <a:ln w="12700">
              <a:solidFill>
                <a:srgbClr val="777777"/>
              </a:solidFill>
              <a:prstDash val="dash"/>
              <a:miter lim="800000"/>
            </a:ln>
            <a:effectLst/>
          </p:spPr>
          <p:txBody>
            <a:bodyPr vert="eaVert" lIns="54000" tIns="10800" rIns="54000" bIns="10800" anchor="ctr"/>
            <a:lstStyle/>
            <a:p>
              <a:pPr algn="ctr" eaLnBrk="1" fontAlgn="auto" hangingPunct="1">
                <a:spcBef>
                  <a:spcPts val="0"/>
                </a:spcBef>
                <a:spcAft>
                  <a:spcPts val="0"/>
                </a:spcAft>
                <a:defRPr/>
              </a:pPr>
              <a:endParaRPr lang="en-US" altLang="zh-CN" sz="800" kern="0">
                <a:solidFill>
                  <a:srgbClr val="000000"/>
                </a:solidFill>
                <a:latin typeface="华文细黑" charset="0"/>
                <a:ea typeface="华文细黑" charset="0"/>
                <a:cs typeface="华文细黑" charset="0"/>
              </a:endParaRPr>
            </a:p>
          </p:txBody>
        </p:sp>
        <p:sp>
          <p:nvSpPr>
            <p:cNvPr id="29" name="Rectangle 29"/>
            <p:cNvSpPr>
              <a:spLocks noChangeArrowheads="1"/>
            </p:cNvSpPr>
            <p:nvPr/>
          </p:nvSpPr>
          <p:spPr bwMode="auto">
            <a:xfrm rot="10800000" flipV="1">
              <a:off x="3960813" y="3105150"/>
              <a:ext cx="239712" cy="1050925"/>
            </a:xfrm>
            <a:prstGeom prst="rect">
              <a:avLst/>
            </a:prstGeom>
            <a:solidFill>
              <a:srgbClr val="FFFFFF">
                <a:alpha val="75000"/>
              </a:srgbClr>
            </a:solidFill>
            <a:ln w="12700">
              <a:solidFill>
                <a:srgbClr val="777777"/>
              </a:solidFill>
              <a:prstDash val="dash"/>
              <a:miter lim="800000"/>
            </a:ln>
            <a:effectLst/>
          </p:spPr>
          <p:txBody>
            <a:bodyPr vert="eaVert" lIns="54000" tIns="10800" rIns="54000" bIns="10800" anchor="ctr"/>
            <a:lstStyle/>
            <a:p>
              <a:pPr algn="ctr" eaLnBrk="1" fontAlgn="auto" hangingPunct="1">
                <a:spcBef>
                  <a:spcPts val="0"/>
                </a:spcBef>
                <a:spcAft>
                  <a:spcPts val="0"/>
                </a:spcAft>
                <a:defRPr/>
              </a:pPr>
              <a:endParaRPr lang="en-US" altLang="zh-CN" sz="800" kern="0">
                <a:solidFill>
                  <a:srgbClr val="000000"/>
                </a:solidFill>
                <a:latin typeface="华文细黑" charset="0"/>
                <a:ea typeface="华文细黑" charset="0"/>
                <a:cs typeface="华文细黑" charset="0"/>
              </a:endParaRPr>
            </a:p>
          </p:txBody>
        </p:sp>
        <p:sp>
          <p:nvSpPr>
            <p:cNvPr id="30" name="Rectangle 30"/>
            <p:cNvSpPr>
              <a:spLocks noChangeArrowheads="1"/>
            </p:cNvSpPr>
            <p:nvPr/>
          </p:nvSpPr>
          <p:spPr bwMode="auto">
            <a:xfrm rot="10800000" flipV="1">
              <a:off x="3629025" y="3105150"/>
              <a:ext cx="241300"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客户经理</a:t>
              </a:r>
            </a:p>
          </p:txBody>
        </p:sp>
        <p:sp>
          <p:nvSpPr>
            <p:cNvPr id="31" name="Rectangle 31"/>
            <p:cNvSpPr>
              <a:spLocks noChangeArrowheads="1"/>
            </p:cNvSpPr>
            <p:nvPr/>
          </p:nvSpPr>
          <p:spPr bwMode="auto">
            <a:xfrm rot="10800000" flipV="1">
              <a:off x="3362325" y="4251325"/>
              <a:ext cx="1439863" cy="457200"/>
            </a:xfrm>
            <a:prstGeom prst="rect">
              <a:avLst/>
            </a:prstGeom>
            <a:solidFill>
              <a:srgbClr val="FFFFFF"/>
            </a:solidFill>
            <a:ln w="9525">
              <a:solidFill>
                <a:srgbClr val="000000"/>
              </a:solidFill>
              <a:miter lim="800000"/>
            </a:ln>
            <a:effectLst/>
          </p:spPr>
          <p:txBody>
            <a:bodyPr lIns="43200" tIns="18000" rIns="43200" bIns="18000"/>
            <a:lstStyle/>
            <a:p>
              <a:pPr algn="ctr" defTabSz="801370" eaLnBrk="1" fontAlgn="auto" hangingPunct="1">
                <a:spcBef>
                  <a:spcPts val="0"/>
                </a:spcBef>
                <a:spcAft>
                  <a:spcPts val="0"/>
                </a:spcAft>
                <a:defRPr/>
              </a:pPr>
              <a:r>
                <a:rPr lang="zh-CN" altLang="en-US" sz="900" b="1" u="sng" kern="0">
                  <a:solidFill>
                    <a:srgbClr val="000000"/>
                  </a:solidFill>
                  <a:latin typeface="华文细黑" charset="0"/>
                  <a:ea typeface="华文细黑" charset="0"/>
                  <a:cs typeface="华文细黑" charset="0"/>
                </a:rPr>
                <a:t>小型</a:t>
              </a:r>
            </a:p>
            <a:p>
              <a:pPr algn="ctr" defTabSz="801370" eaLnBrk="1" fontAlgn="auto" hangingPunct="1">
                <a:spcBef>
                  <a:spcPts val="0"/>
                </a:spcBef>
                <a:spcAft>
                  <a:spcPts val="0"/>
                </a:spcAft>
                <a:defRPr/>
              </a:pPr>
              <a:r>
                <a:rPr lang="zh-CN" altLang="en-US" sz="900" kern="0">
                  <a:solidFill>
                    <a:srgbClr val="000000"/>
                  </a:solidFill>
                  <a:latin typeface="华文细黑" charset="0"/>
                  <a:ea typeface="华文细黑" charset="0"/>
                  <a:cs typeface="华文细黑" charset="0"/>
                </a:rPr>
                <a:t>系统部</a:t>
              </a:r>
              <a:r>
                <a:rPr lang="en-US" altLang="zh-CN" sz="900" kern="0">
                  <a:solidFill>
                    <a:srgbClr val="000000"/>
                  </a:solidFill>
                  <a:latin typeface="华文细黑" charset="0"/>
                  <a:ea typeface="华文细黑" charset="0"/>
                  <a:cs typeface="华文细黑" charset="0"/>
                </a:rPr>
                <a:t>/</a:t>
              </a:r>
              <a:r>
                <a:rPr lang="zh-CN" altLang="en-US" sz="900" kern="0">
                  <a:solidFill>
                    <a:srgbClr val="000000"/>
                  </a:solidFill>
                  <a:latin typeface="华文细黑" charset="0"/>
                  <a:ea typeface="华文细黑" charset="0"/>
                  <a:cs typeface="华文细黑" charset="0"/>
                </a:rPr>
                <a:t>多个小型系统部 </a:t>
              </a:r>
            </a:p>
          </p:txBody>
        </p:sp>
        <p:grpSp>
          <p:nvGrpSpPr>
            <p:cNvPr id="32" name="Group 32"/>
            <p:cNvGrpSpPr/>
            <p:nvPr/>
          </p:nvGrpSpPr>
          <p:grpSpPr bwMode="auto">
            <a:xfrm>
              <a:off x="3186113" y="1816100"/>
              <a:ext cx="1811337" cy="995363"/>
              <a:chOff x="1763" y="1034"/>
              <a:chExt cx="1141" cy="627"/>
            </a:xfrm>
          </p:grpSpPr>
          <p:sp>
            <p:nvSpPr>
              <p:cNvPr id="81" name="Rectangle 33"/>
              <p:cNvSpPr>
                <a:spLocks noChangeArrowheads="1"/>
              </p:cNvSpPr>
              <p:nvPr/>
            </p:nvSpPr>
            <p:spPr bwMode="auto">
              <a:xfrm>
                <a:off x="1763" y="1320"/>
                <a:ext cx="1141" cy="174"/>
              </a:xfrm>
              <a:prstGeom prst="rect">
                <a:avLst/>
              </a:prstGeom>
              <a:solidFill>
                <a:srgbClr val="FFFFFF"/>
              </a:solidFill>
              <a:ln w="9525">
                <a:solidFill>
                  <a:srgbClr val="000000"/>
                </a:solidFill>
                <a:miter lim="800000"/>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sp>
            <p:nvSpPr>
              <p:cNvPr id="82" name="Text Box 34"/>
              <p:cNvSpPr txBox="1">
                <a:spLocks noChangeArrowheads="1"/>
              </p:cNvSpPr>
              <p:nvPr/>
            </p:nvSpPr>
            <p:spPr bwMode="auto">
              <a:xfrm rot="16200000">
                <a:off x="1712" y="1311"/>
                <a:ext cx="309" cy="187"/>
              </a:xfrm>
              <a:prstGeom prst="rect">
                <a:avLst/>
              </a:prstGeom>
              <a:noFill/>
              <a:ln>
                <a:noFill/>
              </a:ln>
              <a:effectLst/>
            </p:spPr>
            <p:txBody>
              <a:bodyPr wrap="none">
                <a:spAutoFit/>
              </a:bodyPr>
              <a:lstStyle/>
              <a:p>
                <a:pPr eaLnBrk="1" fontAlgn="auto" hangingPunct="1">
                  <a:spcBef>
                    <a:spcPts val="0"/>
                  </a:spcBef>
                  <a:spcAft>
                    <a:spcPts val="0"/>
                  </a:spcAft>
                  <a:defRPr/>
                </a:pPr>
                <a:r>
                  <a:rPr lang="en-US" altLang="zh-CN" sz="1200" kern="0">
                    <a:solidFill>
                      <a:srgbClr val="000000"/>
                    </a:solidFill>
                    <a:ea typeface="华文细黑" charset="0"/>
                    <a:cs typeface="华文细黑" charset="0"/>
                  </a:rPr>
                  <a:t>CC3</a:t>
                </a:r>
              </a:p>
            </p:txBody>
          </p:sp>
          <p:sp>
            <p:nvSpPr>
              <p:cNvPr id="83" name="Rectangle 35"/>
              <p:cNvSpPr>
                <a:spLocks noChangeArrowheads="1"/>
              </p:cNvSpPr>
              <p:nvPr/>
            </p:nvSpPr>
            <p:spPr bwMode="auto">
              <a:xfrm>
                <a:off x="1763" y="1570"/>
                <a:ext cx="1141" cy="91"/>
              </a:xfrm>
              <a:prstGeom prst="rect">
                <a:avLst/>
              </a:prstGeom>
              <a:solidFill>
                <a:srgbClr val="FFFFFF"/>
              </a:solidFill>
              <a:ln w="9525">
                <a:solidFill>
                  <a:srgbClr val="000000"/>
                </a:solidFill>
                <a:miter lim="800000"/>
              </a:ln>
              <a:effectLst/>
            </p:spPr>
            <p:txBody>
              <a:bodyPr lIns="0" rIns="0" anchor="ctr"/>
              <a:lstStyle/>
              <a:p>
                <a:pPr algn="ctr" eaLnBrk="1" fontAlgn="auto" hangingPunct="1">
                  <a:spcBef>
                    <a:spcPts val="0"/>
                  </a:spcBef>
                  <a:spcAft>
                    <a:spcPts val="0"/>
                  </a:spcAft>
                  <a:defRPr/>
                </a:pPr>
                <a:r>
                  <a:rPr lang="zh-CN" altLang="en-US" sz="800" b="1" kern="0">
                    <a:solidFill>
                      <a:srgbClr val="000000"/>
                    </a:solidFill>
                    <a:latin typeface="华文细黑" charset="0"/>
                    <a:ea typeface="华文细黑" charset="0"/>
                    <a:cs typeface="华文细黑" charset="0"/>
                  </a:rPr>
                  <a:t>机会点</a:t>
                </a:r>
                <a:r>
                  <a:rPr lang="en-US" altLang="zh-CN" sz="800" b="1" kern="0">
                    <a:solidFill>
                      <a:srgbClr val="000000"/>
                    </a:solidFill>
                    <a:latin typeface="华文细黑" charset="0"/>
                    <a:ea typeface="华文细黑" charset="0"/>
                    <a:cs typeface="华文细黑" charset="0"/>
                  </a:rPr>
                  <a:t>/</a:t>
                </a:r>
                <a:r>
                  <a:rPr lang="zh-CN" altLang="en-US" sz="800" b="1" kern="0">
                    <a:solidFill>
                      <a:srgbClr val="000000"/>
                    </a:solidFill>
                    <a:latin typeface="华文细黑" charset="0"/>
                    <a:ea typeface="华文细黑" charset="0"/>
                    <a:cs typeface="华文细黑" charset="0"/>
                  </a:rPr>
                  <a:t>项目 </a:t>
                </a:r>
                <a:r>
                  <a:rPr lang="en-US" altLang="zh-CN" sz="800" b="1" kern="0">
                    <a:solidFill>
                      <a:srgbClr val="000000"/>
                    </a:solidFill>
                    <a:latin typeface="华文细黑" charset="0"/>
                    <a:ea typeface="华文细黑" charset="0"/>
                    <a:cs typeface="华文细黑" charset="0"/>
                  </a:rPr>
                  <a:t>C</a:t>
                </a:r>
              </a:p>
            </p:txBody>
          </p:sp>
          <p:grpSp>
            <p:nvGrpSpPr>
              <p:cNvPr id="84" name="Group 36"/>
              <p:cNvGrpSpPr/>
              <p:nvPr/>
            </p:nvGrpSpPr>
            <p:grpSpPr bwMode="auto">
              <a:xfrm>
                <a:off x="1936" y="1258"/>
                <a:ext cx="932" cy="296"/>
                <a:chOff x="-1100" y="1475"/>
                <a:chExt cx="1362" cy="432"/>
              </a:xfrm>
            </p:grpSpPr>
            <p:sp>
              <p:nvSpPr>
                <p:cNvPr id="86" name="Oval 37"/>
                <p:cNvSpPr>
                  <a:spLocks noChangeArrowheads="1"/>
                </p:cNvSpPr>
                <p:nvPr/>
              </p:nvSpPr>
              <p:spPr bwMode="auto">
                <a:xfrm>
                  <a:off x="-1100"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AR</a:t>
                  </a:r>
                </a:p>
              </p:txBody>
            </p:sp>
            <p:sp>
              <p:nvSpPr>
                <p:cNvPr id="87" name="Oval 38"/>
                <p:cNvSpPr>
                  <a:spLocks noChangeArrowheads="1"/>
                </p:cNvSpPr>
                <p:nvPr/>
              </p:nvSpPr>
              <p:spPr bwMode="auto">
                <a:xfrm>
                  <a:off x="-635" y="1475"/>
                  <a:ext cx="432" cy="432"/>
                </a:xfrm>
                <a:prstGeom prst="ellipse">
                  <a:avLst/>
                </a:prstGeom>
                <a:gradFill rotWithShape="1">
                  <a:gsLst>
                    <a:gs pos="0">
                      <a:srgbClr val="FFFFFF"/>
                    </a:gs>
                    <a:gs pos="100000">
                      <a:srgbClr val="0033CC"/>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SR</a:t>
                  </a:r>
                </a:p>
              </p:txBody>
            </p:sp>
            <p:sp>
              <p:nvSpPr>
                <p:cNvPr id="88" name="Oval 39"/>
                <p:cNvSpPr>
                  <a:spLocks noChangeArrowheads="1"/>
                </p:cNvSpPr>
                <p:nvPr/>
              </p:nvSpPr>
              <p:spPr bwMode="auto">
                <a:xfrm>
                  <a:off x="-170" y="1475"/>
                  <a:ext cx="432" cy="432"/>
                </a:xfrm>
                <a:prstGeom prst="ellipse">
                  <a:avLst/>
                </a:prstGeom>
                <a:gradFill rotWithShape="1">
                  <a:gsLst>
                    <a:gs pos="0">
                      <a:srgbClr val="FFFFFF"/>
                    </a:gs>
                    <a:gs pos="100000">
                      <a:srgbClr val="FF9900"/>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FR</a:t>
                  </a:r>
                </a:p>
              </p:txBody>
            </p:sp>
          </p:grpSp>
          <p:sp>
            <p:nvSpPr>
              <p:cNvPr id="85" name="AutoShape 40"/>
              <p:cNvSpPr>
                <a:spLocks noChangeArrowheads="1"/>
              </p:cNvSpPr>
              <p:nvPr/>
            </p:nvSpPr>
            <p:spPr bwMode="auto">
              <a:xfrm>
                <a:off x="2152" y="1034"/>
                <a:ext cx="502" cy="192"/>
              </a:xfrm>
              <a:prstGeom prst="roundRect">
                <a:avLst>
                  <a:gd name="adj" fmla="val 35241"/>
                </a:avLst>
              </a:prstGeom>
              <a:solidFill>
                <a:srgbClr val="FFFFFF"/>
              </a:solidFill>
              <a:ln w="9525">
                <a:solidFill>
                  <a:srgbClr val="000000"/>
                </a:solidFill>
                <a:round/>
              </a:ln>
              <a:effectLst/>
            </p:spPr>
            <p:txBody>
              <a:bodyPr lIns="0" rIns="0" anchor="ctr"/>
              <a:lstStyle/>
              <a:p>
                <a:pPr algn="ctr" eaLnBrk="1" fontAlgn="auto" hangingPunct="1">
                  <a:spcBef>
                    <a:spcPts val="0"/>
                  </a:spcBef>
                  <a:spcAft>
                    <a:spcPts val="0"/>
                  </a:spcAft>
                  <a:defRPr/>
                </a:pPr>
                <a:r>
                  <a:rPr lang="es-ES" sz="900" b="1" kern="0">
                    <a:solidFill>
                      <a:srgbClr val="000000"/>
                    </a:solidFill>
                    <a:latin typeface="华文细黑" charset="0"/>
                    <a:ea typeface="华文细黑" charset="0"/>
                    <a:cs typeface="华文细黑" charset="0"/>
                  </a:rPr>
                  <a:t>赞助人</a:t>
                </a:r>
                <a:endParaRPr lang="en-US" altLang="zh-CN" sz="900" b="1" kern="0">
                  <a:solidFill>
                    <a:srgbClr val="000000"/>
                  </a:solidFill>
                  <a:latin typeface="华文细黑" charset="0"/>
                  <a:ea typeface="华文细黑" charset="0"/>
                  <a:cs typeface="华文细黑" charset="0"/>
                </a:endParaRPr>
              </a:p>
            </p:txBody>
          </p:sp>
        </p:grpSp>
        <p:cxnSp>
          <p:nvCxnSpPr>
            <p:cNvPr id="34" name="AutoShape 41"/>
            <p:cNvCxnSpPr>
              <a:cxnSpLocks noChangeShapeType="1"/>
              <a:stCxn id="29" idx="2"/>
              <a:endCxn id="31" idx="0"/>
            </p:cNvCxnSpPr>
            <p:nvPr/>
          </p:nvCxnSpPr>
          <p:spPr bwMode="auto">
            <a:xfrm rot="16200000" flipH="1">
              <a:off x="4034632" y="4202906"/>
              <a:ext cx="95250" cy="1587"/>
            </a:xfrm>
            <a:prstGeom prst="bentConnector3">
              <a:avLst>
                <a:gd name="adj1" fmla="val 50000"/>
              </a:avLst>
            </a:prstGeom>
            <a:noFill/>
            <a:ln w="9525">
              <a:solidFill>
                <a:srgbClr val="000000"/>
              </a:solidFill>
              <a:miter lim="800000"/>
            </a:ln>
            <a:effectLst/>
          </p:spPr>
        </p:cxnSp>
        <p:cxnSp>
          <p:nvCxnSpPr>
            <p:cNvPr id="35" name="AutoShape 42"/>
            <p:cNvCxnSpPr>
              <a:cxnSpLocks noChangeShapeType="1"/>
              <a:stCxn id="30" idx="0"/>
              <a:endCxn id="86" idx="4"/>
            </p:cNvCxnSpPr>
            <p:nvPr/>
          </p:nvCxnSpPr>
          <p:spPr bwMode="auto">
            <a:xfrm flipH="1" flipV="1">
              <a:off x="3695700" y="2641600"/>
              <a:ext cx="53975" cy="463550"/>
            </a:xfrm>
            <a:prstGeom prst="straightConnector1">
              <a:avLst/>
            </a:prstGeom>
            <a:noFill/>
            <a:ln w="9525">
              <a:solidFill>
                <a:srgbClr val="000000"/>
              </a:solidFill>
              <a:prstDash val="sysDot"/>
              <a:round/>
              <a:headEnd type="oval" w="sm" len="sm"/>
              <a:tailEnd type="triangle" w="sm" len="med"/>
            </a:ln>
            <a:effectLst/>
          </p:spPr>
        </p:cxnSp>
        <p:sp>
          <p:nvSpPr>
            <p:cNvPr id="36" name="Rectangle 43"/>
            <p:cNvSpPr>
              <a:spLocks noChangeArrowheads="1"/>
            </p:cNvSpPr>
            <p:nvPr/>
          </p:nvSpPr>
          <p:spPr bwMode="auto">
            <a:xfrm>
              <a:off x="5191125" y="1762125"/>
              <a:ext cx="2084388" cy="2994025"/>
            </a:xfrm>
            <a:prstGeom prst="rect">
              <a:avLst/>
            </a:prstGeom>
            <a:solidFill>
              <a:srgbClr val="F8F8F8"/>
            </a:solidFill>
            <a:ln w="3175">
              <a:solidFill>
                <a:srgbClr val="000000"/>
              </a:solidFill>
              <a:prstDash val="lgDashDot"/>
              <a:miter lim="800000"/>
            </a:ln>
            <a:effectLst/>
          </p:spPr>
          <p:txBody>
            <a:bodyPr wrap="none" anchor="ct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cxnSp>
          <p:nvCxnSpPr>
            <p:cNvPr id="37" name="AutoShape 44"/>
            <p:cNvCxnSpPr>
              <a:cxnSpLocks noChangeShapeType="1"/>
              <a:stCxn id="41" idx="2"/>
              <a:endCxn id="39" idx="2"/>
            </p:cNvCxnSpPr>
            <p:nvPr/>
          </p:nvCxnSpPr>
          <p:spPr bwMode="auto">
            <a:xfrm rot="5400000">
              <a:off x="6226175" y="3830638"/>
              <a:ext cx="9525" cy="641350"/>
            </a:xfrm>
            <a:prstGeom prst="bentConnector3">
              <a:avLst>
                <a:gd name="adj1" fmla="val 2500000"/>
              </a:avLst>
            </a:prstGeom>
            <a:noFill/>
            <a:ln w="9525">
              <a:solidFill>
                <a:srgbClr val="000000"/>
              </a:solidFill>
              <a:miter lim="800000"/>
            </a:ln>
            <a:effectLst/>
          </p:spPr>
        </p:cxnSp>
        <p:sp>
          <p:nvSpPr>
            <p:cNvPr id="38" name="Rectangle 45"/>
            <p:cNvSpPr>
              <a:spLocks noChangeArrowheads="1"/>
            </p:cNvSpPr>
            <p:nvPr/>
          </p:nvSpPr>
          <p:spPr bwMode="auto">
            <a:xfrm rot="10800000" flipV="1">
              <a:off x="5505450" y="4251325"/>
              <a:ext cx="1444625" cy="457200"/>
            </a:xfrm>
            <a:prstGeom prst="rect">
              <a:avLst/>
            </a:prstGeom>
            <a:solidFill>
              <a:srgbClr val="FFFFFF"/>
            </a:solidFill>
            <a:ln w="9525">
              <a:solidFill>
                <a:srgbClr val="000000"/>
              </a:solidFill>
              <a:miter lim="800000"/>
            </a:ln>
            <a:effectLst/>
          </p:spPr>
          <p:txBody>
            <a:bodyPr lIns="43200" tIns="18000" rIns="43200" bIns="18000"/>
            <a:lstStyle/>
            <a:p>
              <a:pPr algn="ctr" defTabSz="801370" eaLnBrk="1" fontAlgn="auto" hangingPunct="1">
                <a:spcBef>
                  <a:spcPts val="0"/>
                </a:spcBef>
                <a:spcAft>
                  <a:spcPts val="0"/>
                </a:spcAft>
                <a:defRPr/>
              </a:pPr>
              <a:r>
                <a:rPr lang="zh-CN" altLang="en-US" sz="900" b="1" u="sng" kern="0">
                  <a:solidFill>
                    <a:srgbClr val="000000"/>
                  </a:solidFill>
                  <a:latin typeface="华文细黑" charset="0"/>
                  <a:ea typeface="华文细黑" charset="0"/>
                  <a:cs typeface="华文细黑" charset="0"/>
                </a:rPr>
                <a:t>中型</a:t>
              </a:r>
            </a:p>
            <a:p>
              <a:pPr algn="ctr" defTabSz="801370" eaLnBrk="1" fontAlgn="auto" hangingPunct="1">
                <a:spcBef>
                  <a:spcPts val="0"/>
                </a:spcBef>
                <a:spcAft>
                  <a:spcPts val="0"/>
                </a:spcAft>
                <a:defRPr/>
              </a:pPr>
              <a:r>
                <a:rPr lang="zh-CN" altLang="en-US" sz="900" kern="0">
                  <a:solidFill>
                    <a:srgbClr val="000000"/>
                  </a:solidFill>
                  <a:latin typeface="华文细黑" charset="0"/>
                  <a:ea typeface="华文细黑" charset="0"/>
                  <a:cs typeface="华文细黑" charset="0"/>
                </a:rPr>
                <a:t>系统部</a:t>
              </a:r>
            </a:p>
          </p:txBody>
        </p:sp>
        <p:sp>
          <p:nvSpPr>
            <p:cNvPr id="39" name="Rectangle 46"/>
            <p:cNvSpPr>
              <a:spLocks noChangeArrowheads="1"/>
            </p:cNvSpPr>
            <p:nvPr/>
          </p:nvSpPr>
          <p:spPr bwMode="auto">
            <a:xfrm rot="10800000" flipV="1">
              <a:off x="5791200" y="3105150"/>
              <a:ext cx="238125"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客户经理</a:t>
              </a:r>
            </a:p>
          </p:txBody>
        </p:sp>
        <p:sp>
          <p:nvSpPr>
            <p:cNvPr id="40" name="Rectangle 47"/>
            <p:cNvSpPr>
              <a:spLocks noChangeArrowheads="1"/>
            </p:cNvSpPr>
            <p:nvPr/>
          </p:nvSpPr>
          <p:spPr bwMode="auto">
            <a:xfrm rot="10800000" flipV="1">
              <a:off x="6110288" y="3098800"/>
              <a:ext cx="238125"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解决方案经理</a:t>
              </a:r>
            </a:p>
          </p:txBody>
        </p:sp>
        <p:sp>
          <p:nvSpPr>
            <p:cNvPr id="41" name="Rectangle 48"/>
            <p:cNvSpPr>
              <a:spLocks noChangeArrowheads="1"/>
            </p:cNvSpPr>
            <p:nvPr/>
          </p:nvSpPr>
          <p:spPr bwMode="auto">
            <a:xfrm rot="10800000" flipV="1">
              <a:off x="6430963" y="3095625"/>
              <a:ext cx="239712" cy="1050925"/>
            </a:xfrm>
            <a:prstGeom prst="rect">
              <a:avLst/>
            </a:prstGeom>
            <a:solidFill>
              <a:srgbClr val="FFFFFF">
                <a:alpha val="75000"/>
              </a:srgbClr>
            </a:solidFill>
            <a:ln w="12700">
              <a:solidFill>
                <a:srgbClr val="777777"/>
              </a:solidFill>
              <a:prstDash val="dash"/>
              <a:miter lim="800000"/>
            </a:ln>
            <a:effectLst/>
          </p:spPr>
          <p:txBody>
            <a:bodyPr vert="eaVert" lIns="54000" tIns="10800" rIns="54000" bIns="10800" anchor="ctr"/>
            <a:lstStyle/>
            <a:p>
              <a:pPr algn="ctr" eaLnBrk="1" fontAlgn="auto" hangingPunct="1">
                <a:spcBef>
                  <a:spcPts val="0"/>
                </a:spcBef>
                <a:spcAft>
                  <a:spcPts val="0"/>
                </a:spcAft>
                <a:defRPr/>
              </a:pPr>
              <a:endParaRPr lang="en-US" altLang="zh-CN" sz="800" kern="0">
                <a:solidFill>
                  <a:srgbClr val="000000"/>
                </a:solidFill>
                <a:latin typeface="华文细黑" charset="0"/>
                <a:ea typeface="华文细黑" charset="0"/>
                <a:cs typeface="华文细黑" charset="0"/>
              </a:endParaRPr>
            </a:p>
          </p:txBody>
        </p:sp>
        <p:cxnSp>
          <p:nvCxnSpPr>
            <p:cNvPr id="42" name="AutoShape 49"/>
            <p:cNvCxnSpPr>
              <a:cxnSpLocks noChangeShapeType="1"/>
              <a:stCxn id="40" idx="2"/>
              <a:endCxn id="38" idx="0"/>
            </p:cNvCxnSpPr>
            <p:nvPr/>
          </p:nvCxnSpPr>
          <p:spPr bwMode="auto">
            <a:xfrm rot="5400000">
              <a:off x="6177757" y="4199731"/>
              <a:ext cx="101600" cy="1587"/>
            </a:xfrm>
            <a:prstGeom prst="bentConnector3">
              <a:avLst>
                <a:gd name="adj1" fmla="val 50000"/>
              </a:avLst>
            </a:prstGeom>
            <a:noFill/>
            <a:ln w="9525">
              <a:solidFill>
                <a:srgbClr val="000000"/>
              </a:solidFill>
              <a:miter lim="800000"/>
            </a:ln>
            <a:effectLst/>
          </p:spPr>
        </p:cxnSp>
        <p:grpSp>
          <p:nvGrpSpPr>
            <p:cNvPr id="43" name="Group 50"/>
            <p:cNvGrpSpPr/>
            <p:nvPr/>
          </p:nvGrpSpPr>
          <p:grpSpPr bwMode="auto">
            <a:xfrm>
              <a:off x="5326063" y="1816100"/>
              <a:ext cx="1811337" cy="995363"/>
              <a:chOff x="3398" y="1034"/>
              <a:chExt cx="1141" cy="627"/>
            </a:xfrm>
          </p:grpSpPr>
          <p:sp>
            <p:nvSpPr>
              <p:cNvPr id="73" name="Rectangle 51"/>
              <p:cNvSpPr>
                <a:spLocks noChangeArrowheads="1"/>
              </p:cNvSpPr>
              <p:nvPr/>
            </p:nvSpPr>
            <p:spPr bwMode="auto">
              <a:xfrm>
                <a:off x="3398" y="1319"/>
                <a:ext cx="1141" cy="174"/>
              </a:xfrm>
              <a:prstGeom prst="rect">
                <a:avLst/>
              </a:prstGeom>
              <a:solidFill>
                <a:srgbClr val="FFFFFF"/>
              </a:solidFill>
              <a:ln w="9525">
                <a:solidFill>
                  <a:srgbClr val="000000"/>
                </a:solidFill>
                <a:miter lim="800000"/>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sp>
            <p:nvSpPr>
              <p:cNvPr id="74" name="Text Box 52"/>
              <p:cNvSpPr txBox="1">
                <a:spLocks noChangeArrowheads="1"/>
              </p:cNvSpPr>
              <p:nvPr/>
            </p:nvSpPr>
            <p:spPr bwMode="auto">
              <a:xfrm rot="16200000">
                <a:off x="3347" y="1310"/>
                <a:ext cx="309" cy="187"/>
              </a:xfrm>
              <a:prstGeom prst="rect">
                <a:avLst/>
              </a:prstGeom>
              <a:noFill/>
              <a:ln>
                <a:noFill/>
              </a:ln>
              <a:effectLst/>
            </p:spPr>
            <p:txBody>
              <a:bodyPr wrap="none">
                <a:spAutoFit/>
              </a:bodyPr>
              <a:lstStyle/>
              <a:p>
                <a:pPr eaLnBrk="1" fontAlgn="auto" hangingPunct="1">
                  <a:spcBef>
                    <a:spcPts val="0"/>
                  </a:spcBef>
                  <a:spcAft>
                    <a:spcPts val="0"/>
                  </a:spcAft>
                  <a:defRPr/>
                </a:pPr>
                <a:r>
                  <a:rPr lang="en-US" altLang="zh-CN" sz="1200" kern="0">
                    <a:solidFill>
                      <a:srgbClr val="000000"/>
                    </a:solidFill>
                    <a:ea typeface="华文细黑" charset="0"/>
                    <a:cs typeface="华文细黑" charset="0"/>
                  </a:rPr>
                  <a:t>CC3</a:t>
                </a:r>
              </a:p>
            </p:txBody>
          </p:sp>
          <p:grpSp>
            <p:nvGrpSpPr>
              <p:cNvPr id="75" name="Group 53"/>
              <p:cNvGrpSpPr/>
              <p:nvPr/>
            </p:nvGrpSpPr>
            <p:grpSpPr bwMode="auto">
              <a:xfrm>
                <a:off x="3571" y="1258"/>
                <a:ext cx="932" cy="296"/>
                <a:chOff x="-1100" y="1475"/>
                <a:chExt cx="1362" cy="432"/>
              </a:xfrm>
            </p:grpSpPr>
            <p:sp>
              <p:nvSpPr>
                <p:cNvPr id="78" name="Oval 54"/>
                <p:cNvSpPr>
                  <a:spLocks noChangeArrowheads="1"/>
                </p:cNvSpPr>
                <p:nvPr/>
              </p:nvSpPr>
              <p:spPr bwMode="auto">
                <a:xfrm>
                  <a:off x="-1100"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AR</a:t>
                  </a:r>
                </a:p>
              </p:txBody>
            </p:sp>
            <p:sp>
              <p:nvSpPr>
                <p:cNvPr id="79" name="Oval 55"/>
                <p:cNvSpPr>
                  <a:spLocks noChangeArrowheads="1"/>
                </p:cNvSpPr>
                <p:nvPr/>
              </p:nvSpPr>
              <p:spPr bwMode="auto">
                <a:xfrm>
                  <a:off x="-635"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SR</a:t>
                  </a:r>
                </a:p>
              </p:txBody>
            </p:sp>
            <p:sp>
              <p:nvSpPr>
                <p:cNvPr id="80" name="Oval 56"/>
                <p:cNvSpPr>
                  <a:spLocks noChangeArrowheads="1"/>
                </p:cNvSpPr>
                <p:nvPr/>
              </p:nvSpPr>
              <p:spPr bwMode="auto">
                <a:xfrm>
                  <a:off x="-170" y="1475"/>
                  <a:ext cx="432" cy="432"/>
                </a:xfrm>
                <a:prstGeom prst="ellipse">
                  <a:avLst/>
                </a:prstGeom>
                <a:gradFill rotWithShape="1">
                  <a:gsLst>
                    <a:gs pos="0">
                      <a:srgbClr val="FFFFFF"/>
                    </a:gs>
                    <a:gs pos="100000">
                      <a:srgbClr val="FF9900"/>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FR</a:t>
                  </a:r>
                </a:p>
              </p:txBody>
            </p:sp>
          </p:grpSp>
          <p:sp>
            <p:nvSpPr>
              <p:cNvPr id="76" name="AutoShape 57"/>
              <p:cNvSpPr>
                <a:spLocks noChangeArrowheads="1"/>
              </p:cNvSpPr>
              <p:nvPr/>
            </p:nvSpPr>
            <p:spPr bwMode="auto">
              <a:xfrm>
                <a:off x="3787" y="1034"/>
                <a:ext cx="502" cy="192"/>
              </a:xfrm>
              <a:prstGeom prst="roundRect">
                <a:avLst>
                  <a:gd name="adj" fmla="val 35241"/>
                </a:avLst>
              </a:prstGeom>
              <a:solidFill>
                <a:srgbClr val="FFFFFF"/>
              </a:solidFill>
              <a:ln w="9525">
                <a:solidFill>
                  <a:srgbClr val="000000"/>
                </a:solidFill>
                <a:round/>
              </a:ln>
              <a:effectLst/>
            </p:spPr>
            <p:txBody>
              <a:bodyPr lIns="0" rIns="0" anchor="ctr"/>
              <a:lstStyle/>
              <a:p>
                <a:pPr algn="ctr" eaLnBrk="1" fontAlgn="auto" hangingPunct="1">
                  <a:spcBef>
                    <a:spcPts val="0"/>
                  </a:spcBef>
                  <a:spcAft>
                    <a:spcPts val="0"/>
                  </a:spcAft>
                  <a:defRPr/>
                </a:pPr>
                <a:r>
                  <a:rPr lang="es-ES" sz="900" b="1" kern="0">
                    <a:solidFill>
                      <a:srgbClr val="000000"/>
                    </a:solidFill>
                    <a:latin typeface="华文细黑" charset="0"/>
                    <a:ea typeface="华文细黑" charset="0"/>
                    <a:cs typeface="华文细黑" charset="0"/>
                  </a:rPr>
                  <a:t>赞助人</a:t>
                </a:r>
                <a:endParaRPr lang="en-US" altLang="zh-CN" sz="900" b="1" kern="0">
                  <a:solidFill>
                    <a:srgbClr val="000000"/>
                  </a:solidFill>
                  <a:latin typeface="华文细黑" charset="0"/>
                  <a:ea typeface="华文细黑" charset="0"/>
                  <a:cs typeface="华文细黑" charset="0"/>
                </a:endParaRPr>
              </a:p>
            </p:txBody>
          </p:sp>
          <p:sp>
            <p:nvSpPr>
              <p:cNvPr id="77" name="Rectangle 58"/>
              <p:cNvSpPr>
                <a:spLocks noChangeArrowheads="1"/>
              </p:cNvSpPr>
              <p:nvPr/>
            </p:nvSpPr>
            <p:spPr bwMode="auto">
              <a:xfrm>
                <a:off x="3398" y="1570"/>
                <a:ext cx="1141" cy="91"/>
              </a:xfrm>
              <a:prstGeom prst="rect">
                <a:avLst/>
              </a:prstGeom>
              <a:solidFill>
                <a:srgbClr val="FFFFFF"/>
              </a:solidFill>
              <a:ln w="9525">
                <a:solidFill>
                  <a:srgbClr val="000000"/>
                </a:solidFill>
                <a:miter lim="800000"/>
              </a:ln>
              <a:effectLst/>
            </p:spPr>
            <p:txBody>
              <a:bodyPr lIns="0" rIns="0" anchor="ctr"/>
              <a:lstStyle/>
              <a:p>
                <a:pPr algn="ctr" eaLnBrk="1" fontAlgn="auto" hangingPunct="1">
                  <a:spcBef>
                    <a:spcPts val="0"/>
                  </a:spcBef>
                  <a:spcAft>
                    <a:spcPts val="0"/>
                  </a:spcAft>
                  <a:defRPr/>
                </a:pPr>
                <a:r>
                  <a:rPr lang="zh-CN" altLang="en-US" sz="800" b="1" kern="0">
                    <a:solidFill>
                      <a:srgbClr val="000000"/>
                    </a:solidFill>
                    <a:latin typeface="华文细黑" charset="0"/>
                    <a:ea typeface="华文细黑" charset="0"/>
                    <a:cs typeface="华文细黑" charset="0"/>
                  </a:rPr>
                  <a:t>机会点</a:t>
                </a:r>
                <a:r>
                  <a:rPr lang="en-US" altLang="zh-CN" sz="800" b="1" kern="0">
                    <a:solidFill>
                      <a:srgbClr val="000000"/>
                    </a:solidFill>
                    <a:latin typeface="华文细黑" charset="0"/>
                    <a:ea typeface="华文细黑" charset="0"/>
                    <a:cs typeface="华文细黑" charset="0"/>
                  </a:rPr>
                  <a:t>/</a:t>
                </a:r>
                <a:r>
                  <a:rPr lang="zh-CN" altLang="en-US" sz="800" b="1" kern="0">
                    <a:solidFill>
                      <a:srgbClr val="000000"/>
                    </a:solidFill>
                    <a:latin typeface="华文细黑" charset="0"/>
                    <a:ea typeface="华文细黑" charset="0"/>
                    <a:cs typeface="华文细黑" charset="0"/>
                  </a:rPr>
                  <a:t>项目 </a:t>
                </a:r>
                <a:r>
                  <a:rPr lang="en-US" altLang="zh-CN" sz="800" b="1" kern="0">
                    <a:solidFill>
                      <a:srgbClr val="000000"/>
                    </a:solidFill>
                    <a:latin typeface="华文细黑" charset="0"/>
                    <a:ea typeface="华文细黑" charset="0"/>
                    <a:cs typeface="华文细黑" charset="0"/>
                  </a:rPr>
                  <a:t>B</a:t>
                </a:r>
              </a:p>
            </p:txBody>
          </p:sp>
        </p:grpSp>
        <p:cxnSp>
          <p:nvCxnSpPr>
            <p:cNvPr id="44" name="AutoShape 59"/>
            <p:cNvCxnSpPr>
              <a:cxnSpLocks noChangeShapeType="1"/>
              <a:stCxn id="39" idx="0"/>
              <a:endCxn id="78" idx="4"/>
            </p:cNvCxnSpPr>
            <p:nvPr/>
          </p:nvCxnSpPr>
          <p:spPr bwMode="auto">
            <a:xfrm flipH="1" flipV="1">
              <a:off x="5835650" y="2641600"/>
              <a:ext cx="74613" cy="463550"/>
            </a:xfrm>
            <a:prstGeom prst="straightConnector1">
              <a:avLst/>
            </a:prstGeom>
            <a:noFill/>
            <a:ln w="9525">
              <a:solidFill>
                <a:srgbClr val="000000"/>
              </a:solidFill>
              <a:prstDash val="sysDot"/>
              <a:round/>
              <a:headEnd type="oval" w="sm" len="sm"/>
              <a:tailEnd type="triangle" w="sm" len="med"/>
            </a:ln>
            <a:effectLst/>
          </p:spPr>
        </p:cxnSp>
        <p:cxnSp>
          <p:nvCxnSpPr>
            <p:cNvPr id="45" name="AutoShape 60"/>
            <p:cNvCxnSpPr>
              <a:cxnSpLocks noChangeShapeType="1"/>
              <a:stCxn id="40" idx="0"/>
              <a:endCxn id="79" idx="4"/>
            </p:cNvCxnSpPr>
            <p:nvPr/>
          </p:nvCxnSpPr>
          <p:spPr bwMode="auto">
            <a:xfrm flipV="1">
              <a:off x="6229350" y="2641600"/>
              <a:ext cx="111125" cy="457200"/>
            </a:xfrm>
            <a:prstGeom prst="straightConnector1">
              <a:avLst/>
            </a:prstGeom>
            <a:noFill/>
            <a:ln w="9525">
              <a:solidFill>
                <a:srgbClr val="000000"/>
              </a:solidFill>
              <a:prstDash val="sysDot"/>
              <a:round/>
              <a:headEnd type="oval" w="sm" len="sm"/>
              <a:tailEnd type="triangle" w="sm" len="med"/>
            </a:ln>
            <a:effectLst/>
          </p:spPr>
        </p:cxnSp>
        <p:sp>
          <p:nvSpPr>
            <p:cNvPr id="46" name="Rectangle 61"/>
            <p:cNvSpPr>
              <a:spLocks noChangeArrowheads="1"/>
            </p:cNvSpPr>
            <p:nvPr/>
          </p:nvSpPr>
          <p:spPr bwMode="auto">
            <a:xfrm>
              <a:off x="7331075" y="1762125"/>
              <a:ext cx="2085975" cy="2994025"/>
            </a:xfrm>
            <a:prstGeom prst="rect">
              <a:avLst/>
            </a:prstGeom>
            <a:solidFill>
              <a:srgbClr val="F8F8F8"/>
            </a:solidFill>
            <a:ln w="3175">
              <a:solidFill>
                <a:srgbClr val="000000"/>
              </a:solidFill>
              <a:prstDash val="lgDashDot"/>
              <a:miter lim="800000"/>
            </a:ln>
            <a:effectLst/>
          </p:spPr>
          <p:txBody>
            <a:bodyPr wrap="none" anchor="ct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cxnSp>
          <p:nvCxnSpPr>
            <p:cNvPr id="47" name="AutoShape 62"/>
            <p:cNvCxnSpPr>
              <a:cxnSpLocks noChangeShapeType="1"/>
              <a:stCxn id="51" idx="2"/>
              <a:endCxn id="49" idx="2"/>
            </p:cNvCxnSpPr>
            <p:nvPr/>
          </p:nvCxnSpPr>
          <p:spPr bwMode="auto">
            <a:xfrm rot="5400000">
              <a:off x="8408987" y="3822701"/>
              <a:ext cx="9525" cy="641350"/>
            </a:xfrm>
            <a:prstGeom prst="bentConnector3">
              <a:avLst>
                <a:gd name="adj1" fmla="val 2500000"/>
              </a:avLst>
            </a:prstGeom>
            <a:noFill/>
            <a:ln w="9525">
              <a:solidFill>
                <a:srgbClr val="000000"/>
              </a:solidFill>
              <a:miter lim="800000"/>
            </a:ln>
            <a:effectLst/>
          </p:spPr>
        </p:cxnSp>
        <p:sp>
          <p:nvSpPr>
            <p:cNvPr id="48" name="Rectangle 63"/>
            <p:cNvSpPr>
              <a:spLocks noChangeArrowheads="1"/>
            </p:cNvSpPr>
            <p:nvPr/>
          </p:nvSpPr>
          <p:spPr bwMode="auto">
            <a:xfrm rot="10800000" flipV="1">
              <a:off x="7689850" y="4251325"/>
              <a:ext cx="1444625" cy="457200"/>
            </a:xfrm>
            <a:prstGeom prst="rect">
              <a:avLst/>
            </a:prstGeom>
            <a:solidFill>
              <a:srgbClr val="FFFFFF"/>
            </a:solidFill>
            <a:ln w="9525">
              <a:solidFill>
                <a:srgbClr val="000000"/>
              </a:solidFill>
              <a:miter lim="800000"/>
            </a:ln>
            <a:effectLst/>
          </p:spPr>
          <p:txBody>
            <a:bodyPr lIns="43200" tIns="18000" rIns="43200" bIns="18000"/>
            <a:lstStyle/>
            <a:p>
              <a:pPr algn="ctr" defTabSz="801370" eaLnBrk="1" fontAlgn="auto" hangingPunct="1">
                <a:spcBef>
                  <a:spcPts val="0"/>
                </a:spcBef>
                <a:spcAft>
                  <a:spcPts val="0"/>
                </a:spcAft>
                <a:defRPr/>
              </a:pPr>
              <a:r>
                <a:rPr lang="zh-CN" altLang="en-US" sz="900" b="1" u="sng" kern="0">
                  <a:solidFill>
                    <a:srgbClr val="000000"/>
                  </a:solidFill>
                  <a:latin typeface="华文细黑" charset="0"/>
                  <a:ea typeface="华文细黑" charset="0"/>
                  <a:cs typeface="华文细黑" charset="0"/>
                </a:rPr>
                <a:t>大客户</a:t>
              </a:r>
              <a:r>
                <a:rPr lang="zh-CN" altLang="en-US" sz="900" b="1" kern="0">
                  <a:solidFill>
                    <a:srgbClr val="000000"/>
                  </a:solidFill>
                  <a:latin typeface="华文细黑" charset="0"/>
                  <a:ea typeface="华文细黑" charset="0"/>
                  <a:cs typeface="华文细黑" charset="0"/>
                </a:rPr>
                <a:t> </a:t>
              </a:r>
            </a:p>
            <a:p>
              <a:pPr algn="ctr" defTabSz="801370" eaLnBrk="1" fontAlgn="auto" hangingPunct="1">
                <a:spcBef>
                  <a:spcPts val="0"/>
                </a:spcBef>
                <a:spcAft>
                  <a:spcPts val="0"/>
                </a:spcAft>
                <a:defRPr/>
              </a:pPr>
              <a:r>
                <a:rPr lang="zh-CN" altLang="en-US" sz="900" kern="0">
                  <a:solidFill>
                    <a:srgbClr val="000000"/>
                  </a:solidFill>
                  <a:latin typeface="华文细黑" charset="0"/>
                  <a:ea typeface="华文细黑" charset="0"/>
                  <a:cs typeface="华文细黑" charset="0"/>
                </a:rPr>
                <a:t>系统部</a:t>
              </a:r>
            </a:p>
          </p:txBody>
        </p:sp>
        <p:sp>
          <p:nvSpPr>
            <p:cNvPr id="49" name="Rectangle 64"/>
            <p:cNvSpPr>
              <a:spLocks noChangeArrowheads="1"/>
            </p:cNvSpPr>
            <p:nvPr/>
          </p:nvSpPr>
          <p:spPr bwMode="auto">
            <a:xfrm rot="10800000" flipV="1">
              <a:off x="7972425" y="3097213"/>
              <a:ext cx="239713"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客户经理</a:t>
              </a:r>
            </a:p>
          </p:txBody>
        </p:sp>
        <p:sp>
          <p:nvSpPr>
            <p:cNvPr id="50" name="Rectangle 65"/>
            <p:cNvSpPr>
              <a:spLocks noChangeArrowheads="1"/>
            </p:cNvSpPr>
            <p:nvPr/>
          </p:nvSpPr>
          <p:spPr bwMode="auto">
            <a:xfrm rot="10800000" flipV="1">
              <a:off x="8293100" y="3090863"/>
              <a:ext cx="241300"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解决方案经理</a:t>
              </a:r>
            </a:p>
          </p:txBody>
        </p:sp>
        <p:sp>
          <p:nvSpPr>
            <p:cNvPr id="51" name="Rectangle 66"/>
            <p:cNvSpPr>
              <a:spLocks noChangeArrowheads="1"/>
            </p:cNvSpPr>
            <p:nvPr/>
          </p:nvSpPr>
          <p:spPr bwMode="auto">
            <a:xfrm rot="10800000" flipV="1">
              <a:off x="8613775" y="3087688"/>
              <a:ext cx="239713" cy="1050925"/>
            </a:xfrm>
            <a:prstGeom prst="rect">
              <a:avLst/>
            </a:prstGeom>
            <a:solidFill>
              <a:srgbClr val="FFFFFF"/>
            </a:solidFill>
            <a:ln w="9525">
              <a:solidFill>
                <a:srgbClr val="99CCFF"/>
              </a:solidFill>
              <a:miter lim="800000"/>
            </a:ln>
            <a:effectLst/>
          </p:spPr>
          <p:txBody>
            <a:bodyPr vert="eaVert" lIns="54000" tIns="10800" rIns="54000" bIns="10800" anchor="ctr"/>
            <a:lstStyle/>
            <a:p>
              <a:pPr algn="ctr" eaLnBrk="1" fontAlgn="auto" hangingPunct="1">
                <a:spcBef>
                  <a:spcPts val="0"/>
                </a:spcBef>
                <a:spcAft>
                  <a:spcPts val="0"/>
                </a:spcAft>
                <a:defRPr/>
              </a:pPr>
              <a:r>
                <a:rPr lang="zh-CN" altLang="en-US" sz="800" kern="0">
                  <a:solidFill>
                    <a:srgbClr val="000000"/>
                  </a:solidFill>
                  <a:latin typeface="华文细黑" charset="0"/>
                  <a:ea typeface="华文细黑" charset="0"/>
                  <a:cs typeface="华文细黑" charset="0"/>
                </a:rPr>
                <a:t>履行经理</a:t>
              </a:r>
            </a:p>
          </p:txBody>
        </p:sp>
        <p:cxnSp>
          <p:nvCxnSpPr>
            <p:cNvPr id="52" name="AutoShape 67"/>
            <p:cNvCxnSpPr>
              <a:cxnSpLocks noChangeShapeType="1"/>
              <a:stCxn id="50" idx="2"/>
              <a:endCxn id="48" idx="0"/>
            </p:cNvCxnSpPr>
            <p:nvPr/>
          </p:nvCxnSpPr>
          <p:spPr bwMode="auto">
            <a:xfrm rot="5400000">
              <a:off x="8358188" y="4195763"/>
              <a:ext cx="109537" cy="1587"/>
            </a:xfrm>
            <a:prstGeom prst="bentConnector3">
              <a:avLst>
                <a:gd name="adj1" fmla="val 49273"/>
              </a:avLst>
            </a:prstGeom>
            <a:noFill/>
            <a:ln w="9525">
              <a:solidFill>
                <a:srgbClr val="000000"/>
              </a:solidFill>
              <a:miter lim="800000"/>
            </a:ln>
            <a:effectLst/>
          </p:spPr>
        </p:cxnSp>
        <p:grpSp>
          <p:nvGrpSpPr>
            <p:cNvPr id="53" name="Group 68"/>
            <p:cNvGrpSpPr/>
            <p:nvPr/>
          </p:nvGrpSpPr>
          <p:grpSpPr bwMode="auto">
            <a:xfrm>
              <a:off x="7469188" y="1825625"/>
              <a:ext cx="1811337" cy="985838"/>
              <a:chOff x="5034" y="1040"/>
              <a:chExt cx="1141" cy="621"/>
            </a:xfrm>
          </p:grpSpPr>
          <p:sp>
            <p:nvSpPr>
              <p:cNvPr id="65" name="Rectangle 69"/>
              <p:cNvSpPr>
                <a:spLocks noChangeArrowheads="1"/>
              </p:cNvSpPr>
              <p:nvPr/>
            </p:nvSpPr>
            <p:spPr bwMode="auto">
              <a:xfrm>
                <a:off x="5034" y="1319"/>
                <a:ext cx="1141" cy="174"/>
              </a:xfrm>
              <a:prstGeom prst="rect">
                <a:avLst/>
              </a:prstGeom>
              <a:solidFill>
                <a:srgbClr val="FFFFFF"/>
              </a:solidFill>
              <a:ln w="9525">
                <a:solidFill>
                  <a:srgbClr val="000000"/>
                </a:solidFill>
                <a:miter lim="800000"/>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sp>
            <p:nvSpPr>
              <p:cNvPr id="66" name="Text Box 70"/>
              <p:cNvSpPr txBox="1">
                <a:spLocks noChangeArrowheads="1"/>
              </p:cNvSpPr>
              <p:nvPr/>
            </p:nvSpPr>
            <p:spPr bwMode="auto">
              <a:xfrm rot="16200000">
                <a:off x="4984" y="1316"/>
                <a:ext cx="309" cy="187"/>
              </a:xfrm>
              <a:prstGeom prst="rect">
                <a:avLst/>
              </a:prstGeom>
              <a:noFill/>
              <a:ln>
                <a:noFill/>
              </a:ln>
              <a:effectLst/>
            </p:spPr>
            <p:txBody>
              <a:bodyPr wrap="none">
                <a:spAutoFit/>
              </a:bodyPr>
              <a:lstStyle/>
              <a:p>
                <a:pPr eaLnBrk="1" fontAlgn="auto" hangingPunct="1">
                  <a:spcBef>
                    <a:spcPts val="0"/>
                  </a:spcBef>
                  <a:spcAft>
                    <a:spcPts val="0"/>
                  </a:spcAft>
                  <a:defRPr/>
                </a:pPr>
                <a:r>
                  <a:rPr lang="en-US" altLang="zh-CN" sz="1200" kern="0">
                    <a:solidFill>
                      <a:srgbClr val="000000"/>
                    </a:solidFill>
                    <a:ea typeface="华文细黑" charset="0"/>
                    <a:cs typeface="华文细黑" charset="0"/>
                  </a:rPr>
                  <a:t>CC3</a:t>
                </a:r>
              </a:p>
            </p:txBody>
          </p:sp>
          <p:grpSp>
            <p:nvGrpSpPr>
              <p:cNvPr id="67" name="Group 71"/>
              <p:cNvGrpSpPr/>
              <p:nvPr/>
            </p:nvGrpSpPr>
            <p:grpSpPr bwMode="auto">
              <a:xfrm>
                <a:off x="5207" y="1264"/>
                <a:ext cx="932" cy="296"/>
                <a:chOff x="-1100" y="1475"/>
                <a:chExt cx="1362" cy="432"/>
              </a:xfrm>
            </p:grpSpPr>
            <p:sp>
              <p:nvSpPr>
                <p:cNvPr id="70" name="Oval 72"/>
                <p:cNvSpPr>
                  <a:spLocks noChangeArrowheads="1"/>
                </p:cNvSpPr>
                <p:nvPr/>
              </p:nvSpPr>
              <p:spPr bwMode="auto">
                <a:xfrm>
                  <a:off x="-1100"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AR</a:t>
                  </a:r>
                </a:p>
              </p:txBody>
            </p:sp>
            <p:sp>
              <p:nvSpPr>
                <p:cNvPr id="71" name="Oval 73"/>
                <p:cNvSpPr>
                  <a:spLocks noChangeArrowheads="1"/>
                </p:cNvSpPr>
                <p:nvPr/>
              </p:nvSpPr>
              <p:spPr bwMode="auto">
                <a:xfrm>
                  <a:off x="-635"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SR</a:t>
                  </a:r>
                </a:p>
              </p:txBody>
            </p:sp>
            <p:sp>
              <p:nvSpPr>
                <p:cNvPr id="72" name="Oval 74"/>
                <p:cNvSpPr>
                  <a:spLocks noChangeArrowheads="1"/>
                </p:cNvSpPr>
                <p:nvPr/>
              </p:nvSpPr>
              <p:spPr bwMode="auto">
                <a:xfrm>
                  <a:off x="-170" y="1475"/>
                  <a:ext cx="432" cy="432"/>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ln>
                <a:effectLst/>
              </p:spPr>
              <p:txBody>
                <a:bodyPr lIns="0" rIns="0" anchor="ctr"/>
                <a:lstStyle/>
                <a:p>
                  <a:pPr algn="ctr" eaLnBrk="1" fontAlgn="auto" hangingPunct="1">
                    <a:spcBef>
                      <a:spcPts val="0"/>
                    </a:spcBef>
                    <a:spcAft>
                      <a:spcPts val="0"/>
                    </a:spcAft>
                    <a:defRPr/>
                  </a:pPr>
                  <a:r>
                    <a:rPr lang="en-US" sz="1000" b="1" kern="0">
                      <a:solidFill>
                        <a:srgbClr val="000000"/>
                      </a:solidFill>
                      <a:ea typeface="华文细黑" charset="0"/>
                      <a:cs typeface="华文细黑" charset="0"/>
                    </a:rPr>
                    <a:t>FR</a:t>
                  </a:r>
                </a:p>
              </p:txBody>
            </p:sp>
          </p:grpSp>
          <p:sp>
            <p:nvSpPr>
              <p:cNvPr id="68" name="AutoShape 75"/>
              <p:cNvSpPr>
                <a:spLocks noChangeArrowheads="1"/>
              </p:cNvSpPr>
              <p:nvPr/>
            </p:nvSpPr>
            <p:spPr bwMode="auto">
              <a:xfrm>
                <a:off x="5423" y="1040"/>
                <a:ext cx="502" cy="192"/>
              </a:xfrm>
              <a:prstGeom prst="roundRect">
                <a:avLst>
                  <a:gd name="adj" fmla="val 35241"/>
                </a:avLst>
              </a:prstGeom>
              <a:solidFill>
                <a:srgbClr val="FFFFFF"/>
              </a:solidFill>
              <a:ln w="9525">
                <a:solidFill>
                  <a:srgbClr val="000000"/>
                </a:solidFill>
                <a:round/>
              </a:ln>
              <a:effectLst/>
            </p:spPr>
            <p:txBody>
              <a:bodyPr lIns="0" rIns="0" anchor="ctr"/>
              <a:lstStyle/>
              <a:p>
                <a:pPr algn="ctr" eaLnBrk="1" fontAlgn="auto" hangingPunct="1">
                  <a:spcBef>
                    <a:spcPts val="0"/>
                  </a:spcBef>
                  <a:spcAft>
                    <a:spcPts val="0"/>
                  </a:spcAft>
                  <a:defRPr/>
                </a:pPr>
                <a:r>
                  <a:rPr lang="es-ES" sz="900" b="1" kern="0">
                    <a:solidFill>
                      <a:srgbClr val="000000"/>
                    </a:solidFill>
                    <a:latin typeface="华文细黑" charset="0"/>
                    <a:ea typeface="华文细黑" charset="0"/>
                    <a:cs typeface="华文细黑" charset="0"/>
                  </a:rPr>
                  <a:t>赞助人</a:t>
                </a:r>
                <a:endParaRPr lang="en-US" altLang="zh-CN" sz="900" b="1" kern="0">
                  <a:solidFill>
                    <a:srgbClr val="000000"/>
                  </a:solidFill>
                  <a:latin typeface="华文细黑" charset="0"/>
                  <a:ea typeface="华文细黑" charset="0"/>
                  <a:cs typeface="华文细黑" charset="0"/>
                </a:endParaRPr>
              </a:p>
            </p:txBody>
          </p:sp>
          <p:sp>
            <p:nvSpPr>
              <p:cNvPr id="69" name="Rectangle 76"/>
              <p:cNvSpPr>
                <a:spLocks noChangeArrowheads="1"/>
              </p:cNvSpPr>
              <p:nvPr/>
            </p:nvSpPr>
            <p:spPr bwMode="auto">
              <a:xfrm>
                <a:off x="5034" y="1570"/>
                <a:ext cx="1141" cy="91"/>
              </a:xfrm>
              <a:prstGeom prst="rect">
                <a:avLst/>
              </a:prstGeom>
              <a:solidFill>
                <a:srgbClr val="FFFFFF"/>
              </a:solidFill>
              <a:ln w="9525">
                <a:solidFill>
                  <a:srgbClr val="000000"/>
                </a:solidFill>
                <a:miter lim="800000"/>
              </a:ln>
              <a:effectLst/>
            </p:spPr>
            <p:txBody>
              <a:bodyPr lIns="0" rIns="0" anchor="ctr"/>
              <a:lstStyle/>
              <a:p>
                <a:pPr algn="ctr" eaLnBrk="1" fontAlgn="auto" hangingPunct="1">
                  <a:spcBef>
                    <a:spcPts val="0"/>
                  </a:spcBef>
                  <a:spcAft>
                    <a:spcPts val="0"/>
                  </a:spcAft>
                  <a:defRPr/>
                </a:pPr>
                <a:r>
                  <a:rPr lang="zh-CN" altLang="en-US" sz="800" b="1" kern="0">
                    <a:solidFill>
                      <a:srgbClr val="000000"/>
                    </a:solidFill>
                    <a:latin typeface="华文细黑" charset="0"/>
                    <a:ea typeface="华文细黑" charset="0"/>
                    <a:cs typeface="华文细黑" charset="0"/>
                  </a:rPr>
                  <a:t>机会点</a:t>
                </a:r>
                <a:r>
                  <a:rPr lang="en-US" altLang="zh-CN" sz="800" b="1" kern="0">
                    <a:solidFill>
                      <a:srgbClr val="000000"/>
                    </a:solidFill>
                    <a:latin typeface="华文细黑" charset="0"/>
                    <a:ea typeface="华文细黑" charset="0"/>
                    <a:cs typeface="华文细黑" charset="0"/>
                  </a:rPr>
                  <a:t>/</a:t>
                </a:r>
                <a:r>
                  <a:rPr lang="zh-CN" altLang="en-US" sz="800" b="1" kern="0">
                    <a:solidFill>
                      <a:srgbClr val="000000"/>
                    </a:solidFill>
                    <a:latin typeface="华文细黑" charset="0"/>
                    <a:ea typeface="华文细黑" charset="0"/>
                    <a:cs typeface="华文细黑" charset="0"/>
                  </a:rPr>
                  <a:t>项目 </a:t>
                </a:r>
                <a:r>
                  <a:rPr lang="en-US" altLang="zh-CN" sz="800" b="1" kern="0">
                    <a:solidFill>
                      <a:srgbClr val="000000"/>
                    </a:solidFill>
                    <a:latin typeface="华文细黑" charset="0"/>
                    <a:ea typeface="华文细黑" charset="0"/>
                    <a:cs typeface="华文细黑" charset="0"/>
                  </a:rPr>
                  <a:t>A</a:t>
                </a:r>
              </a:p>
            </p:txBody>
          </p:sp>
        </p:grpSp>
        <p:cxnSp>
          <p:nvCxnSpPr>
            <p:cNvPr id="54" name="AutoShape 77"/>
            <p:cNvCxnSpPr>
              <a:cxnSpLocks noChangeShapeType="1"/>
              <a:stCxn id="49" idx="0"/>
              <a:endCxn id="70" idx="4"/>
            </p:cNvCxnSpPr>
            <p:nvPr/>
          </p:nvCxnSpPr>
          <p:spPr bwMode="auto">
            <a:xfrm flipH="1" flipV="1">
              <a:off x="7978775" y="2651125"/>
              <a:ext cx="114300" cy="446088"/>
            </a:xfrm>
            <a:prstGeom prst="straightConnector1">
              <a:avLst/>
            </a:prstGeom>
            <a:noFill/>
            <a:ln w="9525">
              <a:solidFill>
                <a:srgbClr val="000000"/>
              </a:solidFill>
              <a:prstDash val="sysDot"/>
              <a:round/>
              <a:headEnd type="oval" w="sm" len="sm"/>
              <a:tailEnd type="triangle" w="sm" len="med"/>
            </a:ln>
            <a:effectLst/>
          </p:spPr>
        </p:cxnSp>
        <p:cxnSp>
          <p:nvCxnSpPr>
            <p:cNvPr id="55" name="AutoShape 78"/>
            <p:cNvCxnSpPr>
              <a:cxnSpLocks noChangeShapeType="1"/>
              <a:stCxn id="50" idx="0"/>
              <a:endCxn id="71" idx="4"/>
            </p:cNvCxnSpPr>
            <p:nvPr/>
          </p:nvCxnSpPr>
          <p:spPr bwMode="auto">
            <a:xfrm flipV="1">
              <a:off x="8413750" y="2651125"/>
              <a:ext cx="69850" cy="439738"/>
            </a:xfrm>
            <a:prstGeom prst="straightConnector1">
              <a:avLst/>
            </a:prstGeom>
            <a:noFill/>
            <a:ln w="9525">
              <a:solidFill>
                <a:srgbClr val="000000"/>
              </a:solidFill>
              <a:prstDash val="sysDot"/>
              <a:round/>
              <a:headEnd type="oval" w="sm" len="sm"/>
              <a:tailEnd type="triangle" w="sm" len="med"/>
            </a:ln>
            <a:effectLst/>
          </p:spPr>
        </p:cxnSp>
        <p:cxnSp>
          <p:nvCxnSpPr>
            <p:cNvPr id="56" name="AutoShape 79"/>
            <p:cNvCxnSpPr>
              <a:cxnSpLocks noChangeShapeType="1"/>
              <a:stCxn id="51" idx="0"/>
              <a:endCxn id="72" idx="4"/>
            </p:cNvCxnSpPr>
            <p:nvPr/>
          </p:nvCxnSpPr>
          <p:spPr bwMode="auto">
            <a:xfrm flipV="1">
              <a:off x="8734425" y="2651125"/>
              <a:ext cx="254000" cy="436563"/>
            </a:xfrm>
            <a:prstGeom prst="straightConnector1">
              <a:avLst/>
            </a:prstGeom>
            <a:noFill/>
            <a:ln w="9525">
              <a:solidFill>
                <a:srgbClr val="000000"/>
              </a:solidFill>
              <a:prstDash val="sysDot"/>
              <a:round/>
              <a:headEnd type="oval" w="sm" len="sm"/>
              <a:tailEnd type="triangle" w="sm" len="med"/>
            </a:ln>
            <a:effectLst/>
          </p:spPr>
        </p:cxnSp>
        <p:cxnSp>
          <p:nvCxnSpPr>
            <p:cNvPr id="57" name="AutoShape 80"/>
            <p:cNvCxnSpPr>
              <a:cxnSpLocks noChangeShapeType="1"/>
              <a:stCxn id="17" idx="1"/>
              <a:endCxn id="15" idx="3"/>
            </p:cNvCxnSpPr>
            <p:nvPr/>
          </p:nvCxnSpPr>
          <p:spPr bwMode="auto">
            <a:xfrm>
              <a:off x="6110288" y="5151438"/>
              <a:ext cx="233362" cy="0"/>
            </a:xfrm>
            <a:prstGeom prst="straightConnector1">
              <a:avLst/>
            </a:prstGeom>
            <a:noFill/>
            <a:ln w="9525">
              <a:solidFill>
                <a:srgbClr val="000000"/>
              </a:solidFill>
              <a:round/>
            </a:ln>
            <a:effectLst/>
          </p:spPr>
        </p:cxnSp>
        <p:sp>
          <p:nvSpPr>
            <p:cNvPr id="58" name="Rectangle 81"/>
            <p:cNvSpPr>
              <a:spLocks noChangeArrowheads="1"/>
            </p:cNvSpPr>
            <p:nvPr/>
          </p:nvSpPr>
          <p:spPr bwMode="auto">
            <a:xfrm>
              <a:off x="8885238" y="1233488"/>
              <a:ext cx="912812" cy="195262"/>
            </a:xfrm>
            <a:prstGeom prst="rect">
              <a:avLst/>
            </a:prstGeom>
            <a:noFill/>
            <a:ln w="9525">
              <a:solidFill>
                <a:srgbClr val="99CCFF"/>
              </a:solidFill>
              <a:miter lim="800000"/>
            </a:ln>
            <a:effectLst/>
          </p:spPr>
          <p:txBody>
            <a:bodyPr wrap="none" anchor="ctr"/>
            <a:lstStyle/>
            <a:p>
              <a:pPr algn="ctr" eaLnBrk="1" fontAlgn="auto" hangingPunct="1">
                <a:spcBef>
                  <a:spcPts val="0"/>
                </a:spcBef>
                <a:spcAft>
                  <a:spcPts val="0"/>
                </a:spcAft>
                <a:defRPr/>
              </a:pPr>
              <a:r>
                <a:rPr lang="zh-CN" altLang="en-US" sz="800" b="1" kern="0">
                  <a:solidFill>
                    <a:srgbClr val="000000"/>
                  </a:solidFill>
                  <a:latin typeface="华文细黑" charset="0"/>
                  <a:ea typeface="华文细黑" charset="0"/>
                  <a:cs typeface="华文细黑" charset="0"/>
                </a:rPr>
                <a:t>自由资源池</a:t>
              </a:r>
            </a:p>
          </p:txBody>
        </p:sp>
        <p:sp>
          <p:nvSpPr>
            <p:cNvPr id="59" name="Rectangle 82"/>
            <p:cNvSpPr>
              <a:spLocks noChangeArrowheads="1"/>
            </p:cNvSpPr>
            <p:nvPr/>
          </p:nvSpPr>
          <p:spPr bwMode="auto">
            <a:xfrm>
              <a:off x="8885238" y="1516063"/>
              <a:ext cx="912812" cy="195262"/>
            </a:xfrm>
            <a:prstGeom prst="rect">
              <a:avLst/>
            </a:prstGeom>
            <a:noFill/>
            <a:ln w="9525">
              <a:solidFill>
                <a:srgbClr val="000000"/>
              </a:solidFill>
              <a:prstDash val="dash"/>
              <a:miter lim="800000"/>
            </a:ln>
            <a:effectLst/>
          </p:spPr>
          <p:txBody>
            <a:bodyPr wrap="none" anchor="ctr"/>
            <a:lstStyle/>
            <a:p>
              <a:pPr algn="ctr" eaLnBrk="1" fontAlgn="auto" hangingPunct="1">
                <a:spcBef>
                  <a:spcPts val="0"/>
                </a:spcBef>
                <a:spcAft>
                  <a:spcPts val="0"/>
                </a:spcAft>
                <a:defRPr/>
              </a:pPr>
              <a:r>
                <a:rPr lang="zh-CN" altLang="en-US" sz="800" b="1" kern="0">
                  <a:solidFill>
                    <a:srgbClr val="000000"/>
                  </a:solidFill>
                  <a:latin typeface="华文细黑" charset="0"/>
                  <a:ea typeface="华文细黑" charset="0"/>
                  <a:cs typeface="华文细黑" charset="0"/>
                </a:rPr>
                <a:t>共享资源池</a:t>
              </a:r>
            </a:p>
          </p:txBody>
        </p:sp>
        <p:cxnSp>
          <p:nvCxnSpPr>
            <p:cNvPr id="60" name="AutoShape 83"/>
            <p:cNvCxnSpPr>
              <a:cxnSpLocks noChangeShapeType="1"/>
              <a:stCxn id="17" idx="3"/>
              <a:endCxn id="87" idx="4"/>
            </p:cNvCxnSpPr>
            <p:nvPr/>
          </p:nvCxnSpPr>
          <p:spPr bwMode="auto">
            <a:xfrm rot="10800000" flipH="1">
              <a:off x="4076700" y="2641600"/>
              <a:ext cx="123825" cy="2509838"/>
            </a:xfrm>
            <a:prstGeom prst="curvedConnector4">
              <a:avLst>
                <a:gd name="adj1" fmla="val -735898"/>
                <a:gd name="adj2" fmla="val 89940"/>
              </a:avLst>
            </a:prstGeom>
            <a:noFill/>
            <a:ln w="9525">
              <a:solidFill>
                <a:srgbClr val="000099"/>
              </a:solidFill>
              <a:prstDash val="sysDot"/>
              <a:round/>
              <a:tailEnd type="triangle" w="med" len="med"/>
            </a:ln>
            <a:effectLst/>
          </p:spPr>
        </p:cxnSp>
        <p:cxnSp>
          <p:nvCxnSpPr>
            <p:cNvPr id="61" name="AutoShape 84"/>
            <p:cNvCxnSpPr>
              <a:cxnSpLocks noChangeShapeType="1"/>
              <a:stCxn id="15" idx="3"/>
              <a:endCxn id="88" idx="4"/>
            </p:cNvCxnSpPr>
            <p:nvPr/>
          </p:nvCxnSpPr>
          <p:spPr bwMode="auto">
            <a:xfrm rot="10800000">
              <a:off x="4705350" y="2641600"/>
              <a:ext cx="1638300" cy="2509838"/>
            </a:xfrm>
            <a:prstGeom prst="curvedConnector2">
              <a:avLst/>
            </a:prstGeom>
            <a:noFill/>
            <a:ln w="9525">
              <a:solidFill>
                <a:srgbClr val="FF9900"/>
              </a:solidFill>
              <a:prstDash val="sysDot"/>
              <a:round/>
              <a:tailEnd type="triangle" w="med" len="med"/>
            </a:ln>
            <a:effectLst/>
          </p:spPr>
        </p:cxnSp>
        <p:cxnSp>
          <p:nvCxnSpPr>
            <p:cNvPr id="62" name="AutoShape 85"/>
            <p:cNvCxnSpPr>
              <a:cxnSpLocks noChangeShapeType="1"/>
              <a:stCxn id="15" idx="3"/>
              <a:endCxn id="80" idx="4"/>
            </p:cNvCxnSpPr>
            <p:nvPr/>
          </p:nvCxnSpPr>
          <p:spPr bwMode="auto">
            <a:xfrm rot="10800000" flipH="1">
              <a:off x="6343650" y="2641600"/>
              <a:ext cx="501650" cy="2509838"/>
            </a:xfrm>
            <a:prstGeom prst="curvedConnector4">
              <a:avLst>
                <a:gd name="adj1" fmla="val -210130"/>
                <a:gd name="adj2" fmla="val 89560"/>
              </a:avLst>
            </a:prstGeom>
            <a:noFill/>
            <a:ln w="9525">
              <a:solidFill>
                <a:srgbClr val="FF9900"/>
              </a:solidFill>
              <a:prstDash val="sysDot"/>
              <a:round/>
              <a:tailEnd type="triangle" w="med" len="med"/>
            </a:ln>
            <a:effectLst/>
          </p:spPr>
        </p:cxnSp>
        <p:sp>
          <p:nvSpPr>
            <p:cNvPr id="63" name="AutoShape 86"/>
            <p:cNvSpPr/>
            <p:nvPr/>
          </p:nvSpPr>
          <p:spPr bwMode="auto">
            <a:xfrm>
              <a:off x="2930525" y="3766998"/>
              <a:ext cx="42863" cy="279678"/>
            </a:xfrm>
            <a:prstGeom prst="leftBracket">
              <a:avLst>
                <a:gd name="adj" fmla="val 22167"/>
              </a:avLst>
            </a:prstGeom>
            <a:noFill/>
            <a:ln w="9525">
              <a:solidFill>
                <a:srgbClr val="000000"/>
              </a:solidFill>
              <a:round/>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sp>
          <p:nvSpPr>
            <p:cNvPr id="64" name="AutoShape 87"/>
            <p:cNvSpPr/>
            <p:nvPr/>
          </p:nvSpPr>
          <p:spPr bwMode="auto">
            <a:xfrm>
              <a:off x="1196975" y="4419957"/>
              <a:ext cx="47625" cy="285036"/>
            </a:xfrm>
            <a:prstGeom prst="leftBracket">
              <a:avLst>
                <a:gd name="adj" fmla="val 40612"/>
              </a:avLst>
            </a:prstGeom>
            <a:noFill/>
            <a:ln w="9525">
              <a:solidFill>
                <a:srgbClr val="000000"/>
              </a:solidFill>
              <a:round/>
            </a:ln>
            <a:effectLst/>
          </p:spPr>
          <p:txBody>
            <a:bodyPr anchor="ctr">
              <a:spAutoFit/>
            </a:bodyPr>
            <a:lstStyle/>
            <a:p>
              <a:pPr algn="ctr" eaLnBrk="1" fontAlgn="auto" hangingPunct="1">
                <a:spcBef>
                  <a:spcPts val="0"/>
                </a:spcBef>
                <a:spcAft>
                  <a:spcPts val="0"/>
                </a:spcAft>
                <a:defRPr/>
              </a:pPr>
              <a:endParaRPr lang="zh-CN" altLang="en-US" sz="1200" b="1" kern="0">
                <a:solidFill>
                  <a:srgbClr val="000000"/>
                </a:solidFill>
                <a:cs typeface="Arial" panose="020B0604020202020204" pitchFamily="34" charset="0"/>
              </a:endParaRPr>
            </a:p>
          </p:txBody>
        </p:sp>
      </p:grpSp>
      <p:sp>
        <p:nvSpPr>
          <p:cNvPr id="94" name="五边形 93"/>
          <p:cNvSpPr/>
          <p:nvPr/>
        </p:nvSpPr>
        <p:spPr>
          <a:xfrm>
            <a:off x="7278069" y="359203"/>
            <a:ext cx="1346642"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96" name="五边形 95"/>
          <p:cNvSpPr/>
          <p:nvPr/>
        </p:nvSpPr>
        <p:spPr>
          <a:xfrm>
            <a:off x="9798349" y="332656"/>
            <a:ext cx="1122187" cy="358401"/>
          </a:xfrm>
          <a:prstGeom prst="homePlate">
            <a:avLst>
              <a:gd name="adj" fmla="val 1864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97" name="五边形 96"/>
          <p:cNvSpPr/>
          <p:nvPr/>
        </p:nvSpPr>
        <p:spPr>
          <a:xfrm>
            <a:off x="8624711" y="357673"/>
            <a:ext cx="1122187" cy="358401"/>
          </a:xfrm>
          <a:prstGeom prst="homePlate">
            <a:avLst>
              <a:gd name="adj" fmla="val 2256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34782731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smtClean="0">
                <a:solidFill>
                  <a:schemeClr val="tx1"/>
                </a:solidFill>
              </a:rPr>
              <a:t>支撑项目经营的评价机制</a:t>
            </a:r>
            <a:endParaRPr lang="zh-CN" altLang="en-US" dirty="0">
              <a:solidFill>
                <a:schemeClr val="tx1"/>
              </a:solidFill>
              <a:latin typeface="+mj-ea"/>
              <a:ea typeface="+mj-ea"/>
            </a:endParaRPr>
          </a:p>
        </p:txBody>
      </p:sp>
      <p:grpSp>
        <p:nvGrpSpPr>
          <p:cNvPr id="3" name="组合 2"/>
          <p:cNvGrpSpPr/>
          <p:nvPr/>
        </p:nvGrpSpPr>
        <p:grpSpPr>
          <a:xfrm>
            <a:off x="1610592" y="1281329"/>
            <a:ext cx="8499764" cy="4101155"/>
            <a:chOff x="1712913" y="1376363"/>
            <a:chExt cx="6516687" cy="3960812"/>
          </a:xfrm>
        </p:grpSpPr>
        <p:sp>
          <p:nvSpPr>
            <p:cNvPr id="4" name="AutoShape 3"/>
            <p:cNvSpPr>
              <a:spLocks noChangeArrowheads="1"/>
            </p:cNvSpPr>
            <p:nvPr/>
          </p:nvSpPr>
          <p:spPr bwMode="auto">
            <a:xfrm>
              <a:off x="1712913" y="1376363"/>
              <a:ext cx="6516687" cy="1560512"/>
            </a:xfrm>
            <a:prstGeom prst="triangle">
              <a:avLst>
                <a:gd name="adj" fmla="val 50000"/>
              </a:avLst>
            </a:prstGeom>
            <a:solidFill>
              <a:srgbClr val="CCECFF">
                <a:alpha val="28999"/>
              </a:srgbClr>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fontAlgn="auto" hangingPunct="1">
                <a:spcBef>
                  <a:spcPts val="0"/>
                </a:spcBef>
                <a:spcAft>
                  <a:spcPts val="0"/>
                </a:spcAft>
                <a:defRPr/>
              </a:pPr>
              <a:endParaRPr lang="zh-CN" altLang="en-US" sz="1200" b="1" kern="0">
                <a:solidFill>
                  <a:srgbClr val="000000"/>
                </a:solidFill>
                <a:latin typeface="微软雅黑" panose="020B0503020204020204" pitchFamily="34" charset="-122"/>
                <a:ea typeface="微软雅黑" panose="020B0503020204020204" pitchFamily="34" charset="-122"/>
                <a:cs typeface="Arial" charset="0"/>
              </a:endParaRPr>
            </a:p>
          </p:txBody>
        </p:sp>
        <p:grpSp>
          <p:nvGrpSpPr>
            <p:cNvPr id="5" name="Group 4"/>
            <p:cNvGrpSpPr>
              <a:grpSpLocks/>
            </p:cNvGrpSpPr>
            <p:nvPr/>
          </p:nvGrpSpPr>
          <p:grpSpPr bwMode="auto">
            <a:xfrm>
              <a:off x="4232275" y="1568450"/>
              <a:ext cx="1476375" cy="1336675"/>
              <a:chOff x="2099" y="1268"/>
              <a:chExt cx="590" cy="534"/>
            </a:xfrm>
          </p:grpSpPr>
          <p:sp>
            <p:nvSpPr>
              <p:cNvPr id="11" name="Oval 5"/>
              <p:cNvSpPr>
                <a:spLocks noChangeArrowheads="1"/>
              </p:cNvSpPr>
              <p:nvPr/>
            </p:nvSpPr>
            <p:spPr bwMode="auto">
              <a:xfrm>
                <a:off x="2253" y="1268"/>
                <a:ext cx="274" cy="274"/>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en-US" sz="1600" b="1" kern="0">
                    <a:solidFill>
                      <a:srgbClr val="000000"/>
                    </a:solidFill>
                    <a:latin typeface="微软雅黑" panose="020B0503020204020204" pitchFamily="34" charset="-122"/>
                    <a:ea typeface="微软雅黑" panose="020B0503020204020204" pitchFamily="34" charset="-122"/>
                    <a:cs typeface="华文细黑" charset="0"/>
                  </a:rPr>
                  <a:t>AR</a:t>
                </a:r>
              </a:p>
            </p:txBody>
          </p:sp>
          <p:sp>
            <p:nvSpPr>
              <p:cNvPr id="12" name="Oval 6"/>
              <p:cNvSpPr>
                <a:spLocks noChangeArrowheads="1"/>
              </p:cNvSpPr>
              <p:nvPr/>
            </p:nvSpPr>
            <p:spPr bwMode="auto">
              <a:xfrm>
                <a:off x="2099" y="1528"/>
                <a:ext cx="274" cy="274"/>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en-US" sz="1600" b="1" kern="0">
                    <a:solidFill>
                      <a:srgbClr val="000000"/>
                    </a:solidFill>
                    <a:latin typeface="微软雅黑" panose="020B0503020204020204" pitchFamily="34" charset="-122"/>
                    <a:ea typeface="微软雅黑" panose="020B0503020204020204" pitchFamily="34" charset="-122"/>
                    <a:cs typeface="华文细黑" charset="0"/>
                  </a:rPr>
                  <a:t>SR</a:t>
                </a:r>
              </a:p>
            </p:txBody>
          </p:sp>
          <p:sp>
            <p:nvSpPr>
              <p:cNvPr id="13" name="Oval 7"/>
              <p:cNvSpPr>
                <a:spLocks noChangeArrowheads="1"/>
              </p:cNvSpPr>
              <p:nvPr/>
            </p:nvSpPr>
            <p:spPr bwMode="auto">
              <a:xfrm>
                <a:off x="2415" y="1528"/>
                <a:ext cx="274" cy="274"/>
              </a:xfrm>
              <a:prstGeom prst="ellipse">
                <a:avLst/>
              </a:prstGeom>
              <a:gradFill rotWithShape="1">
                <a:gsLst>
                  <a:gs pos="0">
                    <a:srgbClr val="FFFFFF"/>
                  </a:gs>
                  <a:gs pos="100000">
                    <a:srgbClr val="99CCFF"/>
                  </a:gs>
                </a:gsLst>
                <a:path path="shape">
                  <a:fillToRect l="50000" t="50000" r="50000" b="50000"/>
                </a:path>
              </a:gra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en-US" sz="1600" b="1" kern="0">
                    <a:solidFill>
                      <a:srgbClr val="000000"/>
                    </a:solidFill>
                    <a:latin typeface="微软雅黑" panose="020B0503020204020204" pitchFamily="34" charset="-122"/>
                    <a:ea typeface="微软雅黑" panose="020B0503020204020204" pitchFamily="34" charset="-122"/>
                    <a:cs typeface="华文细黑" charset="0"/>
                  </a:rPr>
                  <a:t>FR</a:t>
                </a:r>
              </a:p>
            </p:txBody>
          </p:sp>
          <p:sp>
            <p:nvSpPr>
              <p:cNvPr id="14" name="Line 8"/>
              <p:cNvSpPr>
                <a:spLocks noChangeShapeType="1"/>
              </p:cNvSpPr>
              <p:nvPr/>
            </p:nvSpPr>
            <p:spPr bwMode="auto">
              <a:xfrm flipV="1">
                <a:off x="2276" y="1488"/>
                <a:ext cx="68" cy="94"/>
              </a:xfrm>
              <a:prstGeom prst="line">
                <a:avLst/>
              </a:prstGeom>
              <a:noFill/>
              <a:ln w="19050">
                <a:solidFill>
                  <a:srgbClr val="0066FF"/>
                </a:solidFill>
                <a:round/>
                <a:headEnd type="triangle" w="lg" len="me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fontAlgn="auto" hangingPunct="1">
                  <a:spcBef>
                    <a:spcPts val="0"/>
                  </a:spcBef>
                  <a:spcAft>
                    <a:spcPts val="0"/>
                  </a:spcAft>
                  <a:defRPr/>
                </a:pPr>
                <a:endParaRPr lang="zh-CN" altLang="en-US" sz="1200" b="1" kern="0">
                  <a:solidFill>
                    <a:srgbClr val="000000"/>
                  </a:solidFill>
                  <a:latin typeface="微软雅黑" panose="020B0503020204020204" pitchFamily="34" charset="-122"/>
                  <a:ea typeface="微软雅黑" panose="020B0503020204020204" pitchFamily="34" charset="-122"/>
                  <a:cs typeface="Arial" charset="0"/>
                </a:endParaRPr>
              </a:p>
            </p:txBody>
          </p:sp>
          <p:sp>
            <p:nvSpPr>
              <p:cNvPr id="15" name="Line 9"/>
              <p:cNvSpPr>
                <a:spLocks noChangeShapeType="1"/>
              </p:cNvSpPr>
              <p:nvPr/>
            </p:nvSpPr>
            <p:spPr bwMode="auto">
              <a:xfrm flipH="1" flipV="1">
                <a:off x="2429" y="1488"/>
                <a:ext cx="68" cy="93"/>
              </a:xfrm>
              <a:prstGeom prst="line">
                <a:avLst/>
              </a:prstGeom>
              <a:noFill/>
              <a:ln w="19050">
                <a:solidFill>
                  <a:srgbClr val="0066FF"/>
                </a:solidFill>
                <a:round/>
                <a:headEnd type="triangle" w="lg" len="me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fontAlgn="auto" hangingPunct="1">
                  <a:spcBef>
                    <a:spcPts val="0"/>
                  </a:spcBef>
                  <a:spcAft>
                    <a:spcPts val="0"/>
                  </a:spcAft>
                  <a:defRPr/>
                </a:pPr>
                <a:endParaRPr lang="zh-CN" altLang="en-US" sz="1200" b="1" kern="0">
                  <a:solidFill>
                    <a:srgbClr val="000000"/>
                  </a:solidFill>
                  <a:latin typeface="微软雅黑" panose="020B0503020204020204" pitchFamily="34" charset="-122"/>
                  <a:ea typeface="微软雅黑" panose="020B0503020204020204" pitchFamily="34" charset="-122"/>
                  <a:cs typeface="Arial" charset="0"/>
                </a:endParaRPr>
              </a:p>
            </p:txBody>
          </p:sp>
          <p:sp>
            <p:nvSpPr>
              <p:cNvPr id="16" name="Line 10"/>
              <p:cNvSpPr>
                <a:spLocks noChangeShapeType="1"/>
              </p:cNvSpPr>
              <p:nvPr/>
            </p:nvSpPr>
            <p:spPr bwMode="auto">
              <a:xfrm>
                <a:off x="2331" y="1669"/>
                <a:ext cx="123" cy="1"/>
              </a:xfrm>
              <a:prstGeom prst="line">
                <a:avLst/>
              </a:prstGeom>
              <a:noFill/>
              <a:ln w="19050">
                <a:solidFill>
                  <a:srgbClr val="0066FF"/>
                </a:solidFill>
                <a:round/>
                <a:headEnd type="triangle" w="lg" len="me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fontAlgn="auto" hangingPunct="1">
                  <a:spcBef>
                    <a:spcPts val="0"/>
                  </a:spcBef>
                  <a:spcAft>
                    <a:spcPts val="0"/>
                  </a:spcAft>
                  <a:defRPr/>
                </a:pPr>
                <a:endParaRPr lang="zh-CN" altLang="en-US" sz="1200" b="1" kern="0">
                  <a:solidFill>
                    <a:srgbClr val="000000"/>
                  </a:solidFill>
                  <a:latin typeface="微软雅黑" panose="020B0503020204020204" pitchFamily="34" charset="-122"/>
                  <a:ea typeface="微软雅黑" panose="020B0503020204020204" pitchFamily="34" charset="-122"/>
                  <a:cs typeface="Arial" charset="0"/>
                </a:endParaRPr>
              </a:p>
            </p:txBody>
          </p:sp>
        </p:grpSp>
        <p:sp>
          <p:nvSpPr>
            <p:cNvPr id="6" name="Rectangle 11"/>
            <p:cNvSpPr>
              <a:spLocks noChangeArrowheads="1"/>
            </p:cNvSpPr>
            <p:nvPr/>
          </p:nvSpPr>
          <p:spPr bwMode="auto">
            <a:xfrm>
              <a:off x="1712913" y="2973388"/>
              <a:ext cx="1116012" cy="1979612"/>
            </a:xfrm>
            <a:prstGeom prst="rect">
              <a:avLst/>
            </a:prstGeom>
            <a:solidFill>
              <a:srgbClr val="0066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华文细黑" charset="0"/>
                </a:rPr>
                <a:t>共同的</a:t>
              </a:r>
              <a:r>
                <a:rPr lang="en-US" altLang="zh-CN" b="1" kern="0" dirty="0">
                  <a:solidFill>
                    <a:srgbClr val="FFFFFF"/>
                  </a:solidFill>
                  <a:latin typeface="微软雅黑" panose="020B0503020204020204" pitchFamily="34" charset="-122"/>
                  <a:ea typeface="微软雅黑" panose="020B0503020204020204" pitchFamily="34" charset="-122"/>
                  <a:cs typeface="华文细黑" charset="0"/>
                </a:rPr>
                <a:t>KPI</a:t>
              </a:r>
            </a:p>
          </p:txBody>
        </p:sp>
        <p:sp>
          <p:nvSpPr>
            <p:cNvPr id="7" name="Rectangle 12"/>
            <p:cNvSpPr>
              <a:spLocks noChangeArrowheads="1"/>
            </p:cNvSpPr>
            <p:nvPr/>
          </p:nvSpPr>
          <p:spPr bwMode="auto">
            <a:xfrm>
              <a:off x="3513138" y="2973388"/>
              <a:ext cx="1116012" cy="1979612"/>
            </a:xfrm>
            <a:prstGeom prst="rect">
              <a:avLst/>
            </a:prstGeom>
            <a:solidFill>
              <a:srgbClr val="0066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华文细黑" charset="0"/>
                </a:rPr>
                <a:t>能力管理</a:t>
              </a:r>
            </a:p>
          </p:txBody>
        </p:sp>
        <p:sp>
          <p:nvSpPr>
            <p:cNvPr id="8" name="Rectangle 13"/>
            <p:cNvSpPr>
              <a:spLocks noChangeArrowheads="1"/>
            </p:cNvSpPr>
            <p:nvPr/>
          </p:nvSpPr>
          <p:spPr bwMode="auto">
            <a:xfrm>
              <a:off x="5314950" y="2973388"/>
              <a:ext cx="1114425" cy="1979612"/>
            </a:xfrm>
            <a:prstGeom prst="rect">
              <a:avLst/>
            </a:prstGeom>
            <a:solidFill>
              <a:srgbClr val="0066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华文细黑" charset="0"/>
                </a:rPr>
                <a:t>决策</a:t>
              </a:r>
            </a:p>
          </p:txBody>
        </p:sp>
        <p:sp>
          <p:nvSpPr>
            <p:cNvPr id="9" name="Rectangle 14"/>
            <p:cNvSpPr>
              <a:spLocks noChangeArrowheads="1"/>
            </p:cNvSpPr>
            <p:nvPr/>
          </p:nvSpPr>
          <p:spPr bwMode="auto">
            <a:xfrm>
              <a:off x="7077075" y="2973388"/>
              <a:ext cx="1116013" cy="1979612"/>
            </a:xfrm>
            <a:prstGeom prst="rect">
              <a:avLst/>
            </a:prstGeom>
            <a:solidFill>
              <a:srgbClr val="0066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nchor="ctr"/>
            <a:lstStyle/>
            <a:p>
              <a:pPr algn="ctr" eaLnBrk="1" fontAlgn="auto" hangingPunct="1">
                <a:spcBef>
                  <a:spcPts val="0"/>
                </a:spcBef>
                <a:spcAft>
                  <a:spcPts val="0"/>
                </a:spcAft>
                <a:defRPr/>
              </a:pPr>
              <a:r>
                <a:rPr lang="zh-CN" altLang="en-US" sz="1200" b="1" kern="0" dirty="0">
                  <a:solidFill>
                    <a:srgbClr val="FFFFFF"/>
                  </a:solidFill>
                  <a:latin typeface="微软雅黑" panose="020B0503020204020204" pitchFamily="34" charset="-122"/>
                  <a:ea typeface="微软雅黑" panose="020B0503020204020204" pitchFamily="34" charset="-122"/>
                  <a:cs typeface="华文细黑" charset="0"/>
                </a:rPr>
                <a:t> </a:t>
              </a:r>
              <a:r>
                <a:rPr lang="zh-CN" altLang="en-US" b="1" kern="0" dirty="0">
                  <a:solidFill>
                    <a:srgbClr val="FFFFFF"/>
                  </a:solidFill>
                  <a:latin typeface="微软雅黑" panose="020B0503020204020204" pitchFamily="34" charset="-122"/>
                  <a:ea typeface="微软雅黑" panose="020B0503020204020204" pitchFamily="34" charset="-122"/>
                  <a:cs typeface="华文细黑" charset="0"/>
                </a:rPr>
                <a:t>资源池可收费性</a:t>
              </a:r>
              <a:r>
                <a:rPr lang="en-US" altLang="zh-CN" b="1" kern="0" dirty="0">
                  <a:solidFill>
                    <a:srgbClr val="FFFFFF"/>
                  </a:solidFill>
                  <a:latin typeface="微软雅黑" panose="020B0503020204020204" pitchFamily="34" charset="-122"/>
                  <a:ea typeface="微软雅黑" panose="020B0503020204020204" pitchFamily="34" charset="-122"/>
                  <a:cs typeface="华文细黑" charset="0"/>
                </a:rPr>
                <a:t>/</a:t>
              </a:r>
              <a:r>
                <a:rPr lang="zh-CN" altLang="en-US" b="1" kern="0" dirty="0">
                  <a:solidFill>
                    <a:srgbClr val="FFFFFF"/>
                  </a:solidFill>
                  <a:latin typeface="微软雅黑" panose="020B0503020204020204" pitchFamily="34" charset="-122"/>
                  <a:ea typeface="微软雅黑" panose="020B0503020204020204" pitchFamily="34" charset="-122"/>
                  <a:cs typeface="华文细黑" charset="0"/>
                </a:rPr>
                <a:t>利用率</a:t>
              </a:r>
              <a:endParaRPr lang="en-US" altLang="zh-CN" b="1" kern="0" dirty="0">
                <a:solidFill>
                  <a:srgbClr val="FFFFFF"/>
                </a:solidFill>
                <a:latin typeface="微软雅黑" panose="020B0503020204020204" pitchFamily="34" charset="-122"/>
                <a:ea typeface="微软雅黑" panose="020B0503020204020204" pitchFamily="34" charset="-122"/>
                <a:cs typeface="华文细黑" charset="0"/>
              </a:endParaRPr>
            </a:p>
          </p:txBody>
        </p:sp>
        <p:sp>
          <p:nvSpPr>
            <p:cNvPr id="10" name="Rectangle 15"/>
            <p:cNvSpPr>
              <a:spLocks noChangeArrowheads="1"/>
            </p:cNvSpPr>
            <p:nvPr/>
          </p:nvSpPr>
          <p:spPr bwMode="auto">
            <a:xfrm>
              <a:off x="1712913" y="5037138"/>
              <a:ext cx="6516687" cy="300037"/>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fontAlgn="auto" hangingPunct="1">
                <a:spcBef>
                  <a:spcPts val="0"/>
                </a:spcBef>
                <a:spcAft>
                  <a:spcPts val="0"/>
                </a:spcAft>
                <a:defRPr/>
              </a:pPr>
              <a:r>
                <a:rPr lang="zh-CN" altLang="en-US" b="1" kern="0" dirty="0">
                  <a:solidFill>
                    <a:srgbClr val="000000"/>
                  </a:solidFill>
                  <a:latin typeface="微软雅黑" panose="020B0503020204020204" pitchFamily="34" charset="-122"/>
                  <a:ea typeface="微软雅黑" panose="020B0503020204020204" pitchFamily="34" charset="-122"/>
                  <a:cs typeface="华文细黑" charset="0"/>
                </a:rPr>
                <a:t>企业流程架构</a:t>
              </a:r>
              <a:r>
                <a:rPr lang="en-US" altLang="zh-CN" b="1" kern="0" dirty="0">
                  <a:solidFill>
                    <a:srgbClr val="000000"/>
                  </a:solidFill>
                  <a:latin typeface="微软雅黑" panose="020B0503020204020204" pitchFamily="34" charset="-122"/>
                  <a:ea typeface="微软雅黑" panose="020B0503020204020204" pitchFamily="34" charset="-122"/>
                  <a:cs typeface="华文细黑" charset="0"/>
                </a:rPr>
                <a:t>/IT</a:t>
              </a:r>
              <a:r>
                <a:rPr lang="zh-CN" altLang="en-US" b="1" kern="0" dirty="0">
                  <a:solidFill>
                    <a:srgbClr val="000000"/>
                  </a:solidFill>
                  <a:latin typeface="微软雅黑" panose="020B0503020204020204" pitchFamily="34" charset="-122"/>
                  <a:ea typeface="微软雅黑" panose="020B0503020204020204" pitchFamily="34" charset="-122"/>
                  <a:cs typeface="华文细黑" charset="0"/>
                </a:rPr>
                <a:t>基础架构</a:t>
              </a:r>
            </a:p>
          </p:txBody>
        </p:sp>
      </p:grpSp>
      <p:sp>
        <p:nvSpPr>
          <p:cNvPr id="22" name="五边形 21"/>
          <p:cNvSpPr/>
          <p:nvPr/>
        </p:nvSpPr>
        <p:spPr>
          <a:xfrm>
            <a:off x="7206061" y="359203"/>
            <a:ext cx="1346642"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24" name="五边形 23"/>
          <p:cNvSpPr/>
          <p:nvPr/>
        </p:nvSpPr>
        <p:spPr>
          <a:xfrm>
            <a:off x="9726341" y="332656"/>
            <a:ext cx="1122187" cy="358401"/>
          </a:xfrm>
          <a:prstGeom prst="homePlate">
            <a:avLst>
              <a:gd name="adj" fmla="val 1864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25" name="五边形 24"/>
          <p:cNvSpPr/>
          <p:nvPr/>
        </p:nvSpPr>
        <p:spPr>
          <a:xfrm>
            <a:off x="8552703" y="357673"/>
            <a:ext cx="1122187"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24011690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407368" y="277138"/>
            <a:ext cx="11137900" cy="648072"/>
          </a:xfrm>
          <a:prstGeom prst="rect">
            <a:avLst/>
          </a:prstGeom>
        </p:spPr>
        <p:txBody>
          <a:bodyPr/>
          <a:lstStyle>
            <a:lvl1pPr algn="l" defTabSz="914400" rtl="0" eaLnBrk="1" latinLnBrk="0" hangingPunct="1">
              <a:lnSpc>
                <a:spcPct val="90000"/>
              </a:lnSpc>
              <a:spcBef>
                <a:spcPct val="0"/>
              </a:spcBef>
              <a:buNone/>
              <a:defRPr lang="zh-CN" altLang="en-US" sz="2800" b="1" kern="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lvl1pPr>
          </a:lstStyle>
          <a:p>
            <a:pPr fontAlgn="auto">
              <a:spcAft>
                <a:spcPts val="0"/>
              </a:spcAft>
            </a:pPr>
            <a:r>
              <a:rPr kumimoji="1" lang="zh-CN" altLang="en-US" dirty="0">
                <a:solidFill>
                  <a:schemeClr val="tx1"/>
                </a:solidFill>
              </a:rPr>
              <a:t>铁三角运作核心四要素</a:t>
            </a:r>
          </a:p>
        </p:txBody>
      </p:sp>
      <p:grpSp>
        <p:nvGrpSpPr>
          <p:cNvPr id="4" name="Group 4"/>
          <p:cNvGrpSpPr/>
          <p:nvPr/>
        </p:nvGrpSpPr>
        <p:grpSpPr bwMode="auto">
          <a:xfrm>
            <a:off x="9120559" y="1353339"/>
            <a:ext cx="2232025" cy="1357313"/>
            <a:chOff x="1079" y="867"/>
            <a:chExt cx="4105" cy="2495"/>
          </a:xfrm>
        </p:grpSpPr>
        <p:sp>
          <p:nvSpPr>
            <p:cNvPr id="5" name="AutoShape 5"/>
            <p:cNvSpPr>
              <a:spLocks noChangeArrowheads="1"/>
            </p:cNvSpPr>
            <p:nvPr/>
          </p:nvSpPr>
          <p:spPr bwMode="auto">
            <a:xfrm>
              <a:off x="1079" y="867"/>
              <a:ext cx="4105" cy="983"/>
            </a:xfrm>
            <a:prstGeom prst="triangle">
              <a:avLst>
                <a:gd name="adj" fmla="val 50000"/>
              </a:avLst>
            </a:prstGeom>
            <a:solidFill>
              <a:srgbClr val="CCECFF">
                <a:alpha val="28999"/>
              </a:srgbClr>
            </a:solidFill>
            <a:ln w="9525">
              <a:solidFill>
                <a:sysClr val="windowText" lastClr="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 name="Group 6"/>
            <p:cNvGrpSpPr/>
            <p:nvPr/>
          </p:nvGrpSpPr>
          <p:grpSpPr bwMode="auto">
            <a:xfrm>
              <a:off x="2666" y="988"/>
              <a:ext cx="930" cy="842"/>
              <a:chOff x="2099" y="1268"/>
              <a:chExt cx="590" cy="534"/>
            </a:xfrm>
          </p:grpSpPr>
          <p:sp>
            <p:nvSpPr>
              <p:cNvPr id="12" name="Oval 7"/>
              <p:cNvSpPr>
                <a:spLocks noChangeArrowheads="1"/>
              </p:cNvSpPr>
              <p:nvPr/>
            </p:nvSpPr>
            <p:spPr bwMode="auto">
              <a:xfrm>
                <a:off x="2253" y="1268"/>
                <a:ext cx="274" cy="274"/>
              </a:xfrm>
              <a:prstGeom prst="ellipse">
                <a:avLst/>
              </a:prstGeom>
              <a:gradFill rotWithShape="1">
                <a:gsLst>
                  <a:gs pos="0">
                    <a:sysClr val="window" lastClr="FFFFFF"/>
                  </a:gs>
                  <a:gs pos="100000">
                    <a:srgbClr val="5B9BD5"/>
                  </a:gs>
                </a:gsLst>
                <a:path path="shape">
                  <a:fillToRect l="50000" t="50000" r="50000" b="50000"/>
                </a:path>
              </a:gradFill>
              <a:ln w="9525">
                <a:solidFill>
                  <a:sysClr val="windowText" lastClr="000000"/>
                </a:solidFill>
                <a:round/>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smtClean="0">
                    <a:ln>
                      <a:noFill/>
                    </a:ln>
                    <a:solidFill>
                      <a:srgbClr val="000000"/>
                    </a:solidFill>
                    <a:effectLst/>
                    <a:uLnTx/>
                    <a:uFillTx/>
                    <a:ea typeface="PMingLiU" panose="02020500000000000000" charset="-120"/>
                    <a:cs typeface="PMingLiU" panose="02020500000000000000" charset="-120"/>
                  </a:rPr>
                  <a:t>AR</a:t>
                </a:r>
              </a:p>
            </p:txBody>
          </p:sp>
          <p:sp>
            <p:nvSpPr>
              <p:cNvPr id="13" name="Oval 8"/>
              <p:cNvSpPr>
                <a:spLocks noChangeArrowheads="1"/>
              </p:cNvSpPr>
              <p:nvPr/>
            </p:nvSpPr>
            <p:spPr bwMode="auto">
              <a:xfrm>
                <a:off x="2099" y="1528"/>
                <a:ext cx="274" cy="274"/>
              </a:xfrm>
              <a:prstGeom prst="ellipse">
                <a:avLst/>
              </a:prstGeom>
              <a:gradFill rotWithShape="1">
                <a:gsLst>
                  <a:gs pos="0">
                    <a:sysClr val="window" lastClr="FFFFFF"/>
                  </a:gs>
                  <a:gs pos="100000">
                    <a:srgbClr val="5B9BD5"/>
                  </a:gs>
                </a:gsLst>
                <a:path path="shape">
                  <a:fillToRect l="50000" t="50000" r="50000" b="50000"/>
                </a:path>
              </a:gradFill>
              <a:ln w="9525">
                <a:solidFill>
                  <a:sysClr val="windowText" lastClr="000000"/>
                </a:solidFill>
                <a:round/>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smtClean="0">
                    <a:ln>
                      <a:noFill/>
                    </a:ln>
                    <a:solidFill>
                      <a:srgbClr val="000000"/>
                    </a:solidFill>
                    <a:effectLst/>
                    <a:uLnTx/>
                    <a:uFillTx/>
                    <a:ea typeface="PMingLiU" panose="02020500000000000000" charset="-120"/>
                    <a:cs typeface="PMingLiU" panose="02020500000000000000" charset="-120"/>
                  </a:rPr>
                  <a:t>SR</a:t>
                </a:r>
              </a:p>
            </p:txBody>
          </p:sp>
          <p:sp>
            <p:nvSpPr>
              <p:cNvPr id="14" name="Oval 9"/>
              <p:cNvSpPr>
                <a:spLocks noChangeArrowheads="1"/>
              </p:cNvSpPr>
              <p:nvPr/>
            </p:nvSpPr>
            <p:spPr bwMode="auto">
              <a:xfrm>
                <a:off x="2415" y="1528"/>
                <a:ext cx="274" cy="274"/>
              </a:xfrm>
              <a:prstGeom prst="ellipse">
                <a:avLst/>
              </a:prstGeom>
              <a:gradFill rotWithShape="1">
                <a:gsLst>
                  <a:gs pos="0">
                    <a:sysClr val="window" lastClr="FFFFFF"/>
                  </a:gs>
                  <a:gs pos="100000">
                    <a:srgbClr val="5B9BD5"/>
                  </a:gs>
                </a:gsLst>
                <a:path path="shape">
                  <a:fillToRect l="50000" t="50000" r="50000" b="50000"/>
                </a:path>
              </a:gradFill>
              <a:ln w="9525">
                <a:solidFill>
                  <a:sysClr val="windowText" lastClr="000000"/>
                </a:solidFill>
                <a:round/>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smtClean="0">
                    <a:ln>
                      <a:noFill/>
                    </a:ln>
                    <a:solidFill>
                      <a:srgbClr val="000000"/>
                    </a:solidFill>
                    <a:effectLst/>
                    <a:uLnTx/>
                    <a:uFillTx/>
                    <a:ea typeface="PMingLiU" panose="02020500000000000000" charset="-120"/>
                    <a:cs typeface="PMingLiU" panose="02020500000000000000" charset="-120"/>
                  </a:rPr>
                  <a:t>FR</a:t>
                </a:r>
              </a:p>
            </p:txBody>
          </p:sp>
          <p:sp>
            <p:nvSpPr>
              <p:cNvPr id="15" name="Line 10"/>
              <p:cNvSpPr>
                <a:spLocks noChangeShapeType="1"/>
              </p:cNvSpPr>
              <p:nvPr/>
            </p:nvSpPr>
            <p:spPr bwMode="auto">
              <a:xfrm flipV="1">
                <a:off x="2276" y="1488"/>
                <a:ext cx="68" cy="94"/>
              </a:xfrm>
              <a:prstGeom prst="line">
                <a:avLst/>
              </a:prstGeom>
              <a:noFill/>
              <a:ln w="19050">
                <a:solidFill>
                  <a:srgbClr val="0066FF"/>
                </a:solidFill>
                <a:round/>
                <a:headEnd type="triangle" w="lg" len="med"/>
                <a:tailEnd type="triangle" w="lg" len="me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 name="Line 11"/>
              <p:cNvSpPr>
                <a:spLocks noChangeShapeType="1"/>
              </p:cNvSpPr>
              <p:nvPr/>
            </p:nvSpPr>
            <p:spPr bwMode="auto">
              <a:xfrm flipH="1" flipV="1">
                <a:off x="2429" y="1488"/>
                <a:ext cx="68" cy="93"/>
              </a:xfrm>
              <a:prstGeom prst="line">
                <a:avLst/>
              </a:prstGeom>
              <a:noFill/>
              <a:ln w="19050">
                <a:solidFill>
                  <a:srgbClr val="0066FF"/>
                </a:solidFill>
                <a:round/>
                <a:headEnd type="triangle" w="lg" len="med"/>
                <a:tailEnd type="triangle" w="lg" len="me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 name="Line 12"/>
              <p:cNvSpPr>
                <a:spLocks noChangeShapeType="1"/>
              </p:cNvSpPr>
              <p:nvPr/>
            </p:nvSpPr>
            <p:spPr bwMode="auto">
              <a:xfrm>
                <a:off x="2331" y="1669"/>
                <a:ext cx="123" cy="1"/>
              </a:xfrm>
              <a:prstGeom prst="line">
                <a:avLst/>
              </a:prstGeom>
              <a:noFill/>
              <a:ln w="19050">
                <a:solidFill>
                  <a:srgbClr val="0066FF"/>
                </a:solidFill>
                <a:round/>
                <a:headEnd type="triangle" w="lg" len="med"/>
                <a:tailEnd type="triangle" w="lg" len="me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 name="Rectangle 13"/>
            <p:cNvSpPr>
              <a:spLocks noChangeArrowheads="1"/>
            </p:cNvSpPr>
            <p:nvPr/>
          </p:nvSpPr>
          <p:spPr bwMode="auto">
            <a:xfrm>
              <a:off x="1079" y="1873"/>
              <a:ext cx="703" cy="1247"/>
            </a:xfrm>
            <a:prstGeom prst="rect">
              <a:avLst/>
            </a:prstGeom>
            <a:solidFill>
              <a:srgbClr val="0066FF"/>
            </a:solidFill>
            <a:ln w="9525">
              <a:solidFill>
                <a:sysClr val="windowText" lastClr="000000"/>
              </a:solidFill>
              <a:miter lim="800000"/>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 b="0" i="0" u="none" strike="noStrike" kern="0" cap="none" spc="0" normalizeH="0" baseline="0" noProof="0" smtClean="0">
                  <a:ln>
                    <a:noFill/>
                  </a:ln>
                  <a:solidFill>
                    <a:srgbClr val="FFFFFF"/>
                  </a:solidFill>
                  <a:effectLst/>
                  <a:uLnTx/>
                  <a:uFillTx/>
                  <a:ea typeface="华文细黑" charset="0"/>
                  <a:cs typeface="华文细黑" charset="0"/>
                </a:rPr>
                <a:t>共同的</a:t>
              </a:r>
              <a:r>
                <a:rPr kumimoji="0" lang="en-US" altLang="zh-CN" sz="600" b="0" i="0" u="none" strike="noStrike" kern="0" cap="none" spc="0" normalizeH="0" baseline="0" noProof="0" smtClean="0">
                  <a:ln>
                    <a:noFill/>
                  </a:ln>
                  <a:solidFill>
                    <a:srgbClr val="FFFFFF"/>
                  </a:solidFill>
                  <a:effectLst/>
                  <a:uLnTx/>
                  <a:uFillTx/>
                  <a:ea typeface="华文细黑" charset="0"/>
                  <a:cs typeface="华文细黑" charset="0"/>
                </a:rPr>
                <a:t>KPI</a:t>
              </a:r>
            </a:p>
          </p:txBody>
        </p:sp>
        <p:sp>
          <p:nvSpPr>
            <p:cNvPr id="8" name="Rectangle 14"/>
            <p:cNvSpPr>
              <a:spLocks noChangeArrowheads="1"/>
            </p:cNvSpPr>
            <p:nvPr/>
          </p:nvSpPr>
          <p:spPr bwMode="auto">
            <a:xfrm>
              <a:off x="2213" y="1873"/>
              <a:ext cx="703" cy="1247"/>
            </a:xfrm>
            <a:prstGeom prst="rect">
              <a:avLst/>
            </a:prstGeom>
            <a:solidFill>
              <a:srgbClr val="0066FF"/>
            </a:solidFill>
            <a:ln w="9525">
              <a:solidFill>
                <a:sysClr val="windowText" lastClr="000000"/>
              </a:solidFill>
              <a:miter lim="800000"/>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 b="0" i="0" u="none" strike="noStrike" kern="0" cap="none" spc="0" normalizeH="0" baseline="0" noProof="0" smtClean="0">
                  <a:ln>
                    <a:noFill/>
                  </a:ln>
                  <a:solidFill>
                    <a:srgbClr val="FFFFFF"/>
                  </a:solidFill>
                  <a:effectLst/>
                  <a:uLnTx/>
                  <a:uFillTx/>
                  <a:ea typeface="华文细黑" charset="0"/>
                  <a:cs typeface="华文细黑" charset="0"/>
                </a:rPr>
                <a:t>技能管理</a:t>
              </a:r>
            </a:p>
          </p:txBody>
        </p:sp>
        <p:sp>
          <p:nvSpPr>
            <p:cNvPr id="9" name="Rectangle 15"/>
            <p:cNvSpPr>
              <a:spLocks noChangeArrowheads="1"/>
            </p:cNvSpPr>
            <p:nvPr/>
          </p:nvSpPr>
          <p:spPr bwMode="auto">
            <a:xfrm>
              <a:off x="3347" y="1873"/>
              <a:ext cx="703" cy="1247"/>
            </a:xfrm>
            <a:prstGeom prst="rect">
              <a:avLst/>
            </a:prstGeom>
            <a:solidFill>
              <a:srgbClr val="0066FF"/>
            </a:solidFill>
            <a:ln w="9525">
              <a:solidFill>
                <a:sysClr val="windowText" lastClr="000000"/>
              </a:solidFill>
              <a:miter lim="800000"/>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 b="0" i="0" u="none" strike="noStrike" kern="0" cap="none" spc="0" normalizeH="0" baseline="0" noProof="0" smtClean="0">
                  <a:ln>
                    <a:noFill/>
                  </a:ln>
                  <a:solidFill>
                    <a:srgbClr val="FFFFFF"/>
                  </a:solidFill>
                  <a:effectLst/>
                  <a:uLnTx/>
                  <a:uFillTx/>
                  <a:ea typeface="华文细黑" charset="0"/>
                  <a:cs typeface="华文细黑" charset="0"/>
                </a:rPr>
                <a:t>决策</a:t>
              </a:r>
            </a:p>
          </p:txBody>
        </p:sp>
        <p:sp>
          <p:nvSpPr>
            <p:cNvPr id="10" name="Rectangle 16"/>
            <p:cNvSpPr>
              <a:spLocks noChangeArrowheads="1"/>
            </p:cNvSpPr>
            <p:nvPr/>
          </p:nvSpPr>
          <p:spPr bwMode="auto">
            <a:xfrm>
              <a:off x="4481" y="1873"/>
              <a:ext cx="703" cy="1247"/>
            </a:xfrm>
            <a:prstGeom prst="rect">
              <a:avLst/>
            </a:prstGeom>
            <a:solidFill>
              <a:srgbClr val="0066FF"/>
            </a:solidFill>
            <a:ln w="9525">
              <a:solidFill>
                <a:sysClr val="windowText" lastClr="000000"/>
              </a:solidFill>
              <a:miter lim="800000"/>
            </a:ln>
            <a:effectLst/>
          </p:spPr>
          <p:txBody>
            <a:bodyPr lIns="0" r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 b="0" i="0" u="none" strike="noStrike" kern="0" cap="none" spc="0" normalizeH="0" baseline="0" noProof="0" smtClean="0">
                  <a:ln>
                    <a:noFill/>
                  </a:ln>
                  <a:solidFill>
                    <a:prstClr val="white"/>
                  </a:solidFill>
                  <a:effectLst/>
                  <a:uLnTx/>
                  <a:uFillTx/>
                  <a:ea typeface="华文细黑" charset="0"/>
                  <a:cs typeface="华文细黑" charset="0"/>
                </a:rPr>
                <a:t> </a:t>
              </a:r>
              <a:r>
                <a:rPr kumimoji="0" lang="zh-CN" altLang="en-US" sz="600" b="0" i="0" u="none" strike="noStrike" kern="0" cap="none" spc="0" normalizeH="0" baseline="0" noProof="0" smtClean="0">
                  <a:ln>
                    <a:noFill/>
                  </a:ln>
                  <a:solidFill>
                    <a:srgbClr val="FFFFFF"/>
                  </a:solidFill>
                  <a:effectLst/>
                  <a:uLnTx/>
                  <a:uFillTx/>
                  <a:ea typeface="华文细黑" charset="0"/>
                  <a:cs typeface="华文细黑" charset="0"/>
                </a:rPr>
                <a:t>资源计算、分配</a:t>
              </a:r>
              <a:endParaRPr kumimoji="0" lang="en-US" altLang="zh-CN" sz="600" b="0" i="0" u="none" strike="noStrike" kern="0" cap="none" spc="0" normalizeH="0" baseline="0" noProof="0" smtClean="0">
                <a:ln>
                  <a:noFill/>
                </a:ln>
                <a:solidFill>
                  <a:srgbClr val="FFFFFF"/>
                </a:solidFill>
                <a:effectLst/>
                <a:uLnTx/>
                <a:uFillTx/>
                <a:ea typeface="华文细黑" charset="0"/>
                <a:cs typeface="华文细黑" charset="0"/>
              </a:endParaRPr>
            </a:p>
          </p:txBody>
        </p:sp>
        <p:sp>
          <p:nvSpPr>
            <p:cNvPr id="11" name="Rectangle 17"/>
            <p:cNvSpPr>
              <a:spLocks noChangeArrowheads="1"/>
            </p:cNvSpPr>
            <p:nvPr/>
          </p:nvSpPr>
          <p:spPr bwMode="auto">
            <a:xfrm>
              <a:off x="1079" y="3173"/>
              <a:ext cx="4105" cy="189"/>
            </a:xfrm>
            <a:prstGeom prst="rect">
              <a:avLst/>
            </a:prstGeom>
            <a:noFill/>
            <a:ln w="9525">
              <a:solidFill>
                <a:sysClr val="windowText" lastClr="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 b="0" i="0" u="none" strike="noStrike" kern="0" cap="none" spc="0" normalizeH="0" baseline="0" noProof="0" smtClean="0">
                  <a:ln>
                    <a:noFill/>
                  </a:ln>
                  <a:solidFill>
                    <a:srgbClr val="000000"/>
                  </a:solidFill>
                  <a:effectLst/>
                  <a:uLnTx/>
                  <a:uFillTx/>
                  <a:ea typeface="华文细黑" charset="0"/>
                  <a:cs typeface="华文细黑" charset="0"/>
                </a:rPr>
                <a:t>企业流程架构</a:t>
              </a:r>
              <a:r>
                <a:rPr kumimoji="0" lang="en-US" altLang="zh-CN" sz="600" b="0" i="0" u="none" strike="noStrike" kern="0" cap="none" spc="0" normalizeH="0" baseline="0" noProof="0" smtClean="0">
                  <a:ln>
                    <a:noFill/>
                  </a:ln>
                  <a:solidFill>
                    <a:srgbClr val="000000"/>
                  </a:solidFill>
                  <a:effectLst/>
                  <a:uLnTx/>
                  <a:uFillTx/>
                  <a:ea typeface="华文细黑" charset="0"/>
                  <a:cs typeface="华文细黑" charset="0"/>
                </a:rPr>
                <a:t>/IT</a:t>
              </a:r>
              <a:r>
                <a:rPr kumimoji="0" lang="zh-CN" altLang="en-US" sz="600" b="0" i="0" u="none" strike="noStrike" kern="0" cap="none" spc="0" normalizeH="0" baseline="0" noProof="0" smtClean="0">
                  <a:ln>
                    <a:noFill/>
                  </a:ln>
                  <a:solidFill>
                    <a:srgbClr val="000000"/>
                  </a:solidFill>
                  <a:effectLst/>
                  <a:uLnTx/>
                  <a:uFillTx/>
                  <a:ea typeface="华文细黑" charset="0"/>
                  <a:cs typeface="华文细黑" charset="0"/>
                </a:rPr>
                <a:t>基础架构</a:t>
              </a:r>
            </a:p>
          </p:txBody>
        </p:sp>
      </p:grpSp>
      <p:sp>
        <p:nvSpPr>
          <p:cNvPr id="18" name="Rectangle 2"/>
          <p:cNvSpPr txBox="1">
            <a:spLocks noChangeArrowheads="1"/>
          </p:cNvSpPr>
          <p:nvPr/>
        </p:nvSpPr>
        <p:spPr>
          <a:xfrm>
            <a:off x="800100" y="1174168"/>
            <a:ext cx="10867491" cy="5430671"/>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微软雅黑"/>
                <a:ea typeface="微软雅黑"/>
                <a:cs typeface="微软雅黑"/>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微软雅黑"/>
                <a:ea typeface="微软雅黑"/>
                <a:cs typeface="微软雅黑"/>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微软雅黑"/>
                <a:ea typeface="微软雅黑"/>
                <a:cs typeface="微软雅黑"/>
              </a:defRPr>
            </a:lvl3pPr>
            <a:lvl4pPr marL="1600200" indent="-228600" algn="l" defTabSz="914400" rtl="0" eaLnBrk="1" latinLnBrk="0" hangingPunct="1">
              <a:lnSpc>
                <a:spcPct val="90000"/>
              </a:lnSpc>
              <a:spcBef>
                <a:spcPts val="500"/>
              </a:spcBef>
              <a:buFont typeface="Arial"/>
              <a:buChar char="•"/>
              <a:defRPr sz="1600" kern="1200">
                <a:solidFill>
                  <a:schemeClr val="tx1"/>
                </a:solidFill>
                <a:latin typeface="微软雅黑"/>
                <a:ea typeface="微软雅黑"/>
                <a:cs typeface="微软雅黑"/>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微软雅黑"/>
                <a:ea typeface="微软雅黑"/>
                <a:cs typeface="微软雅黑"/>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30000"/>
              </a:lnSpc>
              <a:spcBef>
                <a:spcPts val="1000"/>
              </a:spcBef>
              <a:spcAft>
                <a:spcPts val="0"/>
              </a:spcAft>
              <a:buClrTx/>
              <a:buSzTx/>
              <a:buFont typeface="Arial"/>
              <a:buChar char="•"/>
              <a:tabLst/>
              <a:defRPr/>
            </a:pPr>
            <a:r>
              <a:rPr kumimoji="0" lang="zh-CN" altLang="en-US" sz="2900" b="0" i="0" u="none" strike="noStrike" kern="1200" cap="none" spc="0" normalizeH="0" baseline="0" noProof="0" dirty="0">
                <a:ln>
                  <a:noFill/>
                </a:ln>
                <a:solidFill>
                  <a:srgbClr val="000000"/>
                </a:solidFill>
                <a:effectLst/>
                <a:uLnTx/>
                <a:uFillTx/>
                <a:latin typeface="微软雅黑"/>
                <a:ea typeface="微软雅黑"/>
              </a:rPr>
              <a:t>共同的</a:t>
            </a:r>
            <a:r>
              <a:rPr kumimoji="0" lang="en-US" altLang="zh-CN" sz="2900" b="0" i="0" u="none" strike="noStrike" kern="1200" cap="none" spc="0" normalizeH="0" baseline="0" noProof="0" dirty="0">
                <a:ln>
                  <a:noFill/>
                </a:ln>
                <a:solidFill>
                  <a:srgbClr val="000000"/>
                </a:solidFill>
                <a:effectLst/>
                <a:uLnTx/>
                <a:uFillTx/>
                <a:latin typeface="微软雅黑"/>
                <a:ea typeface="微软雅黑"/>
              </a:rPr>
              <a:t>KPI</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smtClean="0">
                <a:ln>
                  <a:noFill/>
                </a:ln>
                <a:solidFill>
                  <a:srgbClr val="000000"/>
                </a:solidFill>
                <a:effectLst/>
                <a:uLnTx/>
                <a:uFillTx/>
                <a:latin typeface="微软雅黑"/>
                <a:ea typeface="微软雅黑"/>
              </a:rPr>
              <a:t>实现</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铁三角</a:t>
            </a:r>
            <a:r>
              <a:rPr kumimoji="0" lang="zh-CN" altLang="en-US" sz="2300" b="0" i="0" u="none" strike="noStrike" kern="1200" cap="none" spc="0" normalizeH="0" baseline="0" noProof="0" dirty="0" smtClean="0">
                <a:ln>
                  <a:noFill/>
                </a:ln>
                <a:solidFill>
                  <a:srgbClr val="000000"/>
                </a:solidFill>
                <a:effectLst/>
                <a:uLnTx/>
                <a:uFillTx/>
                <a:latin typeface="微软雅黑"/>
                <a:ea typeface="微软雅黑"/>
              </a:rPr>
              <a:t>在</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端到</a:t>
            </a:r>
            <a:r>
              <a:rPr kumimoji="0" lang="zh-CN" altLang="en-US" sz="2300" b="0" i="0" u="none" strike="noStrike" kern="1200" cap="none" spc="0" normalizeH="0" baseline="0" noProof="0" dirty="0" smtClean="0">
                <a:ln>
                  <a:noFill/>
                </a:ln>
                <a:solidFill>
                  <a:srgbClr val="000000"/>
                </a:solidFill>
                <a:effectLst/>
                <a:uLnTx/>
                <a:uFillTx/>
                <a:latin typeface="微软雅黑"/>
                <a:ea typeface="微软雅黑"/>
              </a:rPr>
              <a:t>端</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营销</a:t>
            </a:r>
            <a:r>
              <a:rPr kumimoji="0" lang="zh-CN" altLang="en-US" sz="2300" b="0" i="0" u="none" strike="noStrike" kern="1200" cap="none" spc="0" normalizeH="0" baseline="0" noProof="0" dirty="0" smtClean="0">
                <a:ln>
                  <a:noFill/>
                </a:ln>
                <a:solidFill>
                  <a:srgbClr val="000000"/>
                </a:solidFill>
                <a:effectLst/>
                <a:uLnTx/>
                <a:uFillTx/>
                <a:latin typeface="微软雅黑"/>
                <a:ea typeface="微软雅黑"/>
              </a:rPr>
              <a:t>流程</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中的协作</a:t>
            </a:r>
          </a:p>
          <a:p>
            <a:pPr marL="228600" marR="0" lvl="0" indent="-228600" algn="l" defTabSz="914400" rtl="0" eaLnBrk="1" fontAlgn="auto" latinLnBrk="0" hangingPunct="1">
              <a:lnSpc>
                <a:spcPct val="130000"/>
              </a:lnSpc>
              <a:spcBef>
                <a:spcPts val="1000"/>
              </a:spcBef>
              <a:spcAft>
                <a:spcPts val="0"/>
              </a:spcAft>
              <a:buClrTx/>
              <a:buSzTx/>
              <a:buFont typeface="Arial"/>
              <a:buChar char="•"/>
              <a:tabLst/>
              <a:defRPr/>
            </a:pPr>
            <a:r>
              <a:rPr kumimoji="0" lang="zh-CN" altLang="en-US" sz="2900" b="0" i="0" u="none" strike="noStrike" kern="1200" cap="none" spc="0" normalizeH="0" baseline="0" noProof="0" dirty="0">
                <a:ln>
                  <a:noFill/>
                </a:ln>
                <a:solidFill>
                  <a:prstClr val="black"/>
                </a:solidFill>
                <a:effectLst/>
                <a:uLnTx/>
                <a:uFillTx/>
                <a:latin typeface="微软雅黑"/>
                <a:ea typeface="微软雅黑"/>
              </a:rPr>
              <a:t>能力管理</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000000"/>
                </a:solidFill>
                <a:effectLst/>
                <a:uLnTx/>
                <a:uFillTx/>
                <a:latin typeface="微软雅黑"/>
                <a:ea typeface="微软雅黑"/>
              </a:rPr>
              <a:t>资源按技能需求分配给各项目</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smtClean="0">
                <a:ln>
                  <a:noFill/>
                </a:ln>
                <a:solidFill>
                  <a:srgbClr val="000000"/>
                </a:solidFill>
                <a:effectLst/>
                <a:uLnTx/>
                <a:uFillTx/>
                <a:latin typeface="微软雅黑"/>
                <a:ea typeface="微软雅黑"/>
              </a:rPr>
              <a:t>营销铁三角</a:t>
            </a:r>
            <a:r>
              <a:rPr kumimoji="0" lang="en-GB" sz="2300" b="0" i="0" u="none" strike="noStrike" kern="1200" cap="none" spc="0" normalizeH="0" baseline="0" noProof="0" dirty="0" err="1" smtClean="0">
                <a:ln>
                  <a:noFill/>
                </a:ln>
                <a:solidFill>
                  <a:srgbClr val="000000"/>
                </a:solidFill>
                <a:effectLst/>
                <a:uLnTx/>
                <a:uFillTx/>
                <a:latin typeface="微软雅黑"/>
                <a:ea typeface="微软雅黑"/>
              </a:rPr>
              <a:t>有专门的技能通道和认证流程</a:t>
            </a:r>
            <a:endParaRPr kumimoji="0" lang="en-GB" sz="2300" b="0" i="0" u="none" strike="noStrike" kern="1200" cap="none" spc="0" normalizeH="0" baseline="0" noProof="0" dirty="0">
              <a:ln>
                <a:noFill/>
              </a:ln>
              <a:solidFill>
                <a:srgbClr val="000000"/>
              </a:solidFill>
              <a:effectLst/>
              <a:uLnTx/>
              <a:uFillTx/>
              <a:latin typeface="微软雅黑"/>
              <a:ea typeface="微软雅黑"/>
            </a:endParaRP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FF0000"/>
                </a:solidFill>
                <a:effectLst/>
                <a:uLnTx/>
                <a:uFillTx/>
                <a:latin typeface="微软雅黑"/>
                <a:ea typeface="微软雅黑"/>
              </a:rPr>
              <a:t>营销铁三角的项目绩效结果为其功能部门绩效评估提供输入</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000000"/>
                </a:solidFill>
                <a:effectLst/>
                <a:uLnTx/>
                <a:uFillTx/>
                <a:latin typeface="微软雅黑"/>
                <a:ea typeface="微软雅黑"/>
              </a:rPr>
              <a:t>各功能部门负责自己部门资源的培训</a:t>
            </a:r>
            <a:r>
              <a:rPr kumimoji="0" lang="en-US" altLang="zh-CN" sz="2300" b="0" i="0" u="none" strike="noStrike" kern="1200" cap="none" spc="0" normalizeH="0" baseline="0" noProof="0" dirty="0">
                <a:ln>
                  <a:noFill/>
                </a:ln>
                <a:solidFill>
                  <a:srgbClr val="000000"/>
                </a:solidFill>
                <a:effectLst/>
                <a:uLnTx/>
                <a:uFillTx/>
                <a:latin typeface="微软雅黑"/>
                <a:ea typeface="微软雅黑"/>
              </a:rPr>
              <a:t>/</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招聘</a:t>
            </a:r>
            <a:r>
              <a:rPr kumimoji="0" lang="en-US" altLang="zh-CN" sz="2300" b="0" i="0" u="none" strike="noStrike" kern="1200" cap="none" spc="0" normalizeH="0" baseline="0" noProof="0" dirty="0">
                <a:ln>
                  <a:noFill/>
                </a:ln>
                <a:solidFill>
                  <a:srgbClr val="000000"/>
                </a:solidFill>
                <a:effectLst/>
                <a:uLnTx/>
                <a:uFillTx/>
                <a:latin typeface="微软雅黑"/>
                <a:ea typeface="微软雅黑"/>
              </a:rPr>
              <a:t>/</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拓展</a:t>
            </a:r>
          </a:p>
          <a:p>
            <a:pPr marL="228600" marR="0" lvl="0" indent="-228600" algn="l" defTabSz="914400" rtl="0" eaLnBrk="1" fontAlgn="auto" latinLnBrk="0" hangingPunct="1">
              <a:lnSpc>
                <a:spcPct val="130000"/>
              </a:lnSpc>
              <a:spcBef>
                <a:spcPts val="1000"/>
              </a:spcBef>
              <a:spcAft>
                <a:spcPts val="0"/>
              </a:spcAft>
              <a:buClrTx/>
              <a:buSzTx/>
              <a:buFont typeface="Arial"/>
              <a:buChar char="•"/>
              <a:tabLst/>
              <a:defRPr/>
            </a:pPr>
            <a:r>
              <a:rPr kumimoji="0" lang="zh-CN" altLang="en-US" sz="2900" b="0" i="0" u="none" strike="noStrike" kern="1200" cap="none" spc="0" normalizeH="0" baseline="0" noProof="0" dirty="0">
                <a:ln>
                  <a:noFill/>
                </a:ln>
                <a:solidFill>
                  <a:srgbClr val="000000"/>
                </a:solidFill>
                <a:effectLst/>
                <a:uLnTx/>
                <a:uFillTx/>
                <a:latin typeface="微软雅黑"/>
                <a:ea typeface="微软雅黑"/>
              </a:rPr>
              <a:t>决策</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000000"/>
                </a:solidFill>
                <a:effectLst/>
                <a:uLnTx/>
                <a:uFillTx/>
                <a:latin typeface="微软雅黑"/>
                <a:ea typeface="微软雅黑"/>
              </a:rPr>
              <a:t>赞助人对营销铁三角进行恰当的授权，让营销铁三角来主导投标和谈判讨论</a:t>
            </a: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000000"/>
                </a:solidFill>
                <a:effectLst/>
                <a:uLnTx/>
                <a:uFillTx/>
                <a:latin typeface="微软雅黑"/>
                <a:ea typeface="微软雅黑"/>
              </a:rPr>
              <a:t>项目赞助人负责解决</a:t>
            </a:r>
            <a:r>
              <a:rPr kumimoji="0" lang="en-US" altLang="zh-CN" sz="2300" b="0" i="0" u="none" strike="noStrike" kern="1200" cap="none" spc="0" normalizeH="0" baseline="0" noProof="0" dirty="0">
                <a:ln>
                  <a:noFill/>
                </a:ln>
                <a:solidFill>
                  <a:srgbClr val="000000"/>
                </a:solidFill>
                <a:effectLst/>
                <a:uLnTx/>
                <a:uFillTx/>
                <a:latin typeface="微软雅黑"/>
                <a:ea typeface="微软雅黑"/>
              </a:rPr>
              <a:t>CC3</a:t>
            </a:r>
            <a:r>
              <a:rPr kumimoji="0" lang="zh-CN" altLang="en-US" sz="2300" b="0" i="0" u="none" strike="noStrike" kern="1200" cap="none" spc="0" normalizeH="0" baseline="0" noProof="0" dirty="0">
                <a:ln>
                  <a:noFill/>
                </a:ln>
                <a:solidFill>
                  <a:srgbClr val="000000"/>
                </a:solidFill>
                <a:effectLst/>
                <a:uLnTx/>
                <a:uFillTx/>
                <a:latin typeface="微软雅黑"/>
                <a:ea typeface="微软雅黑"/>
              </a:rPr>
              <a:t>的内部冲突</a:t>
            </a:r>
          </a:p>
          <a:p>
            <a:pPr marL="228600" marR="0" lvl="0" indent="-228600" algn="l" defTabSz="914400" rtl="0" eaLnBrk="1" fontAlgn="auto" latinLnBrk="0" hangingPunct="1">
              <a:lnSpc>
                <a:spcPct val="130000"/>
              </a:lnSpc>
              <a:spcBef>
                <a:spcPts val="1000"/>
              </a:spcBef>
              <a:spcAft>
                <a:spcPts val="0"/>
              </a:spcAft>
              <a:buClrTx/>
              <a:buSzTx/>
              <a:buFont typeface="Arial"/>
              <a:buChar char="•"/>
              <a:tabLst/>
              <a:defRPr/>
            </a:pPr>
            <a:r>
              <a:rPr kumimoji="0" lang="zh-CN" altLang="en-US" sz="2900" b="0" i="0" u="none" strike="noStrike" kern="1200" cap="none" spc="0" normalizeH="0" baseline="0" noProof="0" dirty="0">
                <a:ln>
                  <a:noFill/>
                </a:ln>
                <a:solidFill>
                  <a:prstClr val="black"/>
                </a:solidFill>
                <a:effectLst/>
                <a:uLnTx/>
                <a:uFillTx/>
                <a:latin typeface="微软雅黑"/>
                <a:ea typeface="微软雅黑"/>
              </a:rPr>
              <a:t>资源池可收费性</a:t>
            </a:r>
            <a:r>
              <a:rPr kumimoji="0" lang="en-US" altLang="zh-CN" sz="2900" b="0" i="0" u="none" strike="noStrike" kern="1200" cap="none" spc="0" normalizeH="0" baseline="0" noProof="0" dirty="0">
                <a:ln>
                  <a:noFill/>
                </a:ln>
                <a:solidFill>
                  <a:prstClr val="black"/>
                </a:solidFill>
                <a:effectLst/>
                <a:uLnTx/>
                <a:uFillTx/>
                <a:latin typeface="微软雅黑"/>
                <a:ea typeface="微软雅黑"/>
              </a:rPr>
              <a:t>/</a:t>
            </a:r>
            <a:r>
              <a:rPr kumimoji="0" lang="zh-CN" altLang="en-US" sz="2900" b="0" i="0" u="none" strike="noStrike" kern="1200" cap="none" spc="0" normalizeH="0" baseline="0" noProof="0" dirty="0">
                <a:ln>
                  <a:noFill/>
                </a:ln>
                <a:solidFill>
                  <a:prstClr val="black"/>
                </a:solidFill>
                <a:effectLst/>
                <a:uLnTx/>
                <a:uFillTx/>
                <a:latin typeface="微软雅黑"/>
                <a:ea typeface="微软雅黑"/>
              </a:rPr>
              <a:t>利用率</a:t>
            </a:r>
            <a:endParaRPr kumimoji="0" lang="zh-CN" altLang="en-US" sz="2900" b="0" i="0" u="none" strike="noStrike" kern="1200" cap="none" spc="0" normalizeH="0" baseline="0" noProof="0" dirty="0">
              <a:ln>
                <a:noFill/>
              </a:ln>
              <a:solidFill>
                <a:srgbClr val="000000"/>
              </a:solidFill>
              <a:effectLst/>
              <a:uLnTx/>
              <a:uFillTx/>
              <a:latin typeface="微软雅黑"/>
              <a:ea typeface="微软雅黑"/>
            </a:endParaRP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prstClr val="black"/>
                </a:solidFill>
                <a:effectLst/>
                <a:uLnTx/>
                <a:uFillTx/>
                <a:latin typeface="微软雅黑"/>
                <a:ea typeface="微软雅黑"/>
              </a:rPr>
              <a:t>资源池部门的考核按其所拥有资源投入到项目的可收费性（分配的工时）</a:t>
            </a:r>
            <a:endParaRPr kumimoji="0" lang="zh-CN" altLang="en-US" sz="2300" b="0" i="0" u="none" strike="noStrike" kern="1200" cap="none" spc="0" normalizeH="0" baseline="0" noProof="0" dirty="0">
              <a:ln>
                <a:noFill/>
              </a:ln>
              <a:solidFill>
                <a:srgbClr val="000000"/>
              </a:solidFill>
              <a:effectLst/>
              <a:uLnTx/>
              <a:uFillTx/>
              <a:latin typeface="微软雅黑"/>
              <a:ea typeface="微软雅黑"/>
            </a:endParaRPr>
          </a:p>
          <a:p>
            <a:pPr marL="685800" marR="0" lvl="1" indent="-228600" algn="l" defTabSz="914400" rtl="0" eaLnBrk="1" fontAlgn="auto" latinLnBrk="0" hangingPunct="1">
              <a:lnSpc>
                <a:spcPct val="130000"/>
              </a:lnSpc>
              <a:spcBef>
                <a:spcPts val="500"/>
              </a:spcBef>
              <a:spcAft>
                <a:spcPts val="0"/>
              </a:spcAft>
              <a:buClrTx/>
              <a:buSzTx/>
              <a:buFont typeface="Arial"/>
              <a:buChar char="•"/>
              <a:tabLst/>
              <a:defRPr/>
            </a:pPr>
            <a:r>
              <a:rPr kumimoji="0" lang="zh-CN" altLang="en-US" sz="2300" b="0" i="0" u="none" strike="noStrike" kern="1200" cap="none" spc="0" normalizeH="0" baseline="0" noProof="0" dirty="0">
                <a:ln>
                  <a:noFill/>
                </a:ln>
                <a:solidFill>
                  <a:srgbClr val="000000"/>
                </a:solidFill>
                <a:effectLst/>
                <a:uLnTx/>
                <a:uFillTx/>
                <a:latin typeface="微软雅黑"/>
                <a:ea typeface="微软雅黑"/>
              </a:rPr>
              <a:t>必须具备资源调配工具</a:t>
            </a:r>
          </a:p>
        </p:txBody>
      </p:sp>
      <p:sp>
        <p:nvSpPr>
          <p:cNvPr id="24" name="五边形 23"/>
          <p:cNvSpPr/>
          <p:nvPr/>
        </p:nvSpPr>
        <p:spPr>
          <a:xfrm>
            <a:off x="7278069" y="359203"/>
            <a:ext cx="1346642"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铁三角概念</a:t>
            </a:r>
          </a:p>
        </p:txBody>
      </p:sp>
      <p:sp>
        <p:nvSpPr>
          <p:cNvPr id="26" name="五边形 25"/>
          <p:cNvSpPr/>
          <p:nvPr/>
        </p:nvSpPr>
        <p:spPr>
          <a:xfrm>
            <a:off x="9798349" y="332656"/>
            <a:ext cx="1122187" cy="358401"/>
          </a:xfrm>
          <a:prstGeom prst="homePlate">
            <a:avLst>
              <a:gd name="adj" fmla="val 18645"/>
            </a:avLst>
          </a:prstGeom>
          <a:solidFill>
            <a:srgbClr val="1F497D">
              <a:lumMod val="20000"/>
              <a:lumOff val="80000"/>
            </a:srgbClr>
          </a:solid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运作机制</a:t>
            </a:r>
          </a:p>
        </p:txBody>
      </p:sp>
      <p:sp>
        <p:nvSpPr>
          <p:cNvPr id="27" name="五边形 26"/>
          <p:cNvSpPr/>
          <p:nvPr/>
        </p:nvSpPr>
        <p:spPr>
          <a:xfrm>
            <a:off x="8624711" y="357673"/>
            <a:ext cx="1122187" cy="358401"/>
          </a:xfrm>
          <a:prstGeom prst="homePlate">
            <a:avLst>
              <a:gd name="adj" fmla="val 22565"/>
            </a:avLst>
          </a:prstGeom>
          <a:noFill/>
          <a:ln w="12700" cap="flat" cmpd="sng" algn="ctr">
            <a:solidFill>
              <a:srgbClr val="1F497D">
                <a:lumMod val="50000"/>
              </a:srgbClr>
            </a:solidFill>
            <a:prstDash val="solid"/>
          </a:ln>
          <a:effectLst/>
        </p:spPr>
        <p:txBody>
          <a:bodyPr rtlCol="0" anchor="ctr"/>
          <a:lstStyle/>
          <a:p>
            <a:pPr algn="ctr" eaLnBrk="1" fontAlgn="auto" hangingPunct="1">
              <a:spcBef>
                <a:spcPts val="0"/>
              </a:spcBef>
              <a:spcAft>
                <a:spcPts val="0"/>
              </a:spcAft>
            </a:pPr>
            <a:r>
              <a:rPr lang="zh-CN" altLang="en-US" sz="1200" kern="0" dirty="0">
                <a:solidFill>
                  <a:prstClr val="black"/>
                </a:solidFill>
                <a:latin typeface="微软雅黑" panose="020B0503020204020204" pitchFamily="34" charset="-122"/>
                <a:ea typeface="微软雅黑" panose="020B0503020204020204" pitchFamily="34" charset="-122"/>
              </a:rPr>
              <a:t>组织建设</a:t>
            </a:r>
          </a:p>
        </p:txBody>
      </p:sp>
    </p:spTree>
    <p:extLst>
      <p:ext uri="{BB962C8B-B14F-4D97-AF65-F5344CB8AC3E}">
        <p14:creationId xmlns:p14="http://schemas.microsoft.com/office/powerpoint/2010/main" xmlns="" val="31404604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9038" y="194048"/>
            <a:ext cx="11137900" cy="648072"/>
          </a:xfrm>
        </p:spPr>
        <p:txBody>
          <a:bodyPr/>
          <a:lstStyle/>
          <a:p>
            <a:r>
              <a:rPr lang="zh-CN" altLang="en-US" dirty="0" smtClean="0">
                <a:solidFill>
                  <a:schemeClr val="tx1"/>
                </a:solidFill>
              </a:rPr>
              <a:t>流程建设是一个系统工程</a:t>
            </a:r>
            <a:endParaRPr kumimoji="1" lang="zh-CN" altLang="en-US" dirty="0">
              <a:solidFill>
                <a:schemeClr val="tx1"/>
              </a:solidFill>
            </a:endParaRPr>
          </a:p>
        </p:txBody>
      </p:sp>
      <p:sp>
        <p:nvSpPr>
          <p:cNvPr id="42" name="AutoShape 6" descr="http://mmbiz.qpic.cn/mmbiz/6gOxUAEErl7BBk17UDSPicLMpEicOVODiaN7UFnVBlQgl5Fwnvziaj5hCgRA870Y9ZK9BWdPzZicxIvkP5TTcOpS8lQ/640?wx_fmt=jpeg&amp;tp=webp&amp;wxfrom=5&amp;wx_lazy=1"/>
          <p:cNvSpPr>
            <a:spLocks noChangeAspect="1" noChangeArrowheads="1"/>
          </p:cNvSpPr>
          <p:nvPr/>
        </p:nvSpPr>
        <p:spPr bwMode="auto">
          <a:xfrm>
            <a:off x="10176519" y="4361209"/>
            <a:ext cx="304800" cy="228601"/>
          </a:xfrm>
          <a:prstGeom prst="rect">
            <a:avLst/>
          </a:prstGeom>
          <a:noFill/>
        </p:spPr>
        <p:txBody>
          <a:bodyPr vert="horz" wrap="square" lIns="91440" tIns="45720" rIns="91440" bIns="45720" numCol="1" anchor="t" anchorCtr="0" compatLnSpc="1"/>
          <a:lstStyle/>
          <a:p>
            <a:endParaRPr lang="zh-CN" altLang="en-US"/>
          </a:p>
        </p:txBody>
      </p:sp>
      <p:sp>
        <p:nvSpPr>
          <p:cNvPr id="43" name="Cube 31"/>
          <p:cNvSpPr>
            <a:spLocks noChangeArrowheads="1"/>
          </p:cNvSpPr>
          <p:nvPr/>
        </p:nvSpPr>
        <p:spPr bwMode="auto">
          <a:xfrm>
            <a:off x="1679575" y="1268760"/>
            <a:ext cx="5427345" cy="914400"/>
          </a:xfrm>
          <a:prstGeom prst="cube">
            <a:avLst>
              <a:gd name="adj" fmla="val 20597"/>
            </a:avLst>
          </a:prstGeom>
          <a:solidFill>
            <a:srgbClr val="DDDDDD"/>
          </a:solidFill>
          <a:ln w="38100" algn="ctr">
            <a:solidFill>
              <a:schemeClr val="bg1"/>
            </a:solid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Arial" panose="020B0604020202020204" pitchFamily="34" charset="0"/>
              <a:ea typeface="华文细黑" panose="02010600040101010101" pitchFamily="2" charset="-122"/>
              <a:cs typeface="Arial" panose="020B0604020202020204"/>
            </a:endParaRPr>
          </a:p>
        </p:txBody>
      </p:sp>
      <p:sp>
        <p:nvSpPr>
          <p:cNvPr id="44" name="Rectangle 32"/>
          <p:cNvSpPr>
            <a:spLocks noChangeArrowheads="1"/>
          </p:cNvSpPr>
          <p:nvPr/>
        </p:nvSpPr>
        <p:spPr bwMode="auto">
          <a:xfrm>
            <a:off x="1903095" y="1494185"/>
            <a:ext cx="4840977" cy="4589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50000"/>
              </a:lnSpc>
              <a:spcBef>
                <a:spcPts val="0"/>
              </a:spcBef>
              <a:spcAft>
                <a:spcPts val="0"/>
              </a:spcAft>
              <a:buClrTx/>
              <a:buSzTx/>
              <a:buNone/>
              <a:defRPr/>
            </a:pPr>
            <a:r>
              <a:rPr lang="en-US" altLang="zh-CN" sz="1600" b="1" kern="0" dirty="0">
                <a:solidFill>
                  <a:srgbClr val="0070C0"/>
                </a:solidFill>
                <a:latin typeface="微软雅黑" panose="020B0503020204020204" charset="-122"/>
                <a:ea typeface="微软雅黑" panose="020B0503020204020204" charset="-122"/>
              </a:rPr>
              <a:t> </a:t>
            </a:r>
            <a:r>
              <a:rPr lang="en-US" altLang="zh-CN" b="1" kern="0" dirty="0">
                <a:solidFill>
                  <a:srgbClr val="0070C0"/>
                </a:solidFill>
                <a:latin typeface="微软雅黑" panose="020B0503020204020204" charset="-122"/>
                <a:ea typeface="微软雅黑" panose="020B0503020204020204" charset="-122"/>
              </a:rPr>
              <a:t>“Process &amp; Tools” – </a:t>
            </a:r>
            <a:r>
              <a:rPr lang="zh-CN" altLang="en-US" b="1" kern="0" dirty="0">
                <a:solidFill>
                  <a:srgbClr val="0070C0"/>
                </a:solidFill>
                <a:latin typeface="微软雅黑" panose="020B0503020204020204" charset="-122"/>
                <a:ea typeface="微软雅黑" panose="020B0503020204020204" charset="-122"/>
              </a:rPr>
              <a:t>核心流程</a:t>
            </a:r>
            <a:r>
              <a:rPr lang="en-US" altLang="zh-CN" b="1" kern="0" dirty="0">
                <a:solidFill>
                  <a:srgbClr val="0070C0"/>
                </a:solidFill>
                <a:latin typeface="微软雅黑" panose="020B0503020204020204" charset="-122"/>
                <a:ea typeface="微软雅黑" panose="020B0503020204020204" charset="-122"/>
              </a:rPr>
              <a:t>/</a:t>
            </a:r>
            <a:r>
              <a:rPr lang="zh-CN" altLang="en-US" b="1" kern="0" dirty="0">
                <a:solidFill>
                  <a:srgbClr val="0070C0"/>
                </a:solidFill>
                <a:latin typeface="微软雅黑" panose="020B0503020204020204" charset="-122"/>
                <a:ea typeface="微软雅黑" panose="020B0503020204020204" charset="-122"/>
              </a:rPr>
              <a:t>工具模板</a:t>
            </a:r>
            <a:endParaRPr lang="zh-CN" altLang="en-US" sz="1600" b="1" kern="0" dirty="0">
              <a:solidFill>
                <a:srgbClr val="0070C0"/>
              </a:solidFill>
              <a:latin typeface="微软雅黑" panose="020B0503020204020204" charset="-122"/>
              <a:ea typeface="微软雅黑" panose="020B0503020204020204" charset="-122"/>
            </a:endParaRPr>
          </a:p>
        </p:txBody>
      </p:sp>
      <p:sp>
        <p:nvSpPr>
          <p:cNvPr id="45" name="Cube 35"/>
          <p:cNvSpPr>
            <a:spLocks noChangeArrowheads="1"/>
          </p:cNvSpPr>
          <p:nvPr/>
        </p:nvSpPr>
        <p:spPr bwMode="auto">
          <a:xfrm>
            <a:off x="1679575" y="2468910"/>
            <a:ext cx="5430520" cy="914400"/>
          </a:xfrm>
          <a:prstGeom prst="cube">
            <a:avLst>
              <a:gd name="adj" fmla="val 14833"/>
            </a:avLst>
          </a:prstGeom>
          <a:solidFill>
            <a:srgbClr val="DDDDDD"/>
          </a:solidFill>
          <a:ln w="38100" algn="ctr">
            <a:solidFill>
              <a:schemeClr val="bg1"/>
            </a:solid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Arial" panose="020B0604020202020204" pitchFamily="34" charset="0"/>
              <a:ea typeface="华文细黑" panose="02010600040101010101" pitchFamily="2" charset="-122"/>
              <a:cs typeface="Arial" panose="020B0604020202020204"/>
            </a:endParaRPr>
          </a:p>
        </p:txBody>
      </p:sp>
      <p:sp>
        <p:nvSpPr>
          <p:cNvPr id="47" name="Rectangle 36"/>
          <p:cNvSpPr>
            <a:spLocks noChangeArrowheads="1"/>
          </p:cNvSpPr>
          <p:nvPr/>
        </p:nvSpPr>
        <p:spPr bwMode="auto">
          <a:xfrm>
            <a:off x="1609725" y="2721640"/>
            <a:ext cx="5430520" cy="458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50000"/>
              </a:lnSpc>
              <a:spcBef>
                <a:spcPts val="0"/>
              </a:spcBef>
              <a:spcAft>
                <a:spcPts val="0"/>
              </a:spcAft>
              <a:buClrTx/>
              <a:buSzTx/>
              <a:buNone/>
              <a:defRPr/>
            </a:pPr>
            <a:r>
              <a:rPr lang="en-US" altLang="zh-CN" b="1" kern="0" dirty="0">
                <a:solidFill>
                  <a:srgbClr val="0070C0"/>
                </a:solidFill>
                <a:latin typeface="微软雅黑" panose="020B0503020204020204" charset="-122"/>
                <a:ea typeface="微软雅黑" panose="020B0503020204020204" charset="-122"/>
              </a:rPr>
              <a:t>“Role &amp; Responsibility” – </a:t>
            </a:r>
            <a:r>
              <a:rPr lang="zh-CN" altLang="en-US" b="1" kern="0" dirty="0">
                <a:solidFill>
                  <a:srgbClr val="0070C0"/>
                </a:solidFill>
                <a:latin typeface="微软雅黑" panose="020B0503020204020204" charset="-122"/>
                <a:ea typeface="微软雅黑" panose="020B0503020204020204" charset="-122"/>
              </a:rPr>
              <a:t>角色和职责</a:t>
            </a:r>
            <a:r>
              <a:rPr lang="en-US" altLang="zh-CN" b="1" kern="0" dirty="0">
                <a:solidFill>
                  <a:srgbClr val="0070C0"/>
                </a:solidFill>
                <a:latin typeface="微软雅黑" panose="020B0503020204020204" charset="-122"/>
                <a:ea typeface="微软雅黑" panose="020B0503020204020204" charset="-122"/>
              </a:rPr>
              <a:t> </a:t>
            </a:r>
          </a:p>
        </p:txBody>
      </p:sp>
      <p:sp>
        <p:nvSpPr>
          <p:cNvPr id="48" name="Cube 38"/>
          <p:cNvSpPr>
            <a:spLocks noChangeArrowheads="1"/>
          </p:cNvSpPr>
          <p:nvPr/>
        </p:nvSpPr>
        <p:spPr bwMode="auto">
          <a:xfrm>
            <a:off x="1679575" y="3735735"/>
            <a:ext cx="5430520" cy="914400"/>
          </a:xfrm>
          <a:prstGeom prst="cube">
            <a:avLst>
              <a:gd name="adj" fmla="val 14833"/>
            </a:avLst>
          </a:prstGeom>
          <a:solidFill>
            <a:srgbClr val="DDDDDD"/>
          </a:solidFill>
          <a:ln w="38100" algn="ctr">
            <a:solidFill>
              <a:schemeClr val="bg1"/>
            </a:solid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Arial" panose="020B0604020202020204" pitchFamily="34" charset="0"/>
              <a:ea typeface="华文细黑" panose="02010600040101010101" pitchFamily="2" charset="-122"/>
              <a:cs typeface="Arial" panose="020B0604020202020204"/>
            </a:endParaRPr>
          </a:p>
        </p:txBody>
      </p:sp>
      <p:sp>
        <p:nvSpPr>
          <p:cNvPr id="49" name="Rectangle 39"/>
          <p:cNvSpPr>
            <a:spLocks noChangeArrowheads="1"/>
          </p:cNvSpPr>
          <p:nvPr/>
        </p:nvSpPr>
        <p:spPr bwMode="auto">
          <a:xfrm>
            <a:off x="1680845" y="4017040"/>
            <a:ext cx="4993005" cy="458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50000"/>
              </a:lnSpc>
              <a:spcBef>
                <a:spcPts val="0"/>
              </a:spcBef>
              <a:spcAft>
                <a:spcPts val="0"/>
              </a:spcAft>
              <a:buClrTx/>
              <a:buSzTx/>
              <a:buNone/>
              <a:defRPr/>
            </a:pPr>
            <a:r>
              <a:rPr lang="en-US" altLang="zh-CN" b="1" kern="0" dirty="0">
                <a:solidFill>
                  <a:srgbClr val="0070C0"/>
                </a:solidFill>
                <a:latin typeface="微软雅黑" panose="020B0503020204020204" charset="-122"/>
                <a:ea typeface="微软雅黑" panose="020B0503020204020204" charset="-122"/>
              </a:rPr>
              <a:t>“Sales Decision Making” – </a:t>
            </a:r>
            <a:r>
              <a:rPr lang="zh-CN" altLang="en-US" b="1" kern="0" dirty="0">
                <a:solidFill>
                  <a:srgbClr val="0070C0"/>
                </a:solidFill>
                <a:latin typeface="微软雅黑" panose="020B0503020204020204" charset="-122"/>
                <a:ea typeface="微软雅黑" panose="020B0503020204020204" charset="-122"/>
              </a:rPr>
              <a:t>销售决策</a:t>
            </a:r>
          </a:p>
        </p:txBody>
      </p:sp>
      <p:sp>
        <p:nvSpPr>
          <p:cNvPr id="50" name="Cube 40"/>
          <p:cNvSpPr>
            <a:spLocks noChangeArrowheads="1"/>
          </p:cNvSpPr>
          <p:nvPr/>
        </p:nvSpPr>
        <p:spPr bwMode="auto">
          <a:xfrm>
            <a:off x="1679575" y="4973985"/>
            <a:ext cx="5430520" cy="914400"/>
          </a:xfrm>
          <a:prstGeom prst="cube">
            <a:avLst>
              <a:gd name="adj" fmla="val 14833"/>
            </a:avLst>
          </a:prstGeom>
          <a:solidFill>
            <a:srgbClr val="DDDDDD"/>
          </a:solidFill>
          <a:ln w="38100" algn="ctr">
            <a:solidFill>
              <a:schemeClr val="bg1"/>
            </a:solidFill>
            <a:miter lim="800000"/>
          </a:ln>
        </p:spPr>
        <p:txBody>
          <a:bodyPr lIns="80152" tIns="82296" rIns="80152" bIns="82296" anchor="ctr"/>
          <a:lstStyle/>
          <a:p>
            <a:pPr marL="250825" indent="-250825" algn="ctr" defTabSz="801370" eaLnBrk="1" fontAlgn="auto" hangingPunct="1">
              <a:lnSpc>
                <a:spcPct val="90000"/>
              </a:lnSpc>
              <a:spcBef>
                <a:spcPct val="30000"/>
              </a:spcBef>
              <a:spcAft>
                <a:spcPct val="20000"/>
              </a:spcAft>
              <a:buClr>
                <a:srgbClr val="990000"/>
              </a:buClr>
              <a:buSzPct val="120000"/>
              <a:defRPr/>
            </a:pPr>
            <a:endParaRPr lang="en-US" sz="1400" b="1" kern="0" dirty="0">
              <a:solidFill>
                <a:srgbClr val="333333"/>
              </a:solidFill>
              <a:latin typeface="Arial" panose="020B0604020202020204" pitchFamily="34" charset="0"/>
              <a:ea typeface="华文细黑" panose="02010600040101010101" pitchFamily="2" charset="-122"/>
              <a:cs typeface="Arial" panose="020B0604020202020204"/>
            </a:endParaRPr>
          </a:p>
        </p:txBody>
      </p:sp>
      <p:sp>
        <p:nvSpPr>
          <p:cNvPr id="51" name="Rectangle 41"/>
          <p:cNvSpPr>
            <a:spLocks noChangeArrowheads="1"/>
          </p:cNvSpPr>
          <p:nvPr/>
        </p:nvSpPr>
        <p:spPr bwMode="auto">
          <a:xfrm>
            <a:off x="2124709" y="5243277"/>
            <a:ext cx="4105275" cy="458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algn="ctr" eaLnBrk="1" fontAlgn="auto" hangingPunct="1">
              <a:lnSpc>
                <a:spcPct val="150000"/>
              </a:lnSpc>
              <a:spcBef>
                <a:spcPts val="0"/>
              </a:spcBef>
              <a:spcAft>
                <a:spcPts val="0"/>
              </a:spcAft>
              <a:buClrTx/>
              <a:buSzTx/>
              <a:buNone/>
              <a:defRPr/>
            </a:pPr>
            <a:r>
              <a:rPr lang="en-US" altLang="zh-CN" b="1" kern="0" dirty="0">
                <a:solidFill>
                  <a:srgbClr val="0070C0"/>
                </a:solidFill>
                <a:latin typeface="微软雅黑" panose="020B0503020204020204" charset="-122"/>
                <a:ea typeface="微软雅黑" panose="020B0503020204020204" charset="-122"/>
              </a:rPr>
              <a:t>“IT Platform” – IT</a:t>
            </a:r>
            <a:r>
              <a:rPr lang="zh-CN" altLang="en-US" b="1" kern="0" dirty="0">
                <a:solidFill>
                  <a:srgbClr val="0070C0"/>
                </a:solidFill>
                <a:latin typeface="微软雅黑" panose="020B0503020204020204" charset="-122"/>
                <a:ea typeface="微软雅黑" panose="020B0503020204020204" charset="-122"/>
              </a:rPr>
              <a:t>支撑平台</a:t>
            </a:r>
          </a:p>
        </p:txBody>
      </p:sp>
      <p:sp>
        <p:nvSpPr>
          <p:cNvPr id="52" name="Rectangle 32"/>
          <p:cNvSpPr>
            <a:spLocks noChangeArrowheads="1"/>
          </p:cNvSpPr>
          <p:nvPr/>
        </p:nvSpPr>
        <p:spPr bwMode="auto">
          <a:xfrm>
            <a:off x="7104917" y="1342437"/>
            <a:ext cx="2926080" cy="786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77800" indent="-1778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生成和管理线索</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管理机会点</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关键工具模板</a:t>
            </a:r>
          </a:p>
        </p:txBody>
      </p:sp>
      <p:sp>
        <p:nvSpPr>
          <p:cNvPr id="53" name="Rectangle 39"/>
          <p:cNvSpPr>
            <a:spLocks noChangeArrowheads="1"/>
          </p:cNvSpPr>
          <p:nvPr/>
        </p:nvSpPr>
        <p:spPr bwMode="auto">
          <a:xfrm>
            <a:off x="7113270" y="3611910"/>
            <a:ext cx="3519234" cy="126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77800" indent="-1778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关键决策点（</a:t>
            </a:r>
            <a:r>
              <a:rPr lang="en-US" altLang="zh-CN" sz="1400" kern="0" dirty="0">
                <a:solidFill>
                  <a:srgbClr val="333333"/>
                </a:solidFill>
                <a:latin typeface="微软雅黑" panose="020B0503020204020204" charset="-122"/>
                <a:ea typeface="微软雅黑" panose="020B0503020204020204" charset="-122"/>
              </a:rPr>
              <a:t>ATX</a:t>
            </a:r>
            <a:r>
              <a:rPr lang="zh-CN" altLang="en-US" sz="1400" kern="0" dirty="0">
                <a:solidFill>
                  <a:srgbClr val="333333"/>
                </a:solidFill>
                <a:latin typeface="微软雅黑" panose="020B0503020204020204" charset="-122"/>
                <a:ea typeface="微软雅黑" panose="020B0503020204020204" charset="-122"/>
              </a:rPr>
              <a:t>）</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en-US" altLang="zh-CN" sz="1400" kern="0" dirty="0">
                <a:solidFill>
                  <a:srgbClr val="333333"/>
                </a:solidFill>
                <a:latin typeface="微软雅黑" panose="020B0503020204020204" charset="-122"/>
                <a:ea typeface="微软雅黑" panose="020B0503020204020204" charset="-122"/>
              </a:rPr>
              <a:t>5</a:t>
            </a:r>
            <a:r>
              <a:rPr lang="zh-CN" altLang="en-US" sz="1400" kern="0" dirty="0">
                <a:solidFill>
                  <a:srgbClr val="333333"/>
                </a:solidFill>
                <a:latin typeface="微软雅黑" panose="020B0503020204020204" charset="-122"/>
                <a:ea typeface="微软雅黑" panose="020B0503020204020204" charset="-122"/>
              </a:rPr>
              <a:t>级销售决策团队（</a:t>
            </a:r>
            <a:r>
              <a:rPr lang="en-US" altLang="zh-CN" sz="1400" kern="0" dirty="0">
                <a:solidFill>
                  <a:srgbClr val="333333"/>
                </a:solidFill>
                <a:latin typeface="微软雅黑" panose="020B0503020204020204" charset="-122"/>
                <a:ea typeface="微软雅黑" panose="020B0503020204020204" charset="-122"/>
              </a:rPr>
              <a:t>SDT</a:t>
            </a:r>
            <a:r>
              <a:rPr lang="zh-CN" altLang="en-US" sz="1400" kern="0" dirty="0">
                <a:solidFill>
                  <a:srgbClr val="333333"/>
                </a:solidFill>
                <a:latin typeface="微软雅黑" panose="020B0503020204020204" charset="-122"/>
                <a:ea typeface="微软雅黑" panose="020B0503020204020204" charset="-122"/>
              </a:rPr>
              <a:t>）</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综合决策（战略、财务和风险）</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升级和授权规则</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评审与决策分离</a:t>
            </a:r>
          </a:p>
        </p:txBody>
      </p:sp>
      <p:sp>
        <p:nvSpPr>
          <p:cNvPr id="54" name="Rectangle 41"/>
          <p:cNvSpPr>
            <a:spLocks noChangeArrowheads="1"/>
          </p:cNvSpPr>
          <p:nvPr/>
        </p:nvSpPr>
        <p:spPr bwMode="auto">
          <a:xfrm>
            <a:off x="7113270" y="5259735"/>
            <a:ext cx="2926080" cy="3127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77800" indent="-1778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en-US" altLang="zh-CN" sz="1400" kern="0" dirty="0">
                <a:solidFill>
                  <a:srgbClr val="333333"/>
                </a:solidFill>
                <a:latin typeface="微软雅黑" panose="020B0503020204020204" charset="-122"/>
                <a:ea typeface="微软雅黑" panose="020B0503020204020204" charset="-122"/>
              </a:rPr>
              <a:t>CRM IT</a:t>
            </a:r>
            <a:r>
              <a:rPr lang="zh-CN" altLang="en-US" sz="1400" kern="0" dirty="0">
                <a:solidFill>
                  <a:srgbClr val="333333"/>
                </a:solidFill>
                <a:latin typeface="微软雅黑" panose="020B0503020204020204" charset="-122"/>
                <a:ea typeface="微软雅黑" panose="020B0503020204020204" charset="-122"/>
              </a:rPr>
              <a:t>系统</a:t>
            </a:r>
          </a:p>
        </p:txBody>
      </p:sp>
      <p:sp>
        <p:nvSpPr>
          <p:cNvPr id="55" name="Rectangle 39"/>
          <p:cNvSpPr>
            <a:spLocks noChangeArrowheads="1"/>
          </p:cNvSpPr>
          <p:nvPr/>
        </p:nvSpPr>
        <p:spPr bwMode="auto">
          <a:xfrm>
            <a:off x="7073143" y="2518352"/>
            <a:ext cx="3237552" cy="786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77800" indent="-177800">
              <a:lnSpc>
                <a:spcPct val="140000"/>
              </a:lnSpc>
              <a:buClr>
                <a:schemeClr val="bg2"/>
              </a:buClr>
              <a:buSzPct val="60000"/>
              <a:buFont typeface="Wingdings" panose="05000000000000000000" pitchFamily="2" charset="2"/>
              <a:buChar char="l"/>
              <a:defRPr>
                <a:solidFill>
                  <a:schemeClr val="tx1"/>
                </a:solidFill>
                <a:latin typeface="Arial" panose="020B0604020202020204" pitchFamily="34" charset="0"/>
                <a:ea typeface="华文细黑" panose="02010600040101010101" pitchFamily="2" charset="-122"/>
                <a:cs typeface="Arial" panose="020B0604020202020204" pitchFamily="34" charset="0"/>
              </a:defRPr>
            </a:lvl1pPr>
            <a:lvl2pPr marL="742950" indent="-285750">
              <a:lnSpc>
                <a:spcPct val="140000"/>
              </a:lnSpc>
              <a:buClr>
                <a:schemeClr val="tx1"/>
              </a:buClr>
              <a:buSzPct val="50000"/>
              <a:buFont typeface="Wingdings" panose="05000000000000000000" pitchFamily="2" charset="2"/>
              <a:buChar char="p"/>
              <a:defRPr sz="1600">
                <a:solidFill>
                  <a:schemeClr val="tx1"/>
                </a:solidFill>
                <a:latin typeface="Arial" panose="020B0604020202020204" pitchFamily="34" charset="0"/>
                <a:ea typeface="华文细黑" panose="02010600040101010101" pitchFamily="2" charset="-122"/>
                <a:cs typeface="Arial" panose="020B0604020202020204" pitchFamily="34" charset="0"/>
              </a:defRPr>
            </a:lvl2pPr>
            <a:lvl3pPr marL="1143000" indent="-228600">
              <a:lnSpc>
                <a:spcPct val="140000"/>
              </a:lnSpc>
              <a:buSzPct val="50000"/>
              <a:buFont typeface="Wingdings" panose="05000000000000000000" pitchFamily="2" charset="2"/>
              <a:buChar char="n"/>
              <a:defRPr sz="1400">
                <a:solidFill>
                  <a:schemeClr val="tx1"/>
                </a:solidFill>
                <a:latin typeface="Arial" panose="020B0604020202020204" pitchFamily="34" charset="0"/>
                <a:ea typeface="华文细黑" panose="02010600040101010101" pitchFamily="2" charset="-122"/>
                <a:cs typeface="Arial" panose="020B0604020202020204" pitchFamily="34" charset="0"/>
              </a:defRPr>
            </a:lvl3pPr>
            <a:lvl4pPr marL="1600200" indent="-228600">
              <a:lnSpc>
                <a:spcPct val="140000"/>
              </a:lnSpc>
              <a:buChar char="–"/>
              <a:defRPr sz="1200">
                <a:solidFill>
                  <a:schemeClr val="tx1"/>
                </a:solidFill>
                <a:latin typeface="Arial" panose="020B0604020202020204" pitchFamily="34" charset="0"/>
                <a:ea typeface="华文细黑" panose="02010600040101010101" pitchFamily="2" charset="-122"/>
                <a:cs typeface="Arial" panose="020B0604020202020204" pitchFamily="34" charset="0"/>
              </a:defRPr>
            </a:lvl4pPr>
            <a:lvl5pPr marL="2057400" indent="-228600">
              <a:lnSpc>
                <a:spcPct val="140000"/>
              </a:lnSpc>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5pPr>
            <a:lvl6pPr marL="25146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6pPr>
            <a:lvl7pPr marL="29718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7pPr>
            <a:lvl8pPr marL="34290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8pPr>
            <a:lvl9pPr marL="3886200" indent="-22860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华文细黑" panose="02010600040101010101" pitchFamily="2" charset="-122"/>
                <a:cs typeface="Arial" panose="020B0604020202020204" pitchFamily="34" charset="0"/>
              </a:defRPr>
            </a:lvl9pPr>
          </a:lstStyle>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以客户为中心的</a:t>
            </a:r>
            <a:r>
              <a:rPr lang="en-US" altLang="zh-CN" sz="1400" kern="0" dirty="0">
                <a:solidFill>
                  <a:srgbClr val="333333"/>
                </a:solidFill>
                <a:latin typeface="微软雅黑" panose="020B0503020204020204" charset="-122"/>
                <a:ea typeface="微软雅黑" panose="020B0503020204020204" charset="-122"/>
              </a:rPr>
              <a:t>CC3</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基于项目的运作支撑和扩展团队</a:t>
            </a:r>
          </a:p>
          <a:p>
            <a:pPr eaLnBrk="1" fontAlgn="auto" hangingPunct="1">
              <a:lnSpc>
                <a:spcPct val="110000"/>
              </a:lnSpc>
              <a:spcBef>
                <a:spcPts val="0"/>
              </a:spcBef>
              <a:spcAft>
                <a:spcPts val="0"/>
              </a:spcAft>
              <a:buClr>
                <a:srgbClr val="990000"/>
              </a:buClr>
              <a:buSzTx/>
              <a:buFont typeface="Wingdings" panose="05000000000000000000" pitchFamily="2" charset="2"/>
              <a:buChar char="§"/>
              <a:defRPr/>
            </a:pPr>
            <a:r>
              <a:rPr lang="zh-CN" altLang="en-US" sz="1400" kern="0" dirty="0">
                <a:solidFill>
                  <a:srgbClr val="333333"/>
                </a:solidFill>
                <a:latin typeface="微软雅黑" panose="020B0503020204020204" charset="-122"/>
                <a:ea typeface="微软雅黑" panose="020B0503020204020204" charset="-122"/>
              </a:rPr>
              <a:t>功能部门的支持岗位</a:t>
            </a:r>
            <a:endParaRPr lang="en-US" altLang="zh-CN" sz="1400" kern="0" dirty="0">
              <a:solidFill>
                <a:srgbClr val="333333"/>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xmlns="" val="32802867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7368" y="260648"/>
            <a:ext cx="11137900" cy="648072"/>
          </a:xfrm>
        </p:spPr>
        <p:txBody>
          <a:bodyPr/>
          <a:lstStyle/>
          <a:p>
            <a:r>
              <a:rPr lang="en-US" altLang="zh-CN" dirty="0">
                <a:solidFill>
                  <a:schemeClr val="tx1"/>
                </a:solidFill>
                <a:latin typeface="微软雅黑" panose="020B0503020204020204" charset="-122"/>
                <a:ea typeface="微软雅黑" panose="020B0503020204020204" charset="-122"/>
              </a:rPr>
              <a:t>CRM</a:t>
            </a:r>
            <a:r>
              <a:rPr lang="zh-CN" altLang="en-US" dirty="0">
                <a:solidFill>
                  <a:schemeClr val="tx1"/>
                </a:solidFill>
                <a:latin typeface="微软雅黑" panose="020B0503020204020204" charset="-122"/>
                <a:ea typeface="微软雅黑" panose="020B0503020204020204" charset="-122"/>
              </a:rPr>
              <a:t>是什么？</a:t>
            </a:r>
            <a:endParaRPr kumimoji="1" lang="zh-CN" altLang="en-US" dirty="0">
              <a:solidFill>
                <a:schemeClr val="tx1"/>
              </a:solidFill>
            </a:endParaRPr>
          </a:p>
        </p:txBody>
      </p:sp>
      <p:pic>
        <p:nvPicPr>
          <p:cNvPr id="90" name="Picture 4" descr="西方-男人-伸大拇指-微笑"/>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29738" y="1484784"/>
            <a:ext cx="3333750" cy="4716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 name="AutoShape 5"/>
          <p:cNvSpPr>
            <a:spLocks noChangeArrowheads="1"/>
          </p:cNvSpPr>
          <p:nvPr/>
        </p:nvSpPr>
        <p:spPr bwMode="auto">
          <a:xfrm>
            <a:off x="1141106" y="1628800"/>
            <a:ext cx="5688632" cy="2807970"/>
          </a:xfrm>
          <a:prstGeom prst="cloudCallout">
            <a:avLst>
              <a:gd name="adj1" fmla="val 65306"/>
              <a:gd name="adj2" fmla="val -15292"/>
            </a:avLst>
          </a:prstGeom>
          <a:solidFill>
            <a:schemeClr val="accent1">
              <a:lumMod val="20000"/>
              <a:lumOff val="80000"/>
            </a:schemeClr>
          </a:solidFill>
          <a:ln w="9525">
            <a:solidFill>
              <a:schemeClr val="bg1"/>
            </a:solidFill>
            <a:rou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80152" tIns="40076" rIns="80152" bIns="40076"/>
          <a:lstStyle>
            <a:lvl1pPr marL="300355" indent="-300355" defTabSz="801370" eaLnBrk="0" hangingPunct="0">
              <a:defRPr sz="1200">
                <a:solidFill>
                  <a:schemeClr val="tx1"/>
                </a:solidFill>
                <a:latin typeface="Arial" panose="020B0604020202020204" pitchFamily="34" charset="0"/>
                <a:ea typeface="华文细黑" panose="02010600040101010101" pitchFamily="2" charset="-122"/>
              </a:defRPr>
            </a:lvl1pPr>
            <a:lvl2pPr defTabSz="801370" eaLnBrk="0" hangingPunct="0">
              <a:defRPr sz="1200">
                <a:solidFill>
                  <a:schemeClr val="tx1"/>
                </a:solidFill>
                <a:latin typeface="Arial" panose="020B0604020202020204" pitchFamily="34" charset="0"/>
                <a:ea typeface="华文细黑" panose="02010600040101010101" pitchFamily="2" charset="-122"/>
              </a:defRPr>
            </a:lvl2pPr>
            <a:lvl3pPr defTabSz="801370" eaLnBrk="0" hangingPunct="0">
              <a:defRPr sz="1200">
                <a:solidFill>
                  <a:schemeClr val="tx1"/>
                </a:solidFill>
                <a:latin typeface="Arial" panose="020B0604020202020204" pitchFamily="34" charset="0"/>
                <a:ea typeface="华文细黑" panose="02010600040101010101" pitchFamily="2" charset="-122"/>
              </a:defRPr>
            </a:lvl3pPr>
            <a:lvl4pPr defTabSz="801370" eaLnBrk="0" hangingPunct="0">
              <a:defRPr sz="1200">
                <a:solidFill>
                  <a:schemeClr val="tx1"/>
                </a:solidFill>
                <a:latin typeface="Arial" panose="020B0604020202020204" pitchFamily="34" charset="0"/>
                <a:ea typeface="华文细黑" panose="02010600040101010101" pitchFamily="2" charset="-122"/>
              </a:defRPr>
            </a:lvl4pPr>
            <a:lvl5pPr defTabSz="801370" eaLnBrk="0" hangingPunct="0">
              <a:defRPr sz="1200">
                <a:solidFill>
                  <a:schemeClr val="tx1"/>
                </a:solidFill>
                <a:latin typeface="Arial" panose="020B0604020202020204" pitchFamily="34" charset="0"/>
                <a:ea typeface="华文细黑" panose="02010600040101010101" pitchFamily="2" charset="-122"/>
              </a:defRPr>
            </a:lvl5pPr>
            <a:lvl6pPr defTabSz="80137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6pPr>
            <a:lvl7pPr defTabSz="80137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7pPr>
            <a:lvl8pPr defTabSz="80137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8pPr>
            <a:lvl9pPr defTabSz="801370" eaLnBrk="0" fontAlgn="base" hangingPunct="0">
              <a:spcBef>
                <a:spcPct val="0"/>
              </a:spcBef>
              <a:spcAft>
                <a:spcPct val="0"/>
              </a:spcAft>
              <a:defRPr sz="1200">
                <a:solidFill>
                  <a:schemeClr val="tx1"/>
                </a:solidFill>
                <a:latin typeface="Arial" panose="020B0604020202020204" pitchFamily="34" charset="0"/>
                <a:ea typeface="华文细黑" panose="02010600040101010101" pitchFamily="2" charset="-122"/>
              </a:defRPr>
            </a:lvl9pPr>
          </a:lstStyle>
          <a:p>
            <a:pPr>
              <a:lnSpc>
                <a:spcPct val="140000"/>
              </a:lnSpc>
              <a:buClr>
                <a:schemeClr val="bg2"/>
              </a:buClr>
              <a:buSzPct val="60000"/>
              <a:buFont typeface="Wingdings" panose="05000000000000000000" pitchFamily="2" charset="2"/>
              <a:buNone/>
            </a:pPr>
            <a:r>
              <a:rPr lang="en-US" altLang="zh-CN" sz="2000" b="1" dirty="0">
                <a:solidFill>
                  <a:srgbClr val="0070C0"/>
                </a:solidFill>
                <a:latin typeface="微软雅黑" panose="020B0503020204020204" charset="-122"/>
                <a:ea typeface="微软雅黑" panose="020B0503020204020204" charset="-122"/>
              </a:rPr>
              <a:t>    CRM</a:t>
            </a:r>
            <a:r>
              <a:rPr lang="zh-CN" altLang="en-US" sz="2000" b="1" dirty="0">
                <a:solidFill>
                  <a:srgbClr val="0070C0"/>
                </a:solidFill>
                <a:latin typeface="微软雅黑" panose="020B0503020204020204" charset="-122"/>
                <a:ea typeface="微软雅黑" panose="020B0503020204020204" charset="-122"/>
              </a:rPr>
              <a:t>是一套方法，用来帮助正确的人</a:t>
            </a:r>
            <a:r>
              <a:rPr lang="en-US" altLang="zh-CN" sz="2000" b="1" dirty="0">
                <a:solidFill>
                  <a:srgbClr val="0070C0"/>
                </a:solidFill>
                <a:latin typeface="微软雅黑" panose="020B0503020204020204" charset="-122"/>
                <a:ea typeface="微软雅黑" panose="020B0503020204020204" charset="-122"/>
              </a:rPr>
              <a:t>(</a:t>
            </a:r>
            <a:r>
              <a:rPr lang="zh-CN" altLang="en-US" sz="2000" b="1" dirty="0">
                <a:solidFill>
                  <a:srgbClr val="0070C0"/>
                </a:solidFill>
                <a:latin typeface="微软雅黑" panose="020B0503020204020204" charset="-122"/>
                <a:ea typeface="微软雅黑" panose="020B0503020204020204" charset="-122"/>
              </a:rPr>
              <a:t>铁三角</a:t>
            </a:r>
            <a:r>
              <a:rPr lang="en-US" altLang="zh-CN" sz="2000" b="1" dirty="0">
                <a:solidFill>
                  <a:srgbClr val="0070C0"/>
                </a:solidFill>
                <a:latin typeface="微软雅黑" panose="020B0503020204020204" charset="-122"/>
                <a:ea typeface="微软雅黑" panose="020B0503020204020204" charset="-122"/>
              </a:rPr>
              <a:t>)</a:t>
            </a:r>
            <a:r>
              <a:rPr lang="zh-CN" altLang="en-US" sz="2000" b="1" dirty="0">
                <a:solidFill>
                  <a:srgbClr val="0070C0"/>
                </a:solidFill>
                <a:latin typeface="微软雅黑" panose="020B0503020204020204" charset="-122"/>
                <a:ea typeface="微软雅黑" panose="020B0503020204020204" charset="-122"/>
              </a:rPr>
              <a:t>，采用正确的方式</a:t>
            </a:r>
            <a:r>
              <a:rPr lang="en-US" altLang="zh-CN" sz="2000" b="1" dirty="0">
                <a:solidFill>
                  <a:srgbClr val="0070C0"/>
                </a:solidFill>
                <a:latin typeface="微软雅黑" panose="020B0503020204020204" charset="-122"/>
                <a:ea typeface="微软雅黑" panose="020B0503020204020204" charset="-122"/>
              </a:rPr>
              <a:t>(</a:t>
            </a:r>
            <a:r>
              <a:rPr lang="zh-CN" altLang="en-US" sz="2000" b="1" dirty="0">
                <a:solidFill>
                  <a:srgbClr val="0070C0"/>
                </a:solidFill>
                <a:latin typeface="微软雅黑" panose="020B0503020204020204" charset="-122"/>
                <a:ea typeface="微软雅黑" panose="020B0503020204020204" charset="-122"/>
              </a:rPr>
              <a:t>从线索到回款</a:t>
            </a:r>
            <a:r>
              <a:rPr lang="en-US" altLang="zh-CN" sz="2000" b="1" dirty="0">
                <a:solidFill>
                  <a:srgbClr val="0070C0"/>
                </a:solidFill>
                <a:latin typeface="微软雅黑" panose="020B0503020204020204" charset="-122"/>
                <a:ea typeface="微软雅黑" panose="020B0503020204020204" charset="-122"/>
              </a:rPr>
              <a:t>)</a:t>
            </a:r>
            <a:r>
              <a:rPr lang="zh-CN" altLang="en-US" sz="2000" b="1" dirty="0">
                <a:solidFill>
                  <a:srgbClr val="0070C0"/>
                </a:solidFill>
                <a:latin typeface="微软雅黑" panose="020B0503020204020204" charset="-122"/>
                <a:ea typeface="微软雅黑" panose="020B0503020204020204" charset="-122"/>
              </a:rPr>
              <a:t>向合适的客户提供合适的解决方案或服务</a:t>
            </a:r>
            <a:r>
              <a:rPr lang="en-US" altLang="zh-CN" sz="2000" b="1" dirty="0">
                <a:solidFill>
                  <a:srgbClr val="0070C0"/>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xmlns="" val="42427677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AME" val="RectangleShape"/>
</p:tagLst>
</file>

<file path=ppt/tags/tag2.xml><?xml version="1.0" encoding="utf-8"?>
<p:tagLst xmlns:a="http://schemas.openxmlformats.org/drawingml/2006/main" xmlns:r="http://schemas.openxmlformats.org/officeDocument/2006/relationships" xmlns:p="http://schemas.openxmlformats.org/presentationml/2006/main">
  <p:tag name="NAME" val="RectangleShape"/>
</p:tagLst>
</file>

<file path=ppt/tags/tag3.xml><?xml version="1.0" encoding="utf-8"?>
<p:tagLst xmlns:a="http://schemas.openxmlformats.org/drawingml/2006/main" xmlns:r="http://schemas.openxmlformats.org/officeDocument/2006/relationships" xmlns:p="http://schemas.openxmlformats.org/presentationml/2006/main">
  <p:tag name="NAME" val="RectangleShape"/>
</p:tagLst>
</file>

<file path=ppt/tags/tag4.xml><?xml version="1.0" encoding="utf-8"?>
<p:tagLst xmlns:a="http://schemas.openxmlformats.org/drawingml/2006/main" xmlns:r="http://schemas.openxmlformats.org/officeDocument/2006/relationships" xmlns:p="http://schemas.openxmlformats.org/presentationml/2006/main">
  <p:tag name="NAME" val="RectangleShape"/>
</p:tagLst>
</file>

<file path=ppt/tags/tag5.xml><?xml version="1.0" encoding="utf-8"?>
<p:tagLst xmlns:a="http://schemas.openxmlformats.org/drawingml/2006/main" xmlns:r="http://schemas.openxmlformats.org/officeDocument/2006/relationships" xmlns:p="http://schemas.openxmlformats.org/presentationml/2006/main">
  <p:tag name="NAME" val="RectangleShape"/>
</p:tagLst>
</file>

<file path=ppt/tags/tag6.xml><?xml version="1.0" encoding="utf-8"?>
<p:tagLst xmlns:a="http://schemas.openxmlformats.org/drawingml/2006/main" xmlns:r="http://schemas.openxmlformats.org/officeDocument/2006/relationships" xmlns:p="http://schemas.openxmlformats.org/presentationml/2006/main">
  <p:tag name="NAME" val="RectangleText"/>
</p:tagLst>
</file>

<file path=ppt/tags/tag7.xml><?xml version="1.0" encoding="utf-8"?>
<p:tagLst xmlns:a="http://schemas.openxmlformats.org/drawingml/2006/main" xmlns:r="http://schemas.openxmlformats.org/officeDocument/2006/relationships" xmlns:p="http://schemas.openxmlformats.org/presentationml/2006/main">
  <p:tag name="NAME" val="RectangleText"/>
</p:tagLst>
</file>

<file path=ppt/tags/tag8.xml><?xml version="1.0" encoding="utf-8"?>
<p:tagLst xmlns:a="http://schemas.openxmlformats.org/drawingml/2006/main" xmlns:r="http://schemas.openxmlformats.org/officeDocument/2006/relationships" xmlns:p="http://schemas.openxmlformats.org/presentationml/2006/main">
  <p:tag name="NAME" val="RectangleText"/>
</p:tagLst>
</file>

<file path=ppt/tags/tag9.xml><?xml version="1.0" encoding="utf-8"?>
<p:tagLst xmlns:a="http://schemas.openxmlformats.org/drawingml/2006/main" xmlns:r="http://schemas.openxmlformats.org/officeDocument/2006/relationships" xmlns:p="http://schemas.openxmlformats.org/presentationml/2006/main">
  <p:tag name="NAME" val="RectangleText"/>
</p:tagLst>
</file>

<file path=ppt/tags/tag10.xml><?xml version="1.0" encoding="utf-8"?>
<p:tagLst xmlns:a="http://schemas.openxmlformats.org/drawingml/2006/main" xmlns:r="http://schemas.openxmlformats.org/officeDocument/2006/relationships" xmlns:p="http://schemas.openxmlformats.org/presentationml/2006/main">
  <p:tag name="NAME" val="RectangleShape"/>
</p:tagLst>
</file>

<file path=ppt/tags/tag11.xml><?xml version="1.0" encoding="utf-8"?>
<p:tagLst xmlns:a="http://schemas.openxmlformats.org/drawingml/2006/main" xmlns:r="http://schemas.openxmlformats.org/officeDocument/2006/relationships" xmlns:p="http://schemas.openxmlformats.org/presentationml/2006/main">
  <p:tag name="NAME" val="RectangleShape"/>
</p:tagLst>
</file>

<file path=ppt/tags/tag12.xml><?xml version="1.0" encoding="utf-8"?>
<p:tagLst xmlns:a="http://schemas.openxmlformats.org/drawingml/2006/main" xmlns:r="http://schemas.openxmlformats.org/officeDocument/2006/relationships" xmlns:p="http://schemas.openxmlformats.org/presentationml/2006/main">
  <p:tag name="NAME" val="RectangleShape"/>
</p:tagLst>
</file>

<file path=ppt/tags/tag13.xml><?xml version="1.0" encoding="utf-8"?>
<p:tagLst xmlns:a="http://schemas.openxmlformats.org/drawingml/2006/main" xmlns:r="http://schemas.openxmlformats.org/officeDocument/2006/relationships" xmlns:p="http://schemas.openxmlformats.org/presentationml/2006/main">
  <p:tag name="NAME" val="RectangleText"/>
</p:tagLst>
</file>

<file path=ppt/tags/tag14.xml><?xml version="1.0" encoding="utf-8"?>
<p:tagLst xmlns:a="http://schemas.openxmlformats.org/drawingml/2006/main" xmlns:r="http://schemas.openxmlformats.org/officeDocument/2006/relationships" xmlns:p="http://schemas.openxmlformats.org/presentationml/2006/main">
  <p:tag name="NAME" val="RectangleText"/>
</p:tagLst>
</file>

<file path=ppt/tags/tag15.xml><?xml version="1.0" encoding="utf-8"?>
<p:tagLst xmlns:a="http://schemas.openxmlformats.org/drawingml/2006/main" xmlns:r="http://schemas.openxmlformats.org/officeDocument/2006/relationships" xmlns:p="http://schemas.openxmlformats.org/presentationml/2006/main">
  <p:tag name="NAME" val="RectangleShape"/>
</p:tagLst>
</file>

<file path=ppt/tags/tag16.xml><?xml version="1.0" encoding="utf-8"?>
<p:tagLst xmlns:a="http://schemas.openxmlformats.org/drawingml/2006/main" xmlns:r="http://schemas.openxmlformats.org/officeDocument/2006/relationships" xmlns:p="http://schemas.openxmlformats.org/presentationml/2006/main">
  <p:tag name="NAME" val="RectangleText"/>
</p:tagLst>
</file>

<file path=ppt/tags/tag17.xml><?xml version="1.0" encoding="utf-8"?>
<p:tagLst xmlns:a="http://schemas.openxmlformats.org/drawingml/2006/main" xmlns:r="http://schemas.openxmlformats.org/officeDocument/2006/relationships" xmlns:p="http://schemas.openxmlformats.org/presentationml/2006/main">
  <p:tag name="NAME" val="RectangleText"/>
</p:tagLst>
</file>

<file path=ppt/theme/theme1.xml><?xml version="1.0" encoding="utf-8"?>
<a:theme xmlns:a="http://schemas.openxmlformats.org/drawingml/2006/main" name="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薄云配色">
      <a:dk1>
        <a:srgbClr val="000000"/>
      </a:dk1>
      <a:lt1>
        <a:srgbClr val="FFFFFF"/>
      </a:lt1>
      <a:dk2>
        <a:srgbClr val="000000"/>
      </a:dk2>
      <a:lt2>
        <a:srgbClr val="DFDFDF"/>
      </a:lt2>
      <a:accent1>
        <a:srgbClr val="267FC3"/>
      </a:accent1>
      <a:accent2>
        <a:srgbClr val="E74A2E"/>
      </a:accent2>
      <a:accent3>
        <a:srgbClr val="4A5552"/>
      </a:accent3>
      <a:accent4>
        <a:srgbClr val="FBD133"/>
      </a:accent4>
      <a:accent5>
        <a:srgbClr val="70F19F"/>
      </a:accent5>
      <a:accent6>
        <a:srgbClr val="40B3F9"/>
      </a:accent6>
      <a:hlink>
        <a:srgbClr val="2183D9"/>
      </a:hlink>
      <a:folHlink>
        <a:srgbClr val="8D898D"/>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2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3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4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5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6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7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8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9_全屏－薄云PPT模板（标题加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alpha val="30196"/>
          </a:schemeClr>
        </a:solidFill>
        <a:ln>
          <a:noFill/>
        </a:ln>
      </a:spPr>
      <a:bodyPr wrap="square" lIns="79200" tIns="39600" rIns="79200" bIns="39600" anchor="ctr">
        <a:spAutoFit/>
      </a:bodyP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全屏－薄云PPT模板（标题加高）.potx</Template>
  <TotalTime>8266</TotalTime>
  <Words>3002</Words>
  <Application>Microsoft Office PowerPoint</Application>
  <PresentationFormat>自定义</PresentationFormat>
  <Paragraphs>631</Paragraphs>
  <Slides>34</Slides>
  <Notes>34</Notes>
  <HiddenSlides>0</HiddenSlides>
  <MMClips>0</MMClips>
  <ScaleCrop>false</ScaleCrop>
  <HeadingPairs>
    <vt:vector size="4" baseType="variant">
      <vt:variant>
        <vt:lpstr>主题</vt:lpstr>
      </vt:variant>
      <vt:variant>
        <vt:i4>12</vt:i4>
      </vt:variant>
      <vt:variant>
        <vt:lpstr>幻灯片标题</vt:lpstr>
      </vt:variant>
      <vt:variant>
        <vt:i4>34</vt:i4>
      </vt:variant>
    </vt:vector>
  </HeadingPairs>
  <TitlesOfParts>
    <vt:vector size="46" baseType="lpstr">
      <vt:lpstr>全屏－薄云PPT模板（标题加高）</vt:lpstr>
      <vt:lpstr>1_全屏－薄云PPT模板（标题加高）</vt:lpstr>
      <vt:lpstr>自定义设计方案</vt:lpstr>
      <vt:lpstr>4_Office 主题</vt:lpstr>
      <vt:lpstr>2_全屏－薄云PPT模板（标题加高）</vt:lpstr>
      <vt:lpstr>3_全屏－薄云PPT模板（标题加高）</vt:lpstr>
      <vt:lpstr>4_全屏－薄云PPT模板（标题加高）</vt:lpstr>
      <vt:lpstr>5_全屏－薄云PPT模板（标题加高）</vt:lpstr>
      <vt:lpstr>6_全屏－薄云PPT模板（标题加高）</vt:lpstr>
      <vt:lpstr>7_全屏－薄云PPT模板（标题加高）</vt:lpstr>
      <vt:lpstr>8_全屏－薄云PPT模板（标题加高）</vt:lpstr>
      <vt:lpstr>9_全屏－薄云PPT模板（标题加高）</vt:lpstr>
      <vt:lpstr>幻灯片 1</vt:lpstr>
      <vt:lpstr>导论：华为营销体系能力构建的发展历程</vt:lpstr>
      <vt:lpstr>幻灯片 3</vt:lpstr>
      <vt:lpstr>业界标杆企业流程管理框架</vt:lpstr>
      <vt:lpstr>H公司业务流程管理的关键点分享</vt:lpstr>
      <vt:lpstr>流程：金钱和教训换来的优秀实践，不断积攒和持续经营的企业核心战略资产</vt:lpstr>
      <vt:lpstr>以客户为中心的CRM变革项目群</vt:lpstr>
      <vt:lpstr>幻灯片 8</vt:lpstr>
      <vt:lpstr>正确的客户选择</vt:lpstr>
      <vt:lpstr>客户关系流程总体架构</vt:lpstr>
      <vt:lpstr>客户洞察方法</vt:lpstr>
      <vt:lpstr>客户分级</vt:lpstr>
      <vt:lpstr>客户策略确定</vt:lpstr>
      <vt:lpstr>策略跟踪与监控</vt:lpstr>
      <vt:lpstr>幻灯片 15</vt:lpstr>
      <vt:lpstr>从线索到回款流程业务全景介绍</vt:lpstr>
      <vt:lpstr>如何理解流程架构：纵深分层</vt:lpstr>
      <vt:lpstr>建立以铁三角为核心的面向客户的运作体系</vt:lpstr>
      <vt:lpstr>幻灯片 19</vt:lpstr>
      <vt:lpstr>幻灯片 20</vt:lpstr>
      <vt:lpstr>幻灯片 21</vt:lpstr>
      <vt:lpstr>幻灯片 22</vt:lpstr>
      <vt:lpstr>横向拉通：由铁三角主导运作营销的核心Sales流程，打破功能部门壁垒，实现从线索到回款业务流的端到端贯通</vt:lpstr>
      <vt:lpstr>纵向集成 ：六大领域、协同作战，形成跨功能领域的全视角集成</vt:lpstr>
      <vt:lpstr>全流程集成视图</vt:lpstr>
      <vt:lpstr>幻灯片 26</vt:lpstr>
      <vt:lpstr>幻灯片 27</vt:lpstr>
      <vt:lpstr>幻灯片 28</vt:lpstr>
      <vt:lpstr>铁三角是以客户为中心的组织形态</vt:lpstr>
      <vt:lpstr>幻灯片 30</vt:lpstr>
      <vt:lpstr>幻灯片 31</vt:lpstr>
      <vt:lpstr>幻灯片 32</vt:lpstr>
      <vt:lpstr>流程建设是一个系统工程</vt:lpstr>
      <vt:lpstr>CRM是什么？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PPT无忧专业PPT资源网站</dc:subject>
  <dc:creator>Microsoft Office 用户</dc:creator>
  <cp:keywords>PPT模板 PPT专业模板 精品PPT模板</cp:keywords>
  <dc:description>PPT无忧（www.ppt5u.com）专业PPT资源网站，免费提供精美的PPT模板，课件，素材下载以及PPT相关技巧。</dc:description>
  <cp:lastModifiedBy>user</cp:lastModifiedBy>
  <cp:revision>1499</cp:revision>
  <cp:lastPrinted>2411-12-30T00:00:00Z</cp:lastPrinted>
  <dcterms:created xsi:type="dcterms:W3CDTF">2015-12-30T15:43:00Z</dcterms:created>
  <dcterms:modified xsi:type="dcterms:W3CDTF">2021-07-20T06:50:51Z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2052-10.1.0.6173</vt:lpwstr>
  </property>
</Properties>
</file>