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96" r:id="rId1"/>
    <p:sldMasterId id="2147484133" r:id="rId2"/>
  </p:sldMasterIdLst>
  <p:notesMasterIdLst>
    <p:notesMasterId r:id="rId3"/>
  </p:notesMasterIdLst>
  <p:sldIdLst>
    <p:sldId id="454" r:id="rId4"/>
    <p:sldId id="457" r:id="rId5"/>
    <p:sldId id="460" r:id="rId6"/>
    <p:sldId id="463" r:id="rId7"/>
    <p:sldId id="466" r:id="rId8"/>
    <p:sldId id="469" r:id="rId9"/>
    <p:sldId id="472" r:id="rId10"/>
    <p:sldId id="475" r:id="rId11"/>
    <p:sldId id="478" r:id="rId12"/>
    <p:sldId id="481" r:id="rId13"/>
    <p:sldId id="484" r:id="rId14"/>
    <p:sldId id="487" r:id="rId15"/>
    <p:sldId id="490" r:id="rId16"/>
    <p:sldId id="493" r:id="rId17"/>
    <p:sldId id="496" r:id="rId18"/>
    <p:sldId id="499" r:id="rId19"/>
    <p:sldId id="502" r:id="rId20"/>
    <p:sldId id="505" r:id="rId21"/>
    <p:sldId id="508" r:id="rId22"/>
    <p:sldId id="511" r:id="rId23"/>
    <p:sldId id="514" r:id="rId24"/>
    <p:sldId id="517" r:id="rId25"/>
    <p:sldId id="520" r:id="rId26"/>
    <p:sldId id="523" r:id="rId27"/>
    <p:sldId id="526"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tags" Target="../tags/tag97.xml"/><Relationship Id="rId17" Type="http://schemas.openxmlformats.org/officeDocument/2006/relationships/tags" Target="../tags/tag98.xml"/><Relationship Id="rId18" Type="http://schemas.openxmlformats.org/officeDocument/2006/relationships/tags" Target="../tags/tag99.xml"/><Relationship Id="rId19" Type="http://schemas.openxmlformats.org/officeDocument/2006/relationships/tags" Target="../tags/tag100.xml"/><Relationship Id="rId20" Type="http://schemas.openxmlformats.org/officeDocument/2006/relationships/tags" Target="../tags/tag101.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tags" Target="../tags/tag181.xml"/><Relationship Id="rId22" Type="http://schemas.openxmlformats.org/officeDocument/2006/relationships/tags" Target="../tags/tag182.xml"/><Relationship Id="rId23" Type="http://schemas.openxmlformats.org/officeDocument/2006/relationships/tags" Target="../tags/tag183.xml"/><Relationship Id="rId24" Type="http://schemas.openxmlformats.org/officeDocument/2006/relationships/tags" Target="../tags/tag184.xml"/><Relationship Id="rId25" Type="http://schemas.openxmlformats.org/officeDocument/2006/relationships/tags" Target="../tags/tag185.xml"/><Relationship Id="rId26" Type="http://schemas.openxmlformats.org/officeDocument/2006/relationships/tags" Target="../tags/tag186.xml"/><Relationship Id="rId27" Type="http://schemas.openxmlformats.org/officeDocument/2006/relationships/tags" Target="../tags/tag187.xml"/><Relationship Id="rId28" Type="http://schemas.openxmlformats.org/officeDocument/2006/relationships/tags" Target="../tags/tag188.xml"/><Relationship Id="rId29" Type="http://schemas.openxmlformats.org/officeDocument/2006/relationships/tags" Target="../tags/tag189.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初中教育中的差异化教学与个性化辅导研究</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初中教育的现状与问题</a:t>
            </a:r>
            <a:endParaRPr altLang="en-US" b="1" dirty="0" sz="19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差异化教学的实施</a:t>
            </a:r>
            <a:endParaRPr altLang="en-US" b="1" dirty="0" sz="19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个性化辅导的实施</a:t>
            </a:r>
            <a:endParaRPr altLang="en-US" b="1" dirty="0" sz="19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差异化教学与个性化辅导的实践案例</a:t>
            </a:r>
            <a:endParaRPr altLang="en-US" b="1" dirty="0" sz="19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fontScale="8416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初中教育中差异化教学与个性化辅导的未来发展</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初中教育的现状与问题</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当前初中教育存在的问题</a:t>
            </a:r>
            <a:endParaRPr altLang="en-US" lang="zh-CN"/>
          </a:p>
        </p:txBody>
      </p:sp>
      <p:sp>
        <p:nvSpPr>
          <p:cNvPr id="104884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4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5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5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5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5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5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6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学生学习动力不足，缺乏自主性和积极性。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教师教学方法传统，缺乏创新和灵活性。</a:t>
            </a:r>
            <a:endParaRPr dirty="0" sz="2000" err="1">
              <a:solidFill>
                <a:schemeClr val="tx1">
                  <a:lumMod val="75000"/>
                  <a:lumOff val="25000"/>
                </a:schemeClr>
              </a:solidFill>
              <a:latin typeface="+mn-ea"/>
              <a:ea typeface="+mn-ea"/>
              <a:cs typeface="+mn-ea"/>
              <a:sym typeface="+mn-lt"/>
            </a:endParaRPr>
          </a:p>
        </p:txBody>
      </p:sp>
      <p:sp>
        <p:nvSpPr>
          <p:cNvPr id="104886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6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87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教育评价机制不完善，过于注重考试成绩。</a:t>
            </a:r>
            <a:endParaRPr dirty="0" sz="2000" err="1">
              <a:solidFill>
                <a:schemeClr val="tx1">
                  <a:lumMod val="75000"/>
                  <a:lumOff val="25000"/>
                </a:schemeClr>
              </a:solidFill>
              <a:latin typeface="+mn-ea"/>
              <a:ea typeface="+mn-ea"/>
              <a:cs typeface="+mn-ea"/>
              <a:sym typeface="+mn-lt"/>
            </a:endParaRPr>
          </a:p>
        </p:txBody>
      </p:sp>
      <p:sp>
        <p:nvSpPr>
          <p:cNvPr id="10488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课程设置单一，不能满足学生个性化需求。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差异化教学与个性化辅导的必要性</a:t>
            </a:r>
            <a:endParaRPr altLang="en-US" lang="zh-CN"/>
          </a:p>
        </p:txBody>
      </p:sp>
      <p:sp>
        <p:nvSpPr>
          <p:cNvPr id="104892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差异化教学的意义：根据学生不同需求和能力，制定个性化的教学方案，提高教学效果</a:t>
            </a:r>
            <a:endParaRPr altLang="en-US" sz="1400" lang="zh-CN" spc="150">
              <a:solidFill>
                <a:schemeClr val="tx1"/>
              </a:solidFill>
              <a:effectLst/>
              <a:latin typeface="+mn-ea"/>
              <a:sym typeface="+mn-ea"/>
            </a:endParaRPr>
          </a:p>
        </p:txBody>
      </p:sp>
      <p:sp>
        <p:nvSpPr>
          <p:cNvPr id="104893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初中教育现状：学生基础参差不齐，传统教学方式难以满足学生需求</a:t>
            </a:r>
            <a:endParaRPr altLang="en-US" dirty="0" sz="1400" lang="zh-CN" spc="150">
              <a:solidFill>
                <a:schemeClr val="tx1"/>
              </a:solidFill>
              <a:effectLst/>
              <a:latin typeface="+mn-ea"/>
              <a:sym typeface="+mn-ea"/>
            </a:endParaRPr>
          </a:p>
        </p:txBody>
      </p:sp>
      <p:sp>
        <p:nvSpPr>
          <p:cNvPr id="104893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个性化辅导的重要性：针对学生个性特点和学习困难，提供针对性的辅导，帮助学生克服学习障碍</a:t>
            </a:r>
            <a:endParaRPr altLang="en-US" sz="1400" lang="zh-CN" spc="150">
              <a:solidFill>
                <a:schemeClr val="tx1"/>
              </a:solidFill>
              <a:effectLst/>
              <a:latin typeface="+mn-ea"/>
              <a:sym typeface="+mn-ea"/>
            </a:endParaRPr>
          </a:p>
        </p:txBody>
      </p:sp>
      <p:sp>
        <p:nvSpPr>
          <p:cNvPr id="104893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实施建议：加强教师培训，提高教师对差异化教学和个性化辅导的认识和实施能力</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差异化教学与个性化辅导的意义</a:t>
            </a:r>
            <a:endParaRPr altLang="en-US" lang="zh-CN"/>
          </a:p>
        </p:txBody>
      </p:sp>
      <p:sp>
        <p:nvSpPr>
          <p:cNvPr id="1048970"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2"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4"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6"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8"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0"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2"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4"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6"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促进教育公平：差异化教学与个性化辅导可以更好地满足不同学生的需求，让每个学生都能够得到更好的教育资源和辅导，从而促进教育的公平和公正。</a:t>
            </a:r>
            <a:endParaRPr altLang="en-US" dirty="0" sz="1400" lang="zh-CN">
              <a:latin typeface="+mn-ea"/>
              <a:ea typeface="+mn-ea"/>
            </a:endParaRPr>
          </a:p>
        </p:txBody>
      </p:sp>
      <p:sp>
        <p:nvSpPr>
          <p:cNvPr id="1048988"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培养个性化人才：随着社会的发展和进步，个性化人才的需求越来越大。差异化教学与个性化辅导可以更好地培养学生的个性和特长，为未来的个性化人才提供更好的教育环境和资源。</a:t>
            </a:r>
            <a:endParaRPr altLang="en-US" dirty="0" sz="2400" lang="zh-CN">
              <a:latin typeface="+mn-ea"/>
              <a:ea typeface="+mn-ea"/>
            </a:endParaRPr>
          </a:p>
        </p:txBody>
      </p:sp>
      <p:sp>
        <p:nvSpPr>
          <p:cNvPr id="1048990"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提升学生学习兴趣和能力：差异化教学与个性化辅导能够根据学生的兴趣和能力，提供更加贴合学生需求的课程和学习计划，从而激发学生的学习动力和兴趣，提升学生的学习能力和成绩。</a:t>
            </a:r>
            <a:endParaRPr altLang="en-US" dirty="0" sz="2400" lang="zh-CN">
              <a:latin typeface="+mn-ea"/>
              <a:ea typeface="+mn-ea"/>
            </a:endParaRPr>
          </a:p>
        </p:txBody>
      </p:sp>
      <p:sp>
        <p:nvSpPr>
          <p:cNvPr id="1048992"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弥补传统班级教学的不足：传统班级教学很难满足所有学生的学习需求，差异化教学与个性化辅导可以弥补这一不足，为每个学生提供更加贴合其需求的辅导和学习资源，提高学生的学习效果。</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p:cNvSpPr>
            <a:spLocks noGrp="1"/>
          </p:cNvSpPr>
          <p:nvPr>
            <p:ph type="title"/>
            <p:custDataLst>
              <p:tags r:id="rId1"/>
            </p:custDataLst>
          </p:nvPr>
        </p:nvSpPr>
        <p:spPr>
          <a:xfrm>
            <a:off x="1526400" y="3381109"/>
            <a:ext cx="9144000" cy="1152000"/>
          </a:xfrm>
        </p:spPr>
        <p:txBody>
          <a:bodyPr/>
          <a:p>
            <a:r>
              <a:rPr altLang="en-US" dirty="0" lang="zh-CN"/>
              <a:t>差异化教学的实施</a:t>
            </a:r>
            <a:endParaRPr altLang="en-US" dirty="0" lang="zh-CN"/>
          </a:p>
        </p:txBody>
      </p:sp>
      <p:sp>
        <p:nvSpPr>
          <p:cNvPr id="1049028"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差异化教学的概念与理论基础</a:t>
            </a:r>
            <a:endParaRPr altLang="en-US" lang="zh-CN"/>
          </a:p>
        </p:txBody>
      </p:sp>
      <p:sp>
        <p:nvSpPr>
          <p:cNvPr id="1049056" name="矩形: 圆角 1"/>
          <p:cNvSpPr/>
          <p:nvPr>
            <p:custDataLst>
              <p:tags r:id="rId1"/>
            </p:custDataLst>
          </p:nvPr>
        </p:nvSpPr>
        <p:spPr>
          <a:xfrm>
            <a:off x="1524000" y="2409194"/>
            <a:ext cx="4855545" cy="1250017"/>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58" name="Freeform 7"/>
          <p:cNvSpPr/>
          <p:nvPr>
            <p:custDataLst>
              <p:tags r:id="rId2"/>
            </p:custDataLst>
          </p:nvPr>
        </p:nvSpPr>
        <p:spPr bwMode="auto">
          <a:xfrm flipV="1">
            <a:off x="1636038" y="2533175"/>
            <a:ext cx="1323233" cy="1004441"/>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60" name="标题"/>
          <p:cNvSpPr txBox="1"/>
          <p:nvPr>
            <p:custDataLst>
              <p:tags r:id="rId3"/>
            </p:custDataLst>
          </p:nvPr>
        </p:nvSpPr>
        <p:spPr>
          <a:xfrm>
            <a:off x="1636038" y="2495640"/>
            <a:ext cx="1027392" cy="107886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62" name="正文"/>
          <p:cNvSpPr txBox="1"/>
          <p:nvPr>
            <p:custDataLst>
              <p:tags r:id="rId4"/>
            </p:custDataLst>
          </p:nvPr>
        </p:nvSpPr>
        <p:spPr>
          <a:xfrm>
            <a:off x="2923057" y="2410331"/>
            <a:ext cx="3456538" cy="1250017"/>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300" lang="zh-CN" spc="150">
                <a:solidFill>
                  <a:schemeClr val="dk1">
                    <a:lumMod val="80000"/>
                    <a:lumOff val="20000"/>
                  </a:schemeClr>
                </a:solidFill>
                <a:latin typeface="+mn-ea"/>
              </a:rPr>
              <a:t>差异化教学的定义：根据学生的个体差异，采用不同的教学策略和手段，以满足不同学生的学习需求和提高整体教学效果的教学方法。</a:t>
            </a:r>
            <a:endParaRPr altLang="en-US" dirty="0" sz="1300" lang="zh-CN" spc="150">
              <a:solidFill>
                <a:schemeClr val="dk1">
                  <a:lumMod val="80000"/>
                  <a:lumOff val="20000"/>
                </a:schemeClr>
              </a:solidFill>
              <a:latin typeface="+mn-ea"/>
            </a:endParaRPr>
          </a:p>
        </p:txBody>
      </p:sp>
      <p:sp>
        <p:nvSpPr>
          <p:cNvPr id="1049064" name="矩形: 圆角 19"/>
          <p:cNvSpPr/>
          <p:nvPr>
            <p:custDataLst>
              <p:tags r:id="rId5"/>
            </p:custDataLst>
          </p:nvPr>
        </p:nvSpPr>
        <p:spPr>
          <a:xfrm>
            <a:off x="6498047" y="2409194"/>
            <a:ext cx="4855545" cy="1250017"/>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66" name="Freeform 7"/>
          <p:cNvSpPr/>
          <p:nvPr>
            <p:custDataLst>
              <p:tags r:id="rId6"/>
            </p:custDataLst>
          </p:nvPr>
        </p:nvSpPr>
        <p:spPr bwMode="auto">
          <a:xfrm flipV="1">
            <a:off x="6604398" y="2532038"/>
            <a:ext cx="1323233" cy="1004441"/>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68" name="标题"/>
          <p:cNvSpPr txBox="1"/>
          <p:nvPr>
            <p:custDataLst>
              <p:tags r:id="rId7"/>
            </p:custDataLst>
          </p:nvPr>
        </p:nvSpPr>
        <p:spPr>
          <a:xfrm>
            <a:off x="6604398" y="2495071"/>
            <a:ext cx="1027392" cy="107886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70" name="正文"/>
          <p:cNvSpPr txBox="1"/>
          <p:nvPr>
            <p:custDataLst>
              <p:tags r:id="rId8"/>
            </p:custDataLst>
          </p:nvPr>
        </p:nvSpPr>
        <p:spPr>
          <a:xfrm>
            <a:off x="7891986" y="2411469"/>
            <a:ext cx="3456538" cy="1250017"/>
          </a:xfrm>
          <a:prstGeom prst="rect"/>
          <a:noFill/>
        </p:spPr>
        <p:txBody>
          <a:bodyPr anchor="ctr" anchorCtr="0" bIns="46800" lIns="90000" rIns="90000" rtlCol="0" tIns="46800" wrap="square">
            <a:normAutofit fontScale="90000" lnSpcReduction="10000"/>
          </a:bodyPr>
          <a:p>
            <a:pPr>
              <a:lnSpc>
                <a:spcPct val="150000"/>
              </a:lnSpc>
              <a:spcAft>
                <a:spcPts val="1000"/>
              </a:spcAft>
            </a:pPr>
            <a:r>
              <a:rPr altLang="en-US" dirty="0" sz="1400" lang="zh-CN" spc="150">
                <a:solidFill>
                  <a:schemeClr val="dk1">
                    <a:lumMod val="80000"/>
                    <a:lumOff val="20000"/>
                  </a:schemeClr>
                </a:solidFill>
                <a:latin typeface="+mn-ea"/>
              </a:rPr>
              <a:t>理论基础：多元智力理论、人本主义理论、建构主义理论等，这些理论都强调学生的个体差异和个性化发展的重要性，为差异化教学提供了重要的理论支撑。</a:t>
            </a:r>
            <a:endParaRPr altLang="en-US" dirty="0" sz="1400" lang="zh-CN" spc="150">
              <a:solidFill>
                <a:schemeClr val="dk1">
                  <a:lumMod val="80000"/>
                  <a:lumOff val="20000"/>
                </a:schemeClr>
              </a:solidFill>
              <a:latin typeface="+mn-ea"/>
            </a:endParaRPr>
          </a:p>
        </p:txBody>
      </p:sp>
      <p:sp>
        <p:nvSpPr>
          <p:cNvPr id="1049072" name="矩形: 圆角 28"/>
          <p:cNvSpPr/>
          <p:nvPr>
            <p:custDataLst>
              <p:tags r:id="rId9"/>
            </p:custDataLst>
          </p:nvPr>
        </p:nvSpPr>
        <p:spPr>
          <a:xfrm>
            <a:off x="1524000" y="3881048"/>
            <a:ext cx="4855545" cy="1250017"/>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74" name="Freeform 7"/>
          <p:cNvSpPr/>
          <p:nvPr>
            <p:custDataLst>
              <p:tags r:id="rId10"/>
            </p:custDataLst>
          </p:nvPr>
        </p:nvSpPr>
        <p:spPr bwMode="auto">
          <a:xfrm flipV="1">
            <a:off x="1636038" y="4005029"/>
            <a:ext cx="1323233" cy="1004441"/>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76" name="标题"/>
          <p:cNvSpPr txBox="1"/>
          <p:nvPr>
            <p:custDataLst>
              <p:tags r:id="rId11"/>
            </p:custDataLst>
          </p:nvPr>
        </p:nvSpPr>
        <p:spPr>
          <a:xfrm>
            <a:off x="1636038" y="3967494"/>
            <a:ext cx="1027392" cy="107886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78" name="正文"/>
          <p:cNvSpPr txBox="1"/>
          <p:nvPr>
            <p:custDataLst>
              <p:tags r:id="rId12"/>
            </p:custDataLst>
          </p:nvPr>
        </p:nvSpPr>
        <p:spPr>
          <a:xfrm>
            <a:off x="2923057" y="3882185"/>
            <a:ext cx="3456538" cy="1250017"/>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实施原则：尊重学生个体差异、因材施教、注重学生的主动性和创造性等。</a:t>
            </a:r>
            <a:endParaRPr altLang="en-US" dirty="0" sz="1300" lang="zh-CN" spc="150">
              <a:solidFill>
                <a:schemeClr val="dk1">
                  <a:lumMod val="80000"/>
                  <a:lumOff val="20000"/>
                </a:schemeClr>
              </a:solidFill>
              <a:latin typeface="+mn-ea"/>
            </a:endParaRPr>
          </a:p>
        </p:txBody>
      </p:sp>
      <p:sp>
        <p:nvSpPr>
          <p:cNvPr id="1049080" name="矩形: 圆角 24"/>
          <p:cNvSpPr/>
          <p:nvPr>
            <p:custDataLst>
              <p:tags r:id="rId13"/>
            </p:custDataLst>
          </p:nvPr>
        </p:nvSpPr>
        <p:spPr>
          <a:xfrm>
            <a:off x="6498047" y="3881048"/>
            <a:ext cx="4855545" cy="1250017"/>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82" name="Freeform 7"/>
          <p:cNvSpPr/>
          <p:nvPr>
            <p:custDataLst>
              <p:tags r:id="rId14"/>
            </p:custDataLst>
          </p:nvPr>
        </p:nvSpPr>
        <p:spPr bwMode="auto">
          <a:xfrm flipV="1">
            <a:off x="6604398" y="4003892"/>
            <a:ext cx="1323233" cy="1004441"/>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84" name="标题"/>
          <p:cNvSpPr txBox="1"/>
          <p:nvPr>
            <p:custDataLst>
              <p:tags r:id="rId15"/>
            </p:custDataLst>
          </p:nvPr>
        </p:nvSpPr>
        <p:spPr>
          <a:xfrm>
            <a:off x="6604398" y="3966356"/>
            <a:ext cx="1027392" cy="107886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86" name="正文"/>
          <p:cNvSpPr txBox="1"/>
          <p:nvPr>
            <p:custDataLst>
              <p:tags r:id="rId16"/>
            </p:custDataLst>
          </p:nvPr>
        </p:nvSpPr>
        <p:spPr>
          <a:xfrm>
            <a:off x="7891986" y="3882754"/>
            <a:ext cx="3456538" cy="1250017"/>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300" lang="zh-CN" spc="150">
                <a:solidFill>
                  <a:schemeClr val="dk1">
                    <a:lumMod val="80000"/>
                    <a:lumOff val="20000"/>
                  </a:schemeClr>
                </a:solidFill>
                <a:latin typeface="+mn-ea"/>
              </a:rPr>
              <a:t>实施策略：分层教学、小组合作、个别辅导等，这些策略可以根据学生的实际情况进行选择和组合，以达到最佳的教学效果。</a:t>
            </a:r>
            <a:endParaRPr altLang="en-US" dirty="0" sz="1300" lang="zh-CN" spc="150">
              <a:solidFill>
                <a:schemeClr val="dk1">
                  <a:lumMod val="80000"/>
                  <a:lumOff val="20000"/>
                </a:schemeClr>
              </a:solidFill>
              <a:latin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差异化教学的实施策略</a:t>
            </a:r>
            <a:endParaRPr altLang="en-US" lang="zh-CN"/>
          </a:p>
        </p:txBody>
      </p:sp>
      <p:sp>
        <p:nvSpPr>
          <p:cNvPr id="104912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制定个性化教学计划：根据学生差异，制定不同层次、不同目标的教学计划，以满足不同学生的需求。</a:t>
            </a:r>
            <a:endParaRPr altLang="en-US" sz="1400" lang="zh-CN" spc="150">
              <a:solidFill>
                <a:schemeClr val="tx1"/>
              </a:solidFill>
              <a:effectLst/>
              <a:latin typeface="+mn-ea"/>
              <a:sym typeface="+mn-ea"/>
            </a:endParaRPr>
          </a:p>
        </p:txBody>
      </p:sp>
      <p:sp>
        <p:nvSpPr>
          <p:cNvPr id="104913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了解学生差异：通过评估和观察，了解学生的学习需求、兴趣和能力，为制定个性化教学计划提供依据。</a:t>
            </a:r>
            <a:endParaRPr altLang="en-US" dirty="0" sz="1400" lang="zh-CN" spc="150">
              <a:solidFill>
                <a:schemeClr val="tx1"/>
              </a:solidFill>
              <a:effectLst/>
              <a:latin typeface="+mn-ea"/>
              <a:sym typeface="+mn-ea"/>
            </a:endParaRPr>
          </a:p>
        </p:txBody>
      </p:sp>
      <p:sp>
        <p:nvSpPr>
          <p:cNvPr id="104913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灵活运用教学方法：采用多样化的教学方法，如小组合作、探究学习、项目式学习等，以激发学生的学习兴趣和主动性。</a:t>
            </a:r>
            <a:endParaRPr altLang="en-US" sz="1400" lang="zh-CN" spc="150">
              <a:solidFill>
                <a:schemeClr val="tx1"/>
              </a:solidFill>
              <a:effectLst/>
              <a:latin typeface="+mn-ea"/>
              <a:sym typeface="+mn-ea"/>
            </a:endParaRPr>
          </a:p>
        </p:txBody>
      </p:sp>
      <p:sp>
        <p:nvSpPr>
          <p:cNvPr id="104913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提供个性化辅导：针对学生的不同需求和问题，提供个性化的辅导和指导，帮助学生解决学习困难和提高学习效果。</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差异化教学的教学设计</a:t>
            </a:r>
            <a:endParaRPr altLang="en-US" lang="zh-CN"/>
          </a:p>
        </p:txBody>
      </p:sp>
      <p:sp>
        <p:nvSpPr>
          <p:cNvPr id="104917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7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了解学生差异：通过评估工具，了解学生的学习需求、风格和能力水平</a:t>
            </a:r>
            <a:endParaRPr altLang="en-US" dirty="0" sz="2000" lang="zh-CN" spc="200">
              <a:solidFill>
                <a:schemeClr val="tx1">
                  <a:lumMod val="85000"/>
                  <a:lumOff val="15000"/>
                </a:schemeClr>
              </a:solidFill>
              <a:latin typeface="+mn-ea"/>
              <a:sym typeface="+mn-ea"/>
            </a:endParaRPr>
          </a:p>
        </p:txBody>
      </p:sp>
      <p:sp>
        <p:nvSpPr>
          <p:cNvPr id="104917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制定教学目标：根据学生差异，制定不同层次的教学目标</a:t>
            </a:r>
            <a:endParaRPr altLang="en-US" dirty="0" sz="2000" lang="zh-CN" spc="200">
              <a:solidFill>
                <a:schemeClr val="tx1">
                  <a:lumMod val="85000"/>
                  <a:lumOff val="15000"/>
                </a:schemeClr>
              </a:solidFill>
              <a:latin typeface="+mn-ea"/>
              <a:sym typeface="+mn-ea"/>
            </a:endParaRPr>
          </a:p>
        </p:txBody>
      </p:sp>
      <p:sp>
        <p:nvSpPr>
          <p:cNvPr id="104918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调整教学内容：针对不同层次的学生，调整教学内容的难度和深度</a:t>
            </a:r>
            <a:endParaRPr altLang="en-US" dirty="0" sz="2000" lang="zh-CN" spc="200">
              <a:solidFill>
                <a:schemeClr val="tx1">
                  <a:lumMod val="85000"/>
                  <a:lumOff val="15000"/>
                </a:schemeClr>
              </a:solidFill>
              <a:latin typeface="+mn-ea"/>
              <a:sym typeface="+mn-ea"/>
            </a:endParaRPr>
          </a:p>
        </p:txBody>
      </p:sp>
      <p:sp>
        <p:nvSpPr>
          <p:cNvPr id="104919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多样化教学方法：采用多种教学方法，如小组合作、探究学习等，以满足不同学生的需求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差异化教学的优势与局限性</a:t>
            </a:r>
            <a:endParaRPr altLang="en-US" lang="zh-CN"/>
          </a:p>
        </p:txBody>
      </p:sp>
      <p:sp>
        <p:nvSpPr>
          <p:cNvPr id="104923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6" name="正文"/>
          <p:cNvSpPr txBox="1"/>
          <p:nvPr>
            <p:custDataLst>
              <p:tags r:id="rId26"/>
            </p:custDataLst>
          </p:nvPr>
        </p:nvSpPr>
        <p:spPr>
          <a:xfrm>
            <a:off x="1524000" y="3698378"/>
            <a:ext cx="1933930" cy="724857"/>
          </a:xfrm>
          <a:prstGeom prst="rect"/>
          <a:noFill/>
        </p:spPr>
        <p:txBody>
          <a:bodyPr anchor="t" anchorCtr="0" bIns="0" lIns="0" rIns="0" rtlCol="0" tIns="0" wrap="square">
            <a:normAutofit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优势：根据学生个体差异，提供定制化的教学方案，提高教学效果。</a:t>
            </a:r>
            <a:endParaRPr altLang="en-US" dirty="0" sz="1200" lang="zh-CN" spc="150">
              <a:solidFill>
                <a:schemeClr val="tx1">
                  <a:lumMod val="65000"/>
                  <a:lumOff val="35000"/>
                </a:schemeClr>
              </a:solidFill>
              <a:latin typeface="+mn-ea"/>
              <a:sym typeface="+mn-ea"/>
            </a:endParaRPr>
          </a:p>
        </p:txBody>
      </p:sp>
      <p:sp>
        <p:nvSpPr>
          <p:cNvPr id="1049268"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局限性：可能加大教师的教学负担，增加教学成本。</a:t>
            </a:r>
            <a:endParaRPr altLang="en-US" dirty="0" sz="1200" lang="zh-CN" spc="150">
              <a:solidFill>
                <a:schemeClr val="tx1">
                  <a:lumMod val="65000"/>
                  <a:lumOff val="35000"/>
                </a:schemeClr>
              </a:solidFill>
              <a:latin typeface="+mn-ea"/>
              <a:sym typeface="+mn-ea"/>
            </a:endParaRPr>
          </a:p>
        </p:txBody>
      </p:sp>
      <p:sp>
        <p:nvSpPr>
          <p:cNvPr id="1049270" name="正文"/>
          <p:cNvSpPr txBox="1"/>
          <p:nvPr>
            <p:custDataLst>
              <p:tags r:id="rId28"/>
            </p:custDataLst>
          </p:nvPr>
        </p:nvSpPr>
        <p:spPr>
          <a:xfrm>
            <a:off x="7308612" y="1795552"/>
            <a:ext cx="1933930" cy="724857"/>
          </a:xfrm>
          <a:prstGeom prst="rect"/>
          <a:noFill/>
        </p:spPr>
        <p:txBody>
          <a:bodyPr anchor="t" anchorCtr="0" bIns="0" lIns="0" rIns="0" rtlCol="0" tIns="0" wrap="square">
            <a:normAutofit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局限性：需要教师具备较高的专业素养和教学能力，以应对不同学生的需求。</a:t>
            </a:r>
            <a:endParaRPr altLang="en-US" dirty="0" sz="1200" lang="zh-CN" spc="150">
              <a:solidFill>
                <a:schemeClr val="tx1">
                  <a:lumMod val="65000"/>
                  <a:lumOff val="35000"/>
                </a:schemeClr>
              </a:solidFill>
              <a:latin typeface="+mn-ea"/>
              <a:sym typeface="+mn-ea"/>
            </a:endParaRPr>
          </a:p>
        </p:txBody>
      </p:sp>
      <p:sp>
        <p:nvSpPr>
          <p:cNvPr id="104927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优势：有利于激发学生的兴趣和潜能，培养学生的综合素质。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6" name="标题"/>
          <p:cNvSpPr>
            <a:spLocks noGrp="1"/>
          </p:cNvSpPr>
          <p:nvPr>
            <p:ph type="title"/>
            <p:custDataLst>
              <p:tags r:id="rId1"/>
            </p:custDataLst>
          </p:nvPr>
        </p:nvSpPr>
        <p:spPr>
          <a:xfrm>
            <a:off x="1526400" y="3381109"/>
            <a:ext cx="9144000" cy="1152000"/>
          </a:xfrm>
        </p:spPr>
        <p:txBody>
          <a:bodyPr/>
          <a:p>
            <a:r>
              <a:rPr altLang="en-US" dirty="0" lang="zh-CN"/>
              <a:t>个性化辅导的实施</a:t>
            </a:r>
            <a:endParaRPr altLang="en-US" dirty="0" lang="zh-CN"/>
          </a:p>
        </p:txBody>
      </p:sp>
      <p:sp>
        <p:nvSpPr>
          <p:cNvPr id="1049308"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1"/>
          <p:cNvSpPr>
            <a:spLocks noGrp="1"/>
          </p:cNvSpPr>
          <p:nvPr>
            <p:ph type="title"/>
          </p:nvPr>
        </p:nvSpPr>
        <p:spPr/>
        <p:txBody>
          <a:bodyPr/>
          <a:p>
            <a:r>
              <a:rPr altLang="en-US" lang="zh-CN"/>
              <a:t>个性化辅导的概念与理论基础</a:t>
            </a:r>
            <a:endParaRPr altLang="en-US" lang="zh-CN"/>
          </a:p>
        </p:txBody>
      </p:sp>
      <p:sp>
        <p:nvSpPr>
          <p:cNvPr id="1049336"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8"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40"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个性化辅导的定义：根据学生的个性、兴趣和能力，提供定制化的学习计划和辅导，以最大程度地发挥学生的潜力。</a:t>
            </a:r>
            <a:endParaRPr altLang="en-US" dirty="0" lang="zh-CN" spc="200">
              <a:solidFill>
                <a:schemeClr val="tx1">
                  <a:lumMod val="85000"/>
                  <a:lumOff val="15000"/>
                </a:schemeClr>
              </a:solidFill>
              <a:latin typeface="+mn-ea"/>
              <a:sym typeface="+mn-ea"/>
            </a:endParaRPr>
          </a:p>
        </p:txBody>
      </p:sp>
      <p:sp>
        <p:nvSpPr>
          <p:cNvPr id="1049342"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4"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6" name="文本框 34"/>
          <p:cNvSpPr txBox="1"/>
          <p:nvPr>
            <p:custDataLst>
              <p:tags r:id="rId6"/>
            </p:custDataLst>
          </p:nvPr>
        </p:nvSpPr>
        <p:spPr>
          <a:xfrm>
            <a:off x="4167288" y="2355440"/>
            <a:ext cx="2043262" cy="3052675"/>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个性化辅导的理论基础：多元智力理论、建构主义学习理论、人本主义教育理论等，这些理论都强调尊重学生的个性差异，提供个性化的学习环境和辅导。</a:t>
            </a:r>
            <a:endParaRPr altLang="en-US" dirty="0" sz="2000" lang="zh-CN" spc="200">
              <a:solidFill>
                <a:schemeClr val="tx1">
                  <a:lumMod val="85000"/>
                  <a:lumOff val="15000"/>
                </a:schemeClr>
              </a:solidFill>
              <a:latin typeface="+mn-ea"/>
              <a:sym typeface="+mn-ea"/>
            </a:endParaRPr>
          </a:p>
        </p:txBody>
      </p:sp>
      <p:sp>
        <p:nvSpPr>
          <p:cNvPr id="1049348"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0"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2"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个性化辅导的实施方式：包括一对一辅导、小组辅导、在线辅导等多种形式，可以根据学生的需求和实际情况进行选择。</a:t>
            </a:r>
            <a:endParaRPr altLang="en-US" dirty="0" lang="zh-CN" spc="200">
              <a:solidFill>
                <a:schemeClr val="tx1">
                  <a:lumMod val="85000"/>
                  <a:lumOff val="15000"/>
                </a:schemeClr>
              </a:solidFill>
              <a:latin typeface="+mn-ea"/>
              <a:sym typeface="+mn-ea"/>
            </a:endParaRPr>
          </a:p>
        </p:txBody>
      </p:sp>
      <p:sp>
        <p:nvSpPr>
          <p:cNvPr id="1049354"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6"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8"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个性化辅导的优势：能够激发学生的学习兴趣，提高学习效果，培养学生的自主学习能力和创造力，有助于实现教育公平。</a:t>
            </a:r>
            <a:endParaRPr altLang="en-US" dirty="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个性化辅导的实施策略</a:t>
            </a:r>
            <a:endParaRPr altLang="en-US" lang="zh-CN"/>
          </a:p>
        </p:txBody>
      </p:sp>
      <p:sp>
        <p:nvSpPr>
          <p:cNvPr id="104939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了解学生需求：通过评估学生的学习需求和个性特点，制定个性化的辅导计划。</a:t>
            </a:r>
            <a:endParaRPr altLang="en-US" dirty="0" sz="1200" lang="zh-CN" spc="150">
              <a:solidFill>
                <a:schemeClr val="tx1">
                  <a:lumMod val="85000"/>
                  <a:lumOff val="15000"/>
                </a:schemeClr>
              </a:solidFill>
              <a:latin typeface="+mn-ea"/>
              <a:sym typeface="+mn-ea"/>
            </a:endParaRPr>
          </a:p>
        </p:txBody>
      </p:sp>
      <p:sp>
        <p:nvSpPr>
          <p:cNvPr id="104939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制定辅导目标：根据学生的实际情况，制定具体的辅导目标，包括提高学习成绩、培养学习兴趣等。</a:t>
            </a:r>
            <a:endParaRPr altLang="en-US" dirty="0" sz="1200" lang="zh-CN" spc="150">
              <a:solidFill>
                <a:schemeClr val="tx1">
                  <a:lumMod val="85000"/>
                  <a:lumOff val="15000"/>
                </a:schemeClr>
              </a:solidFill>
              <a:latin typeface="+mn-ea"/>
              <a:sym typeface="+mn-ea"/>
            </a:endParaRPr>
          </a:p>
        </p:txBody>
      </p:sp>
      <p:sp>
        <p:nvSpPr>
          <p:cNvPr id="104940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选择合适的辅导方法：根据学生的个性特点和需求，选择适合的辅导方法，如小组讨论、一对一辅导等。</a:t>
            </a:r>
            <a:endParaRPr altLang="en-US" dirty="0" sz="1200" lang="zh-CN" spc="150">
              <a:solidFill>
                <a:schemeClr val="tx1">
                  <a:lumMod val="85000"/>
                  <a:lumOff val="15000"/>
                </a:schemeClr>
              </a:solidFill>
              <a:latin typeface="+mn-ea"/>
              <a:sym typeface="+mn-ea"/>
            </a:endParaRPr>
          </a:p>
        </p:txBody>
      </p:sp>
      <p:sp>
        <p:nvSpPr>
          <p:cNvPr id="104940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及时反馈与调整：在辅导过程中，及时反馈学生的学习情况，对辅导计划进行必要的调整，以适应学生的学习需求。</a:t>
            </a:r>
            <a:endParaRPr altLang="en-US" dirty="0" sz="1200" lang="zh-CN" spc="150">
              <a:solidFill>
                <a:schemeClr val="tx1">
                  <a:lumMod val="85000"/>
                  <a:lumOff val="15000"/>
                </a:schemeClr>
              </a:solidFill>
              <a:latin typeface="+mn-ea"/>
              <a:sym typeface="+mn-ea"/>
            </a:endParaRPr>
          </a:p>
        </p:txBody>
      </p:sp>
      <p:sp>
        <p:nvSpPr>
          <p:cNvPr id="104941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0" name="标题 1"/>
          <p:cNvSpPr>
            <a:spLocks noGrp="1"/>
          </p:cNvSpPr>
          <p:nvPr>
            <p:ph type="title"/>
          </p:nvPr>
        </p:nvSpPr>
        <p:spPr/>
        <p:txBody>
          <a:bodyPr/>
          <a:p>
            <a:r>
              <a:rPr altLang="en-US" lang="zh-CN"/>
              <a:t>个性化辅导的教学设计</a:t>
            </a:r>
            <a:endParaRPr altLang="en-US" lang="zh-CN"/>
          </a:p>
        </p:txBody>
      </p:sp>
      <p:sp>
        <p:nvSpPr>
          <p:cNvPr id="104945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确定学生的学习需求和目标</a:t>
            </a:r>
            <a:endParaRPr altLang="en-US" dirty="0" sz="2000" lang="zh-CN" spc="150">
              <a:solidFill>
                <a:schemeClr val="tx1">
                  <a:lumMod val="85000"/>
                  <a:lumOff val="15000"/>
                </a:schemeClr>
              </a:solidFill>
              <a:latin typeface="+mn-ea"/>
              <a:sym typeface="+mn-ea"/>
            </a:endParaRPr>
          </a:p>
        </p:txBody>
      </p:sp>
      <p:sp>
        <p:nvSpPr>
          <p:cNvPr id="104945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设计个性化的教学内容和方式</a:t>
            </a:r>
            <a:endParaRPr altLang="en-US" dirty="0" sz="2000" lang="zh-CN" spc="150">
              <a:solidFill>
                <a:schemeClr val="tx1">
                  <a:lumMod val="85000"/>
                  <a:lumOff val="15000"/>
                </a:schemeClr>
              </a:solidFill>
              <a:latin typeface="+mn-ea"/>
              <a:sym typeface="+mn-ea"/>
            </a:endParaRPr>
          </a:p>
        </p:txBody>
      </p:sp>
      <p:sp>
        <p:nvSpPr>
          <p:cNvPr id="104946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制定适应学生需求的辅导计划</a:t>
            </a:r>
            <a:endParaRPr altLang="en-US" dirty="0" sz="2000" lang="zh-CN" spc="150">
              <a:solidFill>
                <a:schemeClr val="tx1">
                  <a:lumMod val="85000"/>
                  <a:lumOff val="15000"/>
                </a:schemeClr>
              </a:solidFill>
              <a:latin typeface="+mn-ea"/>
              <a:sym typeface="+mn-ea"/>
            </a:endParaRPr>
          </a:p>
        </p:txBody>
      </p:sp>
      <p:sp>
        <p:nvSpPr>
          <p:cNvPr id="104947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实施辅导计划并持续调整和改进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个性化辅导的优势与局限性</a:t>
            </a:r>
            <a:endParaRPr altLang="en-US" lang="zh-CN"/>
          </a:p>
        </p:txBody>
      </p:sp>
      <p:sp>
        <p:nvSpPr>
          <p:cNvPr id="1049510" name="矩形 5"/>
          <p:cNvSpPr/>
          <p:nvPr>
            <p:custDataLst>
              <p:tags r:id="rId1"/>
            </p:custDataLst>
          </p:nvPr>
        </p:nvSpPr>
        <p:spPr>
          <a:xfrm>
            <a:off x="1524000"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10"/>
          <p:cNvSpPr/>
          <p:nvPr>
            <p:custDataLst>
              <p:tags r:id="rId2"/>
            </p:custDataLst>
          </p:nvPr>
        </p:nvSpPr>
        <p:spPr>
          <a:xfrm>
            <a:off x="2153382"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4" name="TextBox 2"/>
          <p:cNvSpPr txBox="1"/>
          <p:nvPr>
            <p:custDataLst>
              <p:tags r:id="rId3"/>
            </p:custDataLst>
          </p:nvPr>
        </p:nvSpPr>
        <p:spPr>
          <a:xfrm>
            <a:off x="1799275"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优势：针对性强，能够满足学生的个性化需求，提高学习效果。</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6" name="矩形 6"/>
          <p:cNvSpPr/>
          <p:nvPr>
            <p:custDataLst>
              <p:tags r:id="rId4"/>
            </p:custDataLst>
          </p:nvPr>
        </p:nvSpPr>
        <p:spPr>
          <a:xfrm>
            <a:off x="6753591"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11"/>
          <p:cNvSpPr/>
          <p:nvPr>
            <p:custDataLst>
              <p:tags r:id="rId5"/>
            </p:custDataLst>
          </p:nvPr>
        </p:nvSpPr>
        <p:spPr>
          <a:xfrm>
            <a:off x="7418574"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TextBox 2"/>
          <p:cNvSpPr txBox="1"/>
          <p:nvPr>
            <p:custDataLst>
              <p:tags r:id="rId6"/>
            </p:custDataLst>
          </p:nvPr>
        </p:nvSpPr>
        <p:spPr>
          <a:xfrm>
            <a:off x="7028866"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局限性：需要大量的教学资源，实施难度较大，且可能加剧教育不公。</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4" name="标题"/>
          <p:cNvSpPr>
            <a:spLocks noGrp="1"/>
          </p:cNvSpPr>
          <p:nvPr>
            <p:ph type="title"/>
            <p:custDataLst>
              <p:tags r:id="rId1"/>
            </p:custDataLst>
          </p:nvPr>
        </p:nvSpPr>
        <p:spPr>
          <a:xfrm>
            <a:off x="1526400" y="3381109"/>
            <a:ext cx="9144000" cy="1152000"/>
          </a:xfrm>
        </p:spPr>
        <p:txBody>
          <a:bodyPr/>
          <a:p>
            <a:r>
              <a:rPr altLang="en-US" dirty="0" lang="zh-CN"/>
              <a:t>差异化教学与个性化辅导的实践案例</a:t>
            </a:r>
            <a:endParaRPr altLang="en-US" dirty="0" lang="zh-CN"/>
          </a:p>
        </p:txBody>
      </p:sp>
      <p:sp>
        <p:nvSpPr>
          <p:cNvPr id="104955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案例一：某初中学校的差异化教学与个性化辅导实践</a:t>
            </a:r>
            <a:endParaRPr altLang="en-US" lang="zh-CN"/>
          </a:p>
        </p:txBody>
      </p:sp>
      <p:sp>
        <p:nvSpPr>
          <p:cNvPr id="104958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案例背景：某初中学校为了提高教学质量，实施了差异化教学与个性化辅导的实践。</a:t>
            </a:r>
            <a:endParaRPr altLang="en-US" dirty="0" lang="zh-CN" spc="150">
              <a:solidFill>
                <a:schemeClr val="tx1">
                  <a:lumMod val="75000"/>
                  <a:lumOff val="25000"/>
                </a:schemeClr>
              </a:solidFill>
              <a:latin typeface="+mn-ea"/>
              <a:sym typeface="+mn-ea"/>
            </a:endParaRPr>
          </a:p>
        </p:txBody>
      </p:sp>
      <p:sp>
        <p:nvSpPr>
          <p:cNvPr id="104958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实施方式：根据学生的学习情况、兴趣爱好和个性特点，将学生分为不同的层次和小组，采用不同的教学方法和辅导方式。</a:t>
            </a:r>
            <a:endParaRPr altLang="en-US" dirty="0" sz="2000" lang="zh-CN" spc="150">
              <a:solidFill>
                <a:schemeClr val="tx1">
                  <a:lumMod val="75000"/>
                  <a:lumOff val="25000"/>
                </a:schemeClr>
              </a:solidFill>
              <a:latin typeface="+mn-ea"/>
              <a:sym typeface="+mn-ea"/>
            </a:endParaRPr>
          </a:p>
        </p:txBody>
      </p:sp>
      <p:sp>
        <p:nvSpPr>
          <p:cNvPr id="104959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实践效果：通过差异化教学与个性化辅导的实践，学生的学习成绩和综合素质得到了显著提高，教师的教学效果也得到了提升。</a:t>
            </a:r>
            <a:endParaRPr altLang="en-US" dirty="0" sz="2000" lang="zh-CN" spc="150">
              <a:solidFill>
                <a:schemeClr val="tx1">
                  <a:lumMod val="75000"/>
                  <a:lumOff val="25000"/>
                </a:schemeClr>
              </a:solidFill>
              <a:latin typeface="+mn-ea"/>
              <a:sym typeface="+mn-ea"/>
            </a:endParaRPr>
          </a:p>
        </p:txBody>
      </p:sp>
      <p:sp>
        <p:nvSpPr>
          <p:cNvPr id="104960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总结与启示：差异化教学与个性化辅导的实践需要充分考虑学生的实际情况和需求，同时也需要教师具备较高的教学水平和责任心。</a:t>
            </a:r>
            <a:endParaRPr altLang="en-US" dirty="0" sz="2000" lang="zh-CN" spc="150">
              <a:solidFill>
                <a:schemeClr val="tx1">
                  <a:lumMod val="75000"/>
                  <a:lumOff val="25000"/>
                </a:schemeClr>
              </a:solidFill>
              <a:latin typeface="+mn-ea"/>
              <a:sym typeface="+mn-ea"/>
            </a:endParaRPr>
          </a:p>
        </p:txBody>
      </p:sp>
      <p:sp>
        <p:nvSpPr>
          <p:cNvPr id="104960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案例二：某初中教师的个性化辅导实践</a:t>
            </a:r>
            <a:endParaRPr altLang="en-US" lang="zh-CN"/>
          </a:p>
        </p:txBody>
      </p:sp>
      <p:sp>
        <p:nvSpPr>
          <p:cNvPr id="104964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学习问题：数学成绩较差</a:t>
            </a:r>
            <a:endParaRPr altLang="en-US" dirty="0" sz="2400" lang="zh-CN">
              <a:latin typeface="+mn-ea"/>
              <a:ea typeface="+mn-ea"/>
            </a:endParaRPr>
          </a:p>
        </p:txBody>
      </p:sp>
      <p:sp>
        <p:nvSpPr>
          <p:cNvPr id="104966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个性化辅导方案：针对李明的学习特点，制定个性化的辅导计划，采用多种教学方法和手段，提高其数学成绩</a:t>
            </a:r>
            <a:endParaRPr altLang="en-US" dirty="0" sz="2400" lang="zh-CN">
              <a:latin typeface="+mn-ea"/>
              <a:ea typeface="+mn-ea"/>
            </a:endParaRPr>
          </a:p>
        </p:txBody>
      </p:sp>
      <p:sp>
        <p:nvSpPr>
          <p:cNvPr id="104966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教师姓名：张老师</a:t>
            </a:r>
            <a:endParaRPr altLang="en-US" dirty="0" sz="2400" lang="zh-CN">
              <a:latin typeface="+mn-ea"/>
              <a:ea typeface="+mn-ea"/>
            </a:endParaRPr>
          </a:p>
        </p:txBody>
      </p:sp>
      <p:sp>
        <p:nvSpPr>
          <p:cNvPr id="104966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学生姓名：李明</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案例三：某初中学校的个性化学习平台建设实践</a:t>
            </a:r>
            <a:endParaRPr altLang="en-US" lang="zh-CN"/>
          </a:p>
        </p:txBody>
      </p:sp>
      <p:sp>
        <p:nvSpPr>
          <p:cNvPr id="104970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8" name="文本框 3"/>
          <p:cNvSpPr txBox="1"/>
          <p:nvPr>
            <p:custDataLst>
              <p:tags r:id="rId5"/>
            </p:custDataLst>
          </p:nvPr>
        </p:nvSpPr>
        <p:spPr>
          <a:xfrm>
            <a:off x="3810275" y="4539015"/>
            <a:ext cx="2809868" cy="1231193"/>
          </a:xfrm>
          <a:prstGeom prst="rect"/>
          <a:noFill/>
        </p:spPr>
        <p:txBody>
          <a:bodyPr lIns="0" rtlCol="0" wrap="square">
            <a:normAutofit fontScale="9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案例描述：该平台根据学生的学习情况、兴趣爱好和特长，提供个性化的学习资源和辅导，帮助学生更好地掌握知识和技能</a:t>
            </a:r>
            <a:endParaRPr altLang="en-US" sz="1400" lang="zh-CN" spc="150">
              <a:solidFill>
                <a:schemeClr val="tx1"/>
              </a:solidFill>
              <a:effectLst/>
              <a:latin typeface="+mn-ea"/>
              <a:sym typeface="+mn-ea"/>
            </a:endParaRPr>
          </a:p>
        </p:txBody>
      </p:sp>
      <p:sp>
        <p:nvSpPr>
          <p:cNvPr id="104971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300" lang="zh-CN" spc="150">
                <a:solidFill>
                  <a:schemeClr val="tx1"/>
                </a:solidFill>
                <a:effectLst/>
                <a:latin typeface="+mn-ea"/>
                <a:sym typeface="+mn-ea"/>
              </a:rPr>
              <a:t>案例背景：某初中学校为了提高教学质量，实施了个性化学习平台的建设</a:t>
            </a:r>
            <a:endParaRPr altLang="en-US" dirty="0" sz="1300" lang="zh-CN" spc="150">
              <a:solidFill>
                <a:schemeClr val="tx1"/>
              </a:solidFill>
              <a:effectLst/>
              <a:latin typeface="+mn-ea"/>
              <a:sym typeface="+mn-ea"/>
            </a:endParaRPr>
          </a:p>
        </p:txBody>
      </p:sp>
      <p:sp>
        <p:nvSpPr>
          <p:cNvPr id="104971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300" lang="zh-CN" spc="150">
                <a:solidFill>
                  <a:schemeClr val="tx1"/>
                </a:solidFill>
                <a:effectLst/>
                <a:latin typeface="+mn-ea"/>
                <a:sym typeface="+mn-ea"/>
              </a:rPr>
              <a:t>案例分析：该实践案例成功地实现了差异化教学和个性化辅导，提高了学生的学习积极性和成绩</a:t>
            </a:r>
            <a:endParaRPr altLang="en-US" sz="1300" lang="zh-CN" spc="150">
              <a:solidFill>
                <a:schemeClr val="tx1"/>
              </a:solidFill>
              <a:effectLst/>
              <a:latin typeface="+mn-ea"/>
              <a:sym typeface="+mn-ea"/>
            </a:endParaRPr>
          </a:p>
        </p:txBody>
      </p:sp>
      <p:sp>
        <p:nvSpPr>
          <p:cNvPr id="104971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300" lang="zh-CN" spc="150">
                <a:solidFill>
                  <a:schemeClr val="tx1"/>
                </a:solidFill>
                <a:effectLst/>
                <a:latin typeface="+mn-ea"/>
                <a:sym typeface="+mn-ea"/>
              </a:rPr>
              <a:t>案例总结：该实践案例为初中教育中的差异化教学与个性化辅导提供了有益的参考和借鉴</a:t>
            </a:r>
            <a:endParaRPr altLang="en-US" sz="13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8" name="标题"/>
          <p:cNvSpPr>
            <a:spLocks noGrp="1"/>
          </p:cNvSpPr>
          <p:nvPr>
            <p:ph type="title"/>
            <p:custDataLst>
              <p:tags r:id="rId1"/>
            </p:custDataLst>
          </p:nvPr>
        </p:nvSpPr>
        <p:spPr>
          <a:xfrm>
            <a:off x="1526400" y="3381109"/>
            <a:ext cx="9144000" cy="1152000"/>
          </a:xfrm>
        </p:spPr>
        <p:txBody>
          <a:bodyPr/>
          <a:p>
            <a:r>
              <a:rPr altLang="en-US" dirty="0" lang="zh-CN"/>
              <a:t>初中教育中差异化教学与个性化辅导的未来发展</a:t>
            </a:r>
            <a:endParaRPr altLang="en-US" dirty="0" lang="zh-CN"/>
          </a:p>
        </p:txBody>
      </p:sp>
      <p:sp>
        <p:nvSpPr>
          <p:cNvPr id="1049750"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6" name="标题 1"/>
          <p:cNvSpPr>
            <a:spLocks noGrp="1"/>
          </p:cNvSpPr>
          <p:nvPr>
            <p:ph type="title"/>
          </p:nvPr>
        </p:nvSpPr>
        <p:spPr/>
        <p:txBody>
          <a:bodyPr/>
          <a:p>
            <a:r>
              <a:rPr altLang="en-US" lang="zh-CN"/>
              <a:t>未来发展的趋势与方向</a:t>
            </a:r>
            <a:endParaRPr altLang="en-US" lang="zh-CN"/>
          </a:p>
        </p:txBody>
      </p:sp>
      <p:sp>
        <p:nvSpPr>
          <p:cNvPr id="104977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智能化辅助：利用大数据和人工智能技术，实现个性化学习路径和精准教学。</a:t>
            </a:r>
            <a:endParaRPr altLang="en-US" dirty="0" sz="2000" lang="zh-CN" spc="150">
              <a:solidFill>
                <a:schemeClr val="tx1">
                  <a:lumMod val="75000"/>
                  <a:lumOff val="25000"/>
                </a:schemeClr>
              </a:solidFill>
              <a:latin typeface="+mn-ea"/>
              <a:sym typeface="+mn-ea"/>
            </a:endParaRPr>
          </a:p>
        </p:txBody>
      </p:sp>
      <p:sp>
        <p:nvSpPr>
          <p:cNvPr id="104978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多元化评估：采用多元评价标准，全面评估学生的学习成果和能力。</a:t>
            </a:r>
            <a:endParaRPr altLang="en-US" dirty="0" sz="2000" lang="zh-CN" spc="150">
              <a:solidFill>
                <a:schemeClr val="tx1">
                  <a:lumMod val="75000"/>
                  <a:lumOff val="25000"/>
                </a:schemeClr>
              </a:solidFill>
              <a:latin typeface="+mn-ea"/>
              <a:sym typeface="+mn-ea"/>
            </a:endParaRPr>
          </a:p>
        </p:txBody>
      </p:sp>
      <p:sp>
        <p:nvSpPr>
          <p:cNvPr id="104978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跨学科融合：将不同学科的知识进行整合，培养学生的综合素质和创新能力。</a:t>
            </a:r>
            <a:endParaRPr altLang="en-US" dirty="0" sz="2000" lang="zh-CN" spc="150">
              <a:solidFill>
                <a:schemeClr val="tx1">
                  <a:lumMod val="75000"/>
                  <a:lumOff val="25000"/>
                </a:schemeClr>
              </a:solidFill>
              <a:latin typeface="+mn-ea"/>
              <a:sym typeface="+mn-ea"/>
            </a:endParaRPr>
          </a:p>
        </p:txBody>
      </p:sp>
      <p:sp>
        <p:nvSpPr>
          <p:cNvPr id="104979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社区化学习：利用线上平台和线下社区资源，构建学习共同体，促进师生互动和合作学习。</a:t>
            </a:r>
            <a:endParaRPr altLang="en-US" dirty="0" sz="2000" lang="zh-CN" spc="150">
              <a:solidFill>
                <a:schemeClr val="tx1">
                  <a:lumMod val="75000"/>
                  <a:lumOff val="25000"/>
                </a:schemeClr>
              </a:solidFill>
              <a:latin typeface="+mn-ea"/>
              <a:sym typeface="+mn-ea"/>
            </a:endParaRPr>
          </a:p>
        </p:txBody>
      </p:sp>
      <p:sp>
        <p:nvSpPr>
          <p:cNvPr id="104980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未来发展的机遇与挑战</a:t>
            </a:r>
            <a:endParaRPr altLang="en-US" lang="zh-CN"/>
          </a:p>
        </p:txBody>
      </p:sp>
      <p:sp>
        <p:nvSpPr>
          <p:cNvPr id="104983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机遇：随着大数据和人工智能技术的应用，差异化教学与个性化辅导将更加精准和科学，能够更好地挖掘学生的学习潜力和提高学习效果。</a:t>
            </a:r>
            <a:endParaRPr altLang="en-US" dirty="0" sz="1900" lang="zh-CN">
              <a:latin typeface="+mn-ea"/>
              <a:ea typeface="+mn-ea"/>
            </a:endParaRPr>
          </a:p>
        </p:txBody>
      </p:sp>
      <p:sp>
        <p:nvSpPr>
          <p:cNvPr id="104985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挑战：如何保护学生的隐私和数据安全，如何避免技术依赖和教育过度分化，以及如何确保教育的多样性和包容性，都是需要关注和思考的问题。</a:t>
            </a:r>
            <a:endParaRPr altLang="en-US" dirty="0" sz="2400" lang="zh-CN">
              <a:latin typeface="+mn-ea"/>
              <a:ea typeface="+mn-ea"/>
            </a:endParaRPr>
          </a:p>
        </p:txBody>
      </p:sp>
      <p:sp>
        <p:nvSpPr>
          <p:cNvPr id="104985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机遇：随着教育理念的转变和技术的进步，差异化教学与个性化辅导将更加普及和个性化，能够更好地满足学生的需求，提高教育质量。</a:t>
            </a:r>
            <a:endParaRPr altLang="en-US" dirty="0" sz="1900" lang="zh-CN">
              <a:latin typeface="+mn-ea"/>
              <a:ea typeface="+mn-ea"/>
            </a:endParaRPr>
          </a:p>
        </p:txBody>
      </p:sp>
      <p:sp>
        <p:nvSpPr>
          <p:cNvPr id="104985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fontScale="8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挑战：如何平衡教育公平与个性化教育，如何制定科学合理的评估标准，以及如何提高教师素质和教学管理能力，都是需要面对和解决的问题。</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未来发展的策略与建议</a:t>
            </a:r>
            <a:endParaRPr altLang="en-US" lang="zh-CN"/>
          </a:p>
        </p:txBody>
      </p:sp>
      <p:sp>
        <p:nvSpPr>
          <p:cNvPr id="1049894"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制定个性化教育计划，关注学生个体差异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加强教师培训，提高教师专业素养</a:t>
            </a:r>
            <a:endParaRPr dirty="0" sz="2000" err="1">
              <a:solidFill>
                <a:schemeClr val="tx1">
                  <a:lumMod val="75000"/>
                  <a:lumOff val="25000"/>
                </a:schemeClr>
              </a:solidFill>
              <a:latin typeface="+mn-ea"/>
              <a:ea typeface="+mn-ea"/>
              <a:cs typeface="+mn-ea"/>
              <a:sym typeface="+mn-lt"/>
            </a:endParaRPr>
          </a:p>
        </p:txBody>
      </p:sp>
      <p:sp>
        <p:nvSpPr>
          <p:cNvPr id="1049914"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20"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建立多元化评价体系，全面评价学生能力</a:t>
            </a:r>
            <a:endParaRPr dirty="0" sz="2000" err="1">
              <a:solidFill>
                <a:schemeClr val="tx1">
                  <a:lumMod val="75000"/>
                  <a:lumOff val="25000"/>
                </a:schemeClr>
              </a:solidFill>
              <a:latin typeface="+mn-ea"/>
              <a:ea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运用科技手段，提高教学效果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6"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968"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19.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2024-01-01T08:42:56Z</dcterms:created>
  <dcterms:modified xsi:type="dcterms:W3CDTF">2024-01-01T08:42:56Z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b1fb0c33998d43ffae299f24d964cb19_21</vt:lpwstr>
  </property>
</Properties>
</file>