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44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tags" Target="../tags/tag76.xml" /><Relationship Id="rId17" Type="http://schemas.openxmlformats.org/officeDocument/2006/relationships/tags" Target="../tags/tag77.xml" /><Relationship Id="rId18" Type="http://schemas.openxmlformats.org/officeDocument/2006/relationships/tags" Target="../tags/tag78.xml" /><Relationship Id="rId19" Type="http://schemas.openxmlformats.org/officeDocument/2006/relationships/tags" Target="../tags/tag79.xml" /><Relationship Id="rId2" Type="http://schemas.openxmlformats.org/officeDocument/2006/relationships/tags" Target="../tags/tag63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2" Type="http://schemas.openxmlformats.org/officeDocument/2006/relationships/image" Target="../media/image3.jpeg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18" Type="http://schemas.openxmlformats.org/officeDocument/2006/relationships/tags" Target="../tags/tag167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152.xml" /><Relationship Id="rId3" Type="http://schemas.openxmlformats.org/officeDocument/2006/relationships/image" Target="../media/image2.png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7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4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0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1" name="图片 10" descr="VCG21131395659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4881880" y="199390"/>
            <a:ext cx="2365344" cy="2071271"/>
          </a:xfrm>
          <a:prstGeom prst="rect">
            <a:avLst/>
          </a:prstGeom>
        </p:spPr>
      </p:pic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10800000">
            <a:off x="9526484" y="5046559"/>
            <a:ext cx="797981" cy="797981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6"/>
            </p:custDataLst>
          </p:nvPr>
        </p:nvSpPr>
        <p:spPr>
          <a:xfrm>
            <a:off x="99504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1289050" y="6051550"/>
            <a:ext cx="46355" cy="46355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accent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53606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9"/>
            </p:custDataLst>
          </p:nvPr>
        </p:nvCxnSpPr>
        <p:spPr>
          <a:xfrm>
            <a:off x="975995" y="68643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0"/>
            </p:custDataLst>
          </p:nvPr>
        </p:nvCxnSpPr>
        <p:spPr>
          <a:xfrm>
            <a:off x="975995" y="75755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975995" y="82867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10800000">
            <a:off x="9691370" y="5211445"/>
            <a:ext cx="467995" cy="467995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等腰三角形 37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H="1">
            <a:off x="9879330" y="5408930"/>
            <a:ext cx="101600" cy="66040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14"/>
            </p:custDataLst>
          </p:nvPr>
        </p:nvSpPr>
        <p:spPr>
          <a:xfrm>
            <a:off x="975995" y="3238500"/>
            <a:ext cx="7294880" cy="610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975995" y="1880235"/>
            <a:ext cx="7294880" cy="13023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95045" y="3923519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单击此处添加文本具体内容，简明扼要的阐述您的观点。根据需要可酌情增减文字，以便观者准确的理解您传达的思想。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rgbClr val="F4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lum contrast="6000"/>
          </a:blip>
          <a:stretch>
            <a:fillRect/>
          </a:stretch>
        </p:blipFill>
        <p:spPr>
          <a:xfrm>
            <a:off x="6562725" y="0"/>
            <a:ext cx="5629275" cy="68580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4993005" y="5598160"/>
            <a:ext cx="7198995" cy="1259840"/>
          </a:xfrm>
          <a:prstGeom prst="rect">
            <a:avLst/>
          </a:prstGeom>
          <a:solidFill>
            <a:schemeClr val="l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4"/>
            </p:custDataLst>
          </p:nvPr>
        </p:nvCxnSpPr>
        <p:spPr>
          <a:xfrm>
            <a:off x="4951730" y="5598160"/>
            <a:ext cx="7235190" cy="0"/>
          </a:xfrm>
          <a:prstGeom prst="line">
            <a:avLst/>
          </a:prstGeom>
          <a:ln w="19050">
            <a:gradFill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单圆角矩形 31"/>
          <p:cNvSpPr/>
          <p:nvPr>
            <p:custDataLst>
              <p:tags r:id="rId5"/>
            </p:custDataLst>
          </p:nvPr>
        </p:nvSpPr>
        <p:spPr>
          <a:xfrm flipH="1">
            <a:off x="-635" y="5598160"/>
            <a:ext cx="6563995" cy="125984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855980" y="2042795"/>
            <a:ext cx="4281805" cy="1151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dk1"/>
                </a:solidFill>
                <a:cs typeface="微软雅黑" panose="020b0503020204020204" charset="-122"/>
              </a:rPr>
              <a:t>           </a:t>
            </a:r>
          </a:p>
        </p:txBody>
      </p:sp>
      <p:sp>
        <p:nvSpPr>
          <p:cNvPr id="42" name="椭圆 41"/>
          <p:cNvSpPr/>
          <p:nvPr>
            <p:custDataLst>
              <p:tags r:id="rId7"/>
            </p:custDataLst>
          </p:nvPr>
        </p:nvSpPr>
        <p:spPr>
          <a:xfrm>
            <a:off x="1084580" y="619188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1378585" y="6202045"/>
            <a:ext cx="46355" cy="46355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625600" y="619188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246635" y="3380555"/>
            <a:ext cx="5316089" cy="16080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节编号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246505" y="2042795"/>
            <a:ext cx="2523490" cy="1151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正文"/>
          <p:cNvSpPr txBox="1"/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891665" y="10160"/>
            <a:ext cx="10300335" cy="685482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0" y="10160"/>
            <a:ext cx="12192000" cy="687324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1216640" y="10160"/>
            <a:ext cx="975360" cy="6858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5"/>
            </p:custDataLst>
          </p:nvPr>
        </p:nvCxnSpPr>
        <p:spPr>
          <a:xfrm flipH="1">
            <a:off x="11207115" y="4445"/>
            <a:ext cx="0" cy="6878955"/>
          </a:xfrm>
          <a:prstGeom prst="line">
            <a:avLst/>
          </a:prstGeom>
          <a:ln w="19050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单圆角矩形 7"/>
          <p:cNvSpPr/>
          <p:nvPr>
            <p:custDataLst>
              <p:tags r:id="rId6"/>
            </p:custDataLst>
          </p:nvPr>
        </p:nvSpPr>
        <p:spPr>
          <a:xfrm rot="5400000" flipH="1" flipV="1">
            <a:off x="11201400" y="5893435"/>
            <a:ext cx="995680" cy="98425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7"/>
            </p:custDataLst>
          </p:nvPr>
        </p:nvCxnSpPr>
        <p:spPr>
          <a:xfrm>
            <a:off x="11607800" y="634809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8"/>
            </p:custDataLst>
          </p:nvPr>
        </p:nvCxnSpPr>
        <p:spPr>
          <a:xfrm>
            <a:off x="11607800" y="640651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9"/>
            </p:custDataLst>
          </p:nvPr>
        </p:nvCxnSpPr>
        <p:spPr>
          <a:xfrm>
            <a:off x="11607800" y="646493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/>
          <p:nvPr>
            <p:ph type="title" idx="1" hasCustomPrompt="1"/>
            <p:custDataLst>
              <p:tags r:id="rId10"/>
            </p:custDataLst>
          </p:nvPr>
        </p:nvSpPr>
        <p:spPr>
          <a:xfrm>
            <a:off x="584390" y="676006"/>
            <a:ext cx="4862296" cy="96702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0" name="图片 9" descr="VCG21131395659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rcRect l="15046" t="43991" r="51746" b="12389"/>
          <a:stretch>
            <a:fillRect/>
          </a:stretch>
        </p:blipFill>
        <p:spPr>
          <a:xfrm>
            <a:off x="4881880" y="199390"/>
            <a:ext cx="2365344" cy="2071271"/>
          </a:xfrm>
          <a:prstGeom prst="rect">
            <a:avLst/>
          </a:prstGeom>
        </p:spPr>
      </p:pic>
      <p:sp>
        <p:nvSpPr>
          <p:cNvPr id="9" name="椭圆 8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10800000">
            <a:off x="9526484" y="5046559"/>
            <a:ext cx="797981" cy="797981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6"/>
            </p:custDataLst>
          </p:nvPr>
        </p:nvSpPr>
        <p:spPr>
          <a:xfrm>
            <a:off x="99504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1289050" y="6051550"/>
            <a:ext cx="46355" cy="46355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accent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53606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9"/>
            </p:custDataLst>
          </p:nvPr>
        </p:nvCxnSpPr>
        <p:spPr>
          <a:xfrm>
            <a:off x="975995" y="68643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0"/>
            </p:custDataLst>
          </p:nvPr>
        </p:nvCxnSpPr>
        <p:spPr>
          <a:xfrm>
            <a:off x="975995" y="75755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975995" y="82867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10800000">
            <a:off x="9691370" y="5211445"/>
            <a:ext cx="467995" cy="467995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等腰三角形 37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H="1">
            <a:off x="9879330" y="5408930"/>
            <a:ext cx="101600" cy="66040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4"/>
            </p:custDataLst>
          </p:nvPr>
        </p:nvSpPr>
        <p:spPr>
          <a:xfrm>
            <a:off x="975995" y="1943100"/>
            <a:ext cx="7294880" cy="16275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5"/>
            </p:custDataLst>
          </p:nvPr>
        </p:nvSpPr>
        <p:spPr>
          <a:xfrm>
            <a:off x="975995" y="3715239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6.xml" /><Relationship Id="rId21" Type="http://schemas.openxmlformats.org/officeDocument/2006/relationships/tags" Target="../tags/tag217.xml" /><Relationship Id="rId22" Type="http://schemas.openxmlformats.org/officeDocument/2006/relationships/tags" Target="../tags/tag218.xml" /><Relationship Id="rId23" Type="http://schemas.openxmlformats.org/officeDocument/2006/relationships/tags" Target="../tags/tag219.xml" /><Relationship Id="rId24" Type="http://schemas.openxmlformats.org/officeDocument/2006/relationships/tags" Target="../tags/tag220.xml" /><Relationship Id="rId25" Type="http://schemas.openxmlformats.org/officeDocument/2006/relationships/tags" Target="../tags/tag221.xml" /><Relationship Id="rId26" Type="http://schemas.openxmlformats.org/officeDocument/2006/relationships/tags" Target="../tags/tag222.xml" /><Relationship Id="rId27" Type="http://schemas.openxmlformats.org/officeDocument/2006/relationships/tags" Target="../tags/tag223.xml" /><Relationship Id="rId2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1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  <p:custDataLst>
      <p:tags r:id="rId2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15" Type="http://schemas.openxmlformats.org/officeDocument/2006/relationships/tags" Target="../tags/tag240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tags" Target="../tags/tag256.xml" /><Relationship Id="rId16" Type="http://schemas.openxmlformats.org/officeDocument/2006/relationships/tags" Target="../tags/tag257.xml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19" Type="http://schemas.openxmlformats.org/officeDocument/2006/relationships/tags" Target="../tags/tag260.xml" /><Relationship Id="rId2" Type="http://schemas.openxmlformats.org/officeDocument/2006/relationships/image" Target="../media/image3.jpeg" /><Relationship Id="rId20" Type="http://schemas.openxmlformats.org/officeDocument/2006/relationships/tags" Target="../tags/tag261.xml" /><Relationship Id="rId21" Type="http://schemas.openxmlformats.org/officeDocument/2006/relationships/tags" Target="../tags/tag262.xml" /><Relationship Id="rId22" Type="http://schemas.openxmlformats.org/officeDocument/2006/relationships/tags" Target="../tags/tag263.xml" /><Relationship Id="rId23" Type="http://schemas.openxmlformats.org/officeDocument/2006/relationships/tags" Target="../tags/tag264.xml" /><Relationship Id="rId24" Type="http://schemas.openxmlformats.org/officeDocument/2006/relationships/tags" Target="../tags/tag265.xml" /><Relationship Id="rId25" Type="http://schemas.openxmlformats.org/officeDocument/2006/relationships/tags" Target="../tags/tag266.xml" /><Relationship Id="rId26" Type="http://schemas.openxmlformats.org/officeDocument/2006/relationships/tags" Target="../tags/tag267.xml" /><Relationship Id="rId27" Type="http://schemas.openxmlformats.org/officeDocument/2006/relationships/tags" Target="../tags/tag268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image" Target="../media/image3.jpeg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3.xml" /><Relationship Id="rId11" Type="http://schemas.openxmlformats.org/officeDocument/2006/relationships/tags" Target="../tags/tag294.xml" /><Relationship Id="rId12" Type="http://schemas.openxmlformats.org/officeDocument/2006/relationships/tags" Target="../tags/tag295.xml" /><Relationship Id="rId13" Type="http://schemas.openxmlformats.org/officeDocument/2006/relationships/tags" Target="../tags/tag296.xml" /><Relationship Id="rId14" Type="http://schemas.openxmlformats.org/officeDocument/2006/relationships/tags" Target="../tags/tag297.xml" /><Relationship Id="rId15" Type="http://schemas.openxmlformats.org/officeDocument/2006/relationships/tags" Target="../tags/tag298.xml" /><Relationship Id="rId16" Type="http://schemas.openxmlformats.org/officeDocument/2006/relationships/tags" Target="../tags/tag299.xml" /><Relationship Id="rId17" Type="http://schemas.openxmlformats.org/officeDocument/2006/relationships/tags" Target="../tags/tag300.xml" /><Relationship Id="rId18" Type="http://schemas.openxmlformats.org/officeDocument/2006/relationships/tags" Target="../tags/tag301.xml" /><Relationship Id="rId19" Type="http://schemas.openxmlformats.org/officeDocument/2006/relationships/tags" Target="../tags/tag302.xml" /><Relationship Id="rId2" Type="http://schemas.openxmlformats.org/officeDocument/2006/relationships/image" Target="../media/image3.jpeg" /><Relationship Id="rId20" Type="http://schemas.openxmlformats.org/officeDocument/2006/relationships/tags" Target="../tags/tag303.xml" /><Relationship Id="rId21" Type="http://schemas.openxmlformats.org/officeDocument/2006/relationships/tags" Target="../tags/tag304.xml" /><Relationship Id="rId22" Type="http://schemas.openxmlformats.org/officeDocument/2006/relationships/tags" Target="../tags/tag305.xml" /><Relationship Id="rId23" Type="http://schemas.openxmlformats.org/officeDocument/2006/relationships/tags" Target="../tags/tag306.xml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tags" Target="../tags/tag30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tags" Target="../tags/tag319.xml" /><Relationship Id="rId13" Type="http://schemas.openxmlformats.org/officeDocument/2006/relationships/tags" Target="../tags/tag320.xml" /><Relationship Id="rId14" Type="http://schemas.openxmlformats.org/officeDocument/2006/relationships/tags" Target="../tags/tag321.xml" /><Relationship Id="rId15" Type="http://schemas.openxmlformats.org/officeDocument/2006/relationships/tags" Target="../tags/tag322.xml" /><Relationship Id="rId16" Type="http://schemas.openxmlformats.org/officeDocument/2006/relationships/tags" Target="../tags/tag323.xml" /><Relationship Id="rId17" Type="http://schemas.openxmlformats.org/officeDocument/2006/relationships/tags" Target="../tags/tag324.xml" /><Relationship Id="rId18" Type="http://schemas.openxmlformats.org/officeDocument/2006/relationships/tags" Target="../tags/tag325.xml" /><Relationship Id="rId19" Type="http://schemas.openxmlformats.org/officeDocument/2006/relationships/tags" Target="../tags/tag326.xml" /><Relationship Id="rId2" Type="http://schemas.openxmlformats.org/officeDocument/2006/relationships/image" Target="../media/image3.jpeg" /><Relationship Id="rId20" Type="http://schemas.openxmlformats.org/officeDocument/2006/relationships/tags" Target="../tags/tag327.xml" /><Relationship Id="rId21" Type="http://schemas.openxmlformats.org/officeDocument/2006/relationships/tags" Target="../tags/tag328.xml" /><Relationship Id="rId22" Type="http://schemas.openxmlformats.org/officeDocument/2006/relationships/tags" Target="../tags/tag329.xml" /><Relationship Id="rId23" Type="http://schemas.openxmlformats.org/officeDocument/2006/relationships/tags" Target="../tags/tag330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tags" Target="../tags/tag340.xml" /><Relationship Id="rId13" Type="http://schemas.openxmlformats.org/officeDocument/2006/relationships/tags" Target="../tags/tag341.xml" /><Relationship Id="rId14" Type="http://schemas.openxmlformats.org/officeDocument/2006/relationships/tags" Target="../tags/tag342.xml" /><Relationship Id="rId15" Type="http://schemas.openxmlformats.org/officeDocument/2006/relationships/tags" Target="../tags/tag343.xml" /><Relationship Id="rId16" Type="http://schemas.openxmlformats.org/officeDocument/2006/relationships/tags" Target="../tags/tag344.xml" /><Relationship Id="rId17" Type="http://schemas.openxmlformats.org/officeDocument/2006/relationships/tags" Target="../tags/tag345.xml" /><Relationship Id="rId18" Type="http://schemas.openxmlformats.org/officeDocument/2006/relationships/tags" Target="../tags/tag346.xml" /><Relationship Id="rId19" Type="http://schemas.openxmlformats.org/officeDocument/2006/relationships/tags" Target="../tags/tag347.xml" /><Relationship Id="rId2" Type="http://schemas.openxmlformats.org/officeDocument/2006/relationships/image" Target="../media/image3.jpeg" /><Relationship Id="rId20" Type="http://schemas.openxmlformats.org/officeDocument/2006/relationships/tags" Target="../tags/tag348.xml" /><Relationship Id="rId21" Type="http://schemas.openxmlformats.org/officeDocument/2006/relationships/tags" Target="../tags/tag349.xml" /><Relationship Id="rId22" Type="http://schemas.openxmlformats.org/officeDocument/2006/relationships/tags" Target="../tags/tag350.xml" /><Relationship Id="rId23" Type="http://schemas.openxmlformats.org/officeDocument/2006/relationships/tags" Target="../tags/tag351.xml" /><Relationship Id="rId24" Type="http://schemas.openxmlformats.org/officeDocument/2006/relationships/tags" Target="../tags/tag352.xml" /><Relationship Id="rId25" Type="http://schemas.openxmlformats.org/officeDocument/2006/relationships/tags" Target="../tags/tag353.xml" /><Relationship Id="rId26" Type="http://schemas.openxmlformats.org/officeDocument/2006/relationships/tags" Target="../tags/tag354.xml" /><Relationship Id="rId27" Type="http://schemas.openxmlformats.org/officeDocument/2006/relationships/tags" Target="../tags/tag355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Relationship Id="rId6" Type="http://schemas.openxmlformats.org/officeDocument/2006/relationships/tags" Target="../tags/tag334.xml" /><Relationship Id="rId7" Type="http://schemas.openxmlformats.org/officeDocument/2006/relationships/tags" Target="../tags/tag335.xml" /><Relationship Id="rId8" Type="http://schemas.openxmlformats.org/officeDocument/2006/relationships/tags" Target="../tags/tag336.xml" /><Relationship Id="rId9" Type="http://schemas.openxmlformats.org/officeDocument/2006/relationships/tags" Target="../tags/tag33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3.xml" /><Relationship Id="rId11" Type="http://schemas.openxmlformats.org/officeDocument/2006/relationships/tags" Target="../tags/tag364.xml" /><Relationship Id="rId12" Type="http://schemas.openxmlformats.org/officeDocument/2006/relationships/tags" Target="../tags/tag365.xml" /><Relationship Id="rId13" Type="http://schemas.openxmlformats.org/officeDocument/2006/relationships/tags" Target="../tags/tag366.xml" /><Relationship Id="rId14" Type="http://schemas.openxmlformats.org/officeDocument/2006/relationships/tags" Target="../tags/tag367.xml" /><Relationship Id="rId15" Type="http://schemas.openxmlformats.org/officeDocument/2006/relationships/tags" Target="../tags/tag368.xml" /><Relationship Id="rId16" Type="http://schemas.openxmlformats.org/officeDocument/2006/relationships/tags" Target="../tags/tag369.xml" /><Relationship Id="rId17" Type="http://schemas.openxmlformats.org/officeDocument/2006/relationships/tags" Target="../tags/tag370.xml" /><Relationship Id="rId18" Type="http://schemas.openxmlformats.org/officeDocument/2006/relationships/tags" Target="../tags/tag371.xml" /><Relationship Id="rId19" Type="http://schemas.openxmlformats.org/officeDocument/2006/relationships/tags" Target="../tags/tag372.xml" /><Relationship Id="rId2" Type="http://schemas.openxmlformats.org/officeDocument/2006/relationships/image" Target="../media/image3.jpeg" /><Relationship Id="rId20" Type="http://schemas.openxmlformats.org/officeDocument/2006/relationships/tags" Target="../tags/tag373.xml" /><Relationship Id="rId21" Type="http://schemas.openxmlformats.org/officeDocument/2006/relationships/tags" Target="../tags/tag374.xml" /><Relationship Id="rId22" Type="http://schemas.openxmlformats.org/officeDocument/2006/relationships/tags" Target="../tags/tag375.xml" /><Relationship Id="rId23" Type="http://schemas.openxmlformats.org/officeDocument/2006/relationships/tags" Target="../tags/tag376.xml" /><Relationship Id="rId24" Type="http://schemas.openxmlformats.org/officeDocument/2006/relationships/tags" Target="../tags/tag377.xml" /><Relationship Id="rId25" Type="http://schemas.openxmlformats.org/officeDocument/2006/relationships/tags" Target="../tags/tag378.xml" /><Relationship Id="rId26" Type="http://schemas.openxmlformats.org/officeDocument/2006/relationships/tags" Target="../tags/tag379.xml" /><Relationship Id="rId27" Type="http://schemas.openxmlformats.org/officeDocument/2006/relationships/tags" Target="../tags/tag380.xml" /><Relationship Id="rId28" Type="http://schemas.openxmlformats.org/officeDocument/2006/relationships/tags" Target="../tags/tag381.xml" /><Relationship Id="rId29" Type="http://schemas.openxmlformats.org/officeDocument/2006/relationships/tags" Target="../tags/tag382.xml" /><Relationship Id="rId3" Type="http://schemas.openxmlformats.org/officeDocument/2006/relationships/tags" Target="../tags/tag356.xml" /><Relationship Id="rId30" Type="http://schemas.openxmlformats.org/officeDocument/2006/relationships/tags" Target="../tags/tag383.xml" /><Relationship Id="rId31" Type="http://schemas.openxmlformats.org/officeDocument/2006/relationships/tags" Target="../tags/tag384.xml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tags" Target="../tags/tag359.xml" /><Relationship Id="rId7" Type="http://schemas.openxmlformats.org/officeDocument/2006/relationships/tags" Target="../tags/tag360.xml" /><Relationship Id="rId8" Type="http://schemas.openxmlformats.org/officeDocument/2006/relationships/tags" Target="../tags/tag361.xml" /><Relationship Id="rId9" Type="http://schemas.openxmlformats.org/officeDocument/2006/relationships/tags" Target="../tags/tag36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5.xml" /><Relationship Id="rId3" Type="http://schemas.openxmlformats.org/officeDocument/2006/relationships/tags" Target="../tags/tag386.xml" /><Relationship Id="rId4" Type="http://schemas.openxmlformats.org/officeDocument/2006/relationships/tags" Target="../tags/tag38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5.xml" /><Relationship Id="rId11" Type="http://schemas.openxmlformats.org/officeDocument/2006/relationships/tags" Target="../tags/tag396.xml" /><Relationship Id="rId12" Type="http://schemas.openxmlformats.org/officeDocument/2006/relationships/tags" Target="../tags/tag397.xml" /><Relationship Id="rId13" Type="http://schemas.openxmlformats.org/officeDocument/2006/relationships/tags" Target="../tags/tag398.xml" /><Relationship Id="rId14" Type="http://schemas.openxmlformats.org/officeDocument/2006/relationships/tags" Target="../tags/tag399.xml" /><Relationship Id="rId15" Type="http://schemas.openxmlformats.org/officeDocument/2006/relationships/tags" Target="../tags/tag400.xml" /><Relationship Id="rId16" Type="http://schemas.openxmlformats.org/officeDocument/2006/relationships/tags" Target="../tags/tag401.xml" /><Relationship Id="rId17" Type="http://schemas.openxmlformats.org/officeDocument/2006/relationships/tags" Target="../tags/tag402.xml" /><Relationship Id="rId18" Type="http://schemas.openxmlformats.org/officeDocument/2006/relationships/tags" Target="../tags/tag403.xml" /><Relationship Id="rId19" Type="http://schemas.openxmlformats.org/officeDocument/2006/relationships/tags" Target="../tags/tag404.xml" /><Relationship Id="rId2" Type="http://schemas.openxmlformats.org/officeDocument/2006/relationships/image" Target="../media/image3.jpeg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Relationship Id="rId6" Type="http://schemas.openxmlformats.org/officeDocument/2006/relationships/tags" Target="../tags/tag391.xml" /><Relationship Id="rId7" Type="http://schemas.openxmlformats.org/officeDocument/2006/relationships/tags" Target="../tags/tag392.xml" /><Relationship Id="rId8" Type="http://schemas.openxmlformats.org/officeDocument/2006/relationships/tags" Target="../tags/tag393.xml" /><Relationship Id="rId9" Type="http://schemas.openxmlformats.org/officeDocument/2006/relationships/tags" Target="../tags/tag39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2.xml" /><Relationship Id="rId11" Type="http://schemas.openxmlformats.org/officeDocument/2006/relationships/tags" Target="../tags/tag413.xml" /><Relationship Id="rId12" Type="http://schemas.openxmlformats.org/officeDocument/2006/relationships/tags" Target="../tags/tag414.xml" /><Relationship Id="rId13" Type="http://schemas.openxmlformats.org/officeDocument/2006/relationships/tags" Target="../tags/tag415.xml" /><Relationship Id="rId14" Type="http://schemas.openxmlformats.org/officeDocument/2006/relationships/tags" Target="../tags/tag416.xml" /><Relationship Id="rId15" Type="http://schemas.openxmlformats.org/officeDocument/2006/relationships/tags" Target="../tags/tag417.xml" /><Relationship Id="rId16" Type="http://schemas.openxmlformats.org/officeDocument/2006/relationships/tags" Target="../tags/tag418.xml" /><Relationship Id="rId17" Type="http://schemas.openxmlformats.org/officeDocument/2006/relationships/tags" Target="../tags/tag419.xml" /><Relationship Id="rId18" Type="http://schemas.openxmlformats.org/officeDocument/2006/relationships/tags" Target="../tags/tag420.xml" /><Relationship Id="rId19" Type="http://schemas.openxmlformats.org/officeDocument/2006/relationships/tags" Target="../tags/tag421.xml" /><Relationship Id="rId2" Type="http://schemas.openxmlformats.org/officeDocument/2006/relationships/image" Target="../media/image3.jpeg" /><Relationship Id="rId20" Type="http://schemas.openxmlformats.org/officeDocument/2006/relationships/tags" Target="../tags/tag422.xml" /><Relationship Id="rId21" Type="http://schemas.openxmlformats.org/officeDocument/2006/relationships/tags" Target="../tags/tag423.xml" /><Relationship Id="rId22" Type="http://schemas.openxmlformats.org/officeDocument/2006/relationships/tags" Target="../tags/tag424.xml" /><Relationship Id="rId23" Type="http://schemas.openxmlformats.org/officeDocument/2006/relationships/tags" Target="../tags/tag425.xml" /><Relationship Id="rId3" Type="http://schemas.openxmlformats.org/officeDocument/2006/relationships/tags" Target="../tags/tag405.xml" /><Relationship Id="rId4" Type="http://schemas.openxmlformats.org/officeDocument/2006/relationships/tags" Target="../tags/tag406.xml" /><Relationship Id="rId5" Type="http://schemas.openxmlformats.org/officeDocument/2006/relationships/tags" Target="../tags/tag407.xml" /><Relationship Id="rId6" Type="http://schemas.openxmlformats.org/officeDocument/2006/relationships/tags" Target="../tags/tag408.xml" /><Relationship Id="rId7" Type="http://schemas.openxmlformats.org/officeDocument/2006/relationships/tags" Target="../tags/tag409.xml" /><Relationship Id="rId8" Type="http://schemas.openxmlformats.org/officeDocument/2006/relationships/tags" Target="../tags/tag410.xml" /><Relationship Id="rId9" Type="http://schemas.openxmlformats.org/officeDocument/2006/relationships/tags" Target="../tags/tag41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3.xml" /><Relationship Id="rId11" Type="http://schemas.openxmlformats.org/officeDocument/2006/relationships/tags" Target="../tags/tag434.xml" /><Relationship Id="rId12" Type="http://schemas.openxmlformats.org/officeDocument/2006/relationships/tags" Target="../tags/tag435.xml" /><Relationship Id="rId13" Type="http://schemas.openxmlformats.org/officeDocument/2006/relationships/tags" Target="../tags/tag436.xml" /><Relationship Id="rId14" Type="http://schemas.openxmlformats.org/officeDocument/2006/relationships/tags" Target="../tags/tag437.xml" /><Relationship Id="rId15" Type="http://schemas.openxmlformats.org/officeDocument/2006/relationships/tags" Target="../tags/tag438.xml" /><Relationship Id="rId16" Type="http://schemas.openxmlformats.org/officeDocument/2006/relationships/tags" Target="../tags/tag439.xml" /><Relationship Id="rId17" Type="http://schemas.openxmlformats.org/officeDocument/2006/relationships/tags" Target="../tags/tag440.xml" /><Relationship Id="rId18" Type="http://schemas.openxmlformats.org/officeDocument/2006/relationships/tags" Target="../tags/tag441.xml" /><Relationship Id="rId19" Type="http://schemas.openxmlformats.org/officeDocument/2006/relationships/tags" Target="../tags/tag442.xml" /><Relationship Id="rId2" Type="http://schemas.openxmlformats.org/officeDocument/2006/relationships/image" Target="../media/image3.jpeg" /><Relationship Id="rId20" Type="http://schemas.openxmlformats.org/officeDocument/2006/relationships/tags" Target="../tags/tag443.xml" /><Relationship Id="rId21" Type="http://schemas.openxmlformats.org/officeDocument/2006/relationships/tags" Target="../tags/tag444.xml" /><Relationship Id="rId22" Type="http://schemas.openxmlformats.org/officeDocument/2006/relationships/tags" Target="../tags/tag445.xml" /><Relationship Id="rId23" Type="http://schemas.openxmlformats.org/officeDocument/2006/relationships/tags" Target="../tags/tag446.xml" /><Relationship Id="rId3" Type="http://schemas.openxmlformats.org/officeDocument/2006/relationships/tags" Target="../tags/tag426.xml" /><Relationship Id="rId4" Type="http://schemas.openxmlformats.org/officeDocument/2006/relationships/tags" Target="../tags/tag427.xml" /><Relationship Id="rId5" Type="http://schemas.openxmlformats.org/officeDocument/2006/relationships/tags" Target="../tags/tag428.xml" /><Relationship Id="rId6" Type="http://schemas.openxmlformats.org/officeDocument/2006/relationships/tags" Target="../tags/tag429.xml" /><Relationship Id="rId7" Type="http://schemas.openxmlformats.org/officeDocument/2006/relationships/tags" Target="../tags/tag430.xml" /><Relationship Id="rId8" Type="http://schemas.openxmlformats.org/officeDocument/2006/relationships/tags" Target="../tags/tag431.xml" /><Relationship Id="rId9" Type="http://schemas.openxmlformats.org/officeDocument/2006/relationships/tags" Target="../tags/tag43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47.xml" /><Relationship Id="rId3" Type="http://schemas.openxmlformats.org/officeDocument/2006/relationships/tags" Target="../tags/tag44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9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患者体位转移技术</a:t>
            </a:r>
          </a:p>
        </p:txBody>
      </p:sp>
      <p:sp>
        <p:nvSpPr>
          <p:cNvPr id="11" name="文本占位符 10"/>
          <p:cNvSpPr/>
          <p:nvPr>
            <p:ph type="body" idx="1"/>
            <p:custDataLst>
              <p:tags r:id="rId3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/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目录</a:t>
            </a:r>
          </a:p>
        </p:txBody>
      </p:sp>
      <p:sp>
        <p:nvSpPr>
          <p:cNvPr id="33" name="圆角矩形 32"/>
          <p:cNvSpPr/>
          <p:nvPr>
            <p:custDataLst>
              <p:tags r:id="rId3"/>
            </p:custDataLst>
          </p:nvPr>
        </p:nvSpPr>
        <p:spPr>
          <a:xfrm>
            <a:off x="835025" y="2575353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"/>
            </p:custDataLst>
          </p:nvPr>
        </p:nvSpPr>
        <p:spPr>
          <a:xfrm>
            <a:off x="864135" y="2543810"/>
            <a:ext cx="498750" cy="998220"/>
          </a:xfrm>
          <a:custGeom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5"/>
            </p:custDataLst>
          </p:nvPr>
        </p:nvSpPr>
        <p:spPr>
          <a:xfrm>
            <a:off x="1113510" y="2754183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01.</a:t>
            </a:r>
          </a:p>
        </p:txBody>
      </p:sp>
      <p:sp>
        <p:nvSpPr>
          <p:cNvPr id="10" name="标题"/>
          <p:cNvSpPr txBox="1"/>
          <p:nvPr>
            <p:custDataLst>
              <p:tags r:id="rId6"/>
            </p:custDataLst>
          </p:nvPr>
        </p:nvSpPr>
        <p:spPr>
          <a:xfrm>
            <a:off x="1910671" y="2572178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体位转移的重要性</a:t>
            </a:r>
          </a:p>
        </p:txBody>
      </p:sp>
      <p:sp>
        <p:nvSpPr>
          <p:cNvPr id="15" name="圆角矩形 32"/>
          <p:cNvSpPr/>
          <p:nvPr>
            <p:custDataLst>
              <p:tags r:id="rId7"/>
            </p:custDataLst>
          </p:nvPr>
        </p:nvSpPr>
        <p:spPr>
          <a:xfrm>
            <a:off x="6004923" y="2575353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6" name="任意多边形 34"/>
          <p:cNvSpPr/>
          <p:nvPr>
            <p:custDataLst>
              <p:tags r:id="rId8"/>
            </p:custDataLst>
          </p:nvPr>
        </p:nvSpPr>
        <p:spPr>
          <a:xfrm>
            <a:off x="6034033" y="2543810"/>
            <a:ext cx="498750" cy="998220"/>
          </a:xfrm>
          <a:custGeom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7" name="序号"/>
          <p:cNvSpPr txBox="1"/>
          <p:nvPr>
            <p:custDataLst>
              <p:tags r:id="rId9"/>
            </p:custDataLst>
          </p:nvPr>
        </p:nvSpPr>
        <p:spPr>
          <a:xfrm>
            <a:off x="6283408" y="2754183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02.</a:t>
            </a:r>
          </a:p>
        </p:txBody>
      </p:sp>
      <p:sp>
        <p:nvSpPr>
          <p:cNvPr id="18" name="标题"/>
          <p:cNvSpPr txBox="1"/>
          <p:nvPr>
            <p:custDataLst>
              <p:tags r:id="rId10"/>
            </p:custDataLst>
          </p:nvPr>
        </p:nvSpPr>
        <p:spPr>
          <a:xfrm>
            <a:off x="7080569" y="2572178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体位转移的方法</a:t>
            </a:r>
          </a:p>
        </p:txBody>
      </p:sp>
      <p:sp>
        <p:nvSpPr>
          <p:cNvPr id="41" name="圆角矩形 32"/>
          <p:cNvSpPr/>
          <p:nvPr>
            <p:custDataLst>
              <p:tags r:id="rId11"/>
            </p:custDataLst>
          </p:nvPr>
        </p:nvSpPr>
        <p:spPr>
          <a:xfrm>
            <a:off x="2027048" y="4506322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2" name="任意多边形 34"/>
          <p:cNvSpPr/>
          <p:nvPr>
            <p:custDataLst>
              <p:tags r:id="rId12"/>
            </p:custDataLst>
          </p:nvPr>
        </p:nvSpPr>
        <p:spPr>
          <a:xfrm>
            <a:off x="2056158" y="4474779"/>
            <a:ext cx="498750" cy="998220"/>
          </a:xfrm>
          <a:custGeom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3" name="序号"/>
          <p:cNvSpPr txBox="1"/>
          <p:nvPr>
            <p:custDataLst>
              <p:tags r:id="rId13"/>
            </p:custDataLst>
          </p:nvPr>
        </p:nvSpPr>
        <p:spPr>
          <a:xfrm>
            <a:off x="2305533" y="4685152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03.</a:t>
            </a:r>
          </a:p>
        </p:txBody>
      </p:sp>
      <p:sp>
        <p:nvSpPr>
          <p:cNvPr id="54" name="标题"/>
          <p:cNvSpPr txBox="1"/>
          <p:nvPr>
            <p:custDataLst>
              <p:tags r:id="rId14"/>
            </p:custDataLst>
          </p:nvPr>
        </p:nvSpPr>
        <p:spPr>
          <a:xfrm>
            <a:off x="3102694" y="4503147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体位转移的注意事项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4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体位转移的重要性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提高患者舒适度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体位转移技术可以减轻患者的疼痛和不适</a:t>
            </a: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3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体位转移技术可以改善患者的血液循环，预防压疮</a:t>
            </a:r>
          </a:p>
        </p:txBody>
      </p:sp>
      <p:sp>
        <p:nvSpPr>
          <p:cNvPr id="26" name="矩形 25"/>
          <p:cNvSpPr/>
          <p:nvPr>
            <p:custDataLst>
              <p:tags r:id="rId15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6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7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体位转移技术可以促进患者的呼吸功能，预防肺部感染</a:t>
            </a:r>
          </a:p>
        </p:txBody>
      </p:sp>
      <p:sp>
        <p:nvSpPr>
          <p:cNvPr id="32" name="矩形 31"/>
          <p:cNvSpPr/>
          <p:nvPr>
            <p:custDataLst>
              <p:tags r:id="rId19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21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22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体位转移技术可以减轻患者的心理压力，提高患者的生活质量</a:t>
            </a:r>
          </a:p>
        </p:txBody>
      </p:sp>
      <p:sp>
        <p:nvSpPr>
          <p:cNvPr id="31" name="矩形 30"/>
          <p:cNvSpPr/>
          <p:nvPr>
            <p:custDataLst>
              <p:tags r:id="rId23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4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5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6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预防压疮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4"/>
          <p:cNvSpPr/>
          <p:nvPr>
            <p:custDataLst>
              <p:tags r:id="rId7"/>
            </p:custDataLst>
          </p:nvPr>
        </p:nvSpPr>
        <p:spPr>
          <a:xfrm>
            <a:off x="3825575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4543468" y="1478280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60" name="文本框 59"/>
          <p:cNvSpPr txBox="1"/>
          <p:nvPr>
            <p:custDataLst>
              <p:tags r:id="rId9"/>
            </p:custDataLst>
          </p:nvPr>
        </p:nvSpPr>
        <p:spPr>
          <a:xfrm>
            <a:off x="3907841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体位转移的重要性：预防压疮是体位转移的重要目的之一</a:t>
            </a:r>
          </a:p>
        </p:txBody>
      </p:sp>
      <p:sp>
        <p:nvSpPr>
          <p:cNvPr id="61" name="圆角矩形 15"/>
          <p:cNvSpPr/>
          <p:nvPr>
            <p:custDataLst>
              <p:tags r:id="rId10"/>
            </p:custDataLst>
          </p:nvPr>
        </p:nvSpPr>
        <p:spPr>
          <a:xfrm>
            <a:off x="6330424" y="1701752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2" name="椭圆 61"/>
          <p:cNvSpPr/>
          <p:nvPr>
            <p:custDataLst>
              <p:tags r:id="rId11"/>
            </p:custDataLst>
          </p:nvPr>
        </p:nvSpPr>
        <p:spPr>
          <a:xfrm>
            <a:off x="7048317" y="1478280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79400" dist="127000" dir="4020000" sx="79000" sy="79000" algn="t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3" name="文本框 62"/>
          <p:cNvSpPr txBox="1"/>
          <p:nvPr>
            <p:custDataLst>
              <p:tags r:id="rId12"/>
            </p:custDataLst>
          </p:nvPr>
        </p:nvSpPr>
        <p:spPr>
          <a:xfrm>
            <a:off x="6412690" y="2126594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压疮的定义：压疮是由于长时间受压导致的皮肤损伤</a:t>
            </a:r>
          </a:p>
        </p:txBody>
      </p:sp>
      <p:sp>
        <p:nvSpPr>
          <p:cNvPr id="64" name="圆角矩形 17"/>
          <p:cNvSpPr/>
          <p:nvPr>
            <p:custDataLst>
              <p:tags r:id="rId13"/>
            </p:custDataLst>
          </p:nvPr>
        </p:nvSpPr>
        <p:spPr>
          <a:xfrm>
            <a:off x="3825575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14"/>
            </p:custDataLst>
          </p:nvPr>
        </p:nvSpPr>
        <p:spPr>
          <a:xfrm>
            <a:off x="4543468" y="3934015"/>
            <a:ext cx="605748" cy="5885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4020000" sx="79000" sy="79000" algn="t" rotWithShape="0">
              <a:schemeClr val="accent5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6" name="文本框 65"/>
          <p:cNvSpPr txBox="1"/>
          <p:nvPr>
            <p:custDataLst>
              <p:tags r:id="rId15"/>
            </p:custDataLst>
          </p:nvPr>
        </p:nvSpPr>
        <p:spPr>
          <a:xfrm>
            <a:off x="3907841" y="4582329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压疮的危害：压疮可能导致感染、疼痛、生活质量下降等</a:t>
            </a:r>
          </a:p>
        </p:txBody>
      </p:sp>
      <p:sp>
        <p:nvSpPr>
          <p:cNvPr id="67" name="圆角矩形 19"/>
          <p:cNvSpPr/>
          <p:nvPr>
            <p:custDataLst>
              <p:tags r:id="rId16"/>
            </p:custDataLst>
          </p:nvPr>
        </p:nvSpPr>
        <p:spPr>
          <a:xfrm>
            <a:off x="6330424" y="4157486"/>
            <a:ext cx="2042353" cy="1985052"/>
          </a:xfrm>
          <a:prstGeom prst="round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8" name="椭圆 67"/>
          <p:cNvSpPr/>
          <p:nvPr>
            <p:custDataLst>
              <p:tags r:id="rId17"/>
            </p:custDataLst>
          </p:nvPr>
        </p:nvSpPr>
        <p:spPr>
          <a:xfrm>
            <a:off x="7048317" y="3934015"/>
            <a:ext cx="605748" cy="5885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69" name="文本框 68"/>
          <p:cNvSpPr txBox="1"/>
          <p:nvPr>
            <p:custDataLst>
              <p:tags r:id="rId18"/>
            </p:custDataLst>
          </p:nvPr>
        </p:nvSpPr>
        <p:spPr>
          <a:xfrm>
            <a:off x="6412690" y="4623257"/>
            <a:ext cx="1877818" cy="147507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预防压疮的方法：定期翻身、使用减压垫、保持皮肤清洁等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促进康复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7"/>
            </p:custDataLst>
          </p:nvPr>
        </p:nvSpPr>
        <p:spPr>
          <a:xfrm>
            <a:off x="2964820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61"/>
          <p:cNvSpPr txBox="1"/>
          <p:nvPr>
            <p:custDataLst>
              <p:tags r:id="rId8"/>
            </p:custDataLst>
          </p:nvPr>
        </p:nvSpPr>
        <p:spPr>
          <a:xfrm>
            <a:off x="3004240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体位转移有助于改善血液循环，减轻水肿和疼痛</a:t>
            </a:r>
          </a:p>
        </p:txBody>
      </p:sp>
      <p:sp>
        <p:nvSpPr>
          <p:cNvPr id="13" name="文本框 58"/>
          <p:cNvSpPr txBox="1"/>
          <p:nvPr>
            <p:custDataLst>
              <p:tags r:id="rId9"/>
            </p:custDataLst>
          </p:nvPr>
        </p:nvSpPr>
        <p:spPr>
          <a:xfrm>
            <a:off x="3903703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6" name="任意多边形: 形状 15"/>
          <p:cNvSpPr/>
          <p:nvPr>
            <p:custDataLst>
              <p:tags r:id="rId10"/>
            </p:custDataLst>
          </p:nvPr>
        </p:nvSpPr>
        <p:spPr>
          <a:xfrm>
            <a:off x="2964820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: 圆角 18"/>
          <p:cNvSpPr/>
          <p:nvPr>
            <p:custDataLst>
              <p:tags r:id="rId11"/>
            </p:custDataLst>
          </p:nvPr>
        </p:nvSpPr>
        <p:spPr>
          <a:xfrm>
            <a:off x="6524914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1"/>
          <p:cNvSpPr txBox="1"/>
          <p:nvPr>
            <p:custDataLst>
              <p:tags r:id="rId12"/>
            </p:custDataLst>
          </p:nvPr>
        </p:nvSpPr>
        <p:spPr>
          <a:xfrm>
            <a:off x="6564333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体位转移有助于预防压疮，保持皮肤完整性</a:t>
            </a:r>
          </a:p>
        </p:txBody>
      </p:sp>
      <p:sp>
        <p:nvSpPr>
          <p:cNvPr id="21" name="文本框 58"/>
          <p:cNvSpPr txBox="1"/>
          <p:nvPr>
            <p:custDataLst>
              <p:tags r:id="rId13"/>
            </p:custDataLst>
          </p:nvPr>
        </p:nvSpPr>
        <p:spPr>
          <a:xfrm>
            <a:off x="7463796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2" name="任意多边形: 形状 21"/>
          <p:cNvSpPr/>
          <p:nvPr>
            <p:custDataLst>
              <p:tags r:id="rId14"/>
            </p:custDataLst>
          </p:nvPr>
        </p:nvSpPr>
        <p:spPr>
          <a:xfrm>
            <a:off x="6524914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: 圆角 23"/>
          <p:cNvSpPr/>
          <p:nvPr>
            <p:custDataLst>
              <p:tags r:id="rId15"/>
            </p:custDataLst>
          </p:nvPr>
        </p:nvSpPr>
        <p:spPr>
          <a:xfrm>
            <a:off x="2964820" y="4030076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6"/>
            </p:custDataLst>
          </p:nvPr>
        </p:nvSpPr>
        <p:spPr>
          <a:xfrm>
            <a:off x="3004240" y="5129915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体位转移有助于改善呼吸功能，减少肺部并发症</a:t>
            </a:r>
          </a:p>
        </p:txBody>
      </p:sp>
      <p:sp>
        <p:nvSpPr>
          <p:cNvPr id="26" name="文本框 58"/>
          <p:cNvSpPr txBox="1"/>
          <p:nvPr>
            <p:custDataLst>
              <p:tags r:id="rId17"/>
            </p:custDataLst>
          </p:nvPr>
        </p:nvSpPr>
        <p:spPr>
          <a:xfrm>
            <a:off x="3903703" y="4512097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任意多边形: 形状 26"/>
          <p:cNvSpPr/>
          <p:nvPr>
            <p:custDataLst>
              <p:tags r:id="rId18"/>
            </p:custDataLst>
          </p:nvPr>
        </p:nvSpPr>
        <p:spPr>
          <a:xfrm>
            <a:off x="2964820" y="4030076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: 圆角 40"/>
          <p:cNvSpPr/>
          <p:nvPr>
            <p:custDataLst>
              <p:tags r:id="rId19"/>
            </p:custDataLst>
          </p:nvPr>
        </p:nvSpPr>
        <p:spPr>
          <a:xfrm>
            <a:off x="6524912" y="4030077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61"/>
          <p:cNvSpPr txBox="1"/>
          <p:nvPr>
            <p:custDataLst>
              <p:tags r:id="rId20"/>
            </p:custDataLst>
          </p:nvPr>
        </p:nvSpPr>
        <p:spPr>
          <a:xfrm>
            <a:off x="6564332" y="5129917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体位转移有助于促进肌肉和关节功能恢复，提高生活质量</a:t>
            </a:r>
          </a:p>
        </p:txBody>
      </p:sp>
      <p:sp>
        <p:nvSpPr>
          <p:cNvPr id="43" name="文本框 58"/>
          <p:cNvSpPr txBox="1"/>
          <p:nvPr>
            <p:custDataLst>
              <p:tags r:id="rId21"/>
            </p:custDataLst>
          </p:nvPr>
        </p:nvSpPr>
        <p:spPr>
          <a:xfrm>
            <a:off x="7463795" y="4512098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4" name="任意多边形: 形状 43"/>
          <p:cNvSpPr/>
          <p:nvPr>
            <p:custDataLst>
              <p:tags r:id="rId22"/>
            </p:custDataLst>
          </p:nvPr>
        </p:nvSpPr>
        <p:spPr>
          <a:xfrm>
            <a:off x="6524912" y="4030077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4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体位转移的方法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手动转移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130600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1973818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1"/>
          <p:cNvSpPr txBox="1"/>
          <p:nvPr>
            <p:custDataLst>
              <p:tags r:id="rId9"/>
            </p:custDataLst>
          </p:nvPr>
        </p:nvSpPr>
        <p:spPr>
          <a:xfrm>
            <a:off x="1424802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准备：评估患者身体状况，选择合适的转移工具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985056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矩形 1"/>
          <p:cNvSpPr/>
          <p:nvPr>
            <p:custDataLst>
              <p:tags r:id="rId11"/>
            </p:custDataLst>
          </p:nvPr>
        </p:nvSpPr>
        <p:spPr>
          <a:xfrm>
            <a:off x="375444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4422257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11"/>
          <p:cNvSpPr txBox="1"/>
          <p:nvPr>
            <p:custDataLst>
              <p:tags r:id="rId13"/>
            </p:custDataLst>
          </p:nvPr>
        </p:nvSpPr>
        <p:spPr>
          <a:xfrm>
            <a:off x="3873241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操作：将患者从床上移动到轮椅或床上</a:t>
            </a: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443349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8" name="矩形 7"/>
          <p:cNvSpPr/>
          <p:nvPr>
            <p:custDataLst>
              <p:tags r:id="rId15"/>
            </p:custDataLst>
          </p:nvPr>
        </p:nvSpPr>
        <p:spPr>
          <a:xfrm>
            <a:off x="620288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椭圆 9"/>
          <p:cNvSpPr/>
          <p:nvPr>
            <p:custDataLst>
              <p:tags r:id="rId16"/>
            </p:custDataLst>
          </p:nvPr>
        </p:nvSpPr>
        <p:spPr>
          <a:xfrm>
            <a:off x="6870696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1"/>
          <p:cNvSpPr txBox="1"/>
          <p:nvPr>
            <p:custDataLst>
              <p:tags r:id="rId17"/>
            </p:custDataLst>
          </p:nvPr>
        </p:nvSpPr>
        <p:spPr>
          <a:xfrm>
            <a:off x="632167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注意事项：保持患者身体稳定，避免滑落或碰撞</a:t>
            </a:r>
          </a:p>
        </p:txBody>
      </p:sp>
      <p:sp>
        <p:nvSpPr>
          <p:cNvPr id="14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688193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5" name="矩形 14"/>
          <p:cNvSpPr/>
          <p:nvPr>
            <p:custDataLst>
              <p:tags r:id="rId19"/>
            </p:custDataLst>
          </p:nvPr>
        </p:nvSpPr>
        <p:spPr>
          <a:xfrm>
            <a:off x="865132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20"/>
            </p:custDataLst>
          </p:nvPr>
        </p:nvSpPr>
        <p:spPr>
          <a:xfrm>
            <a:off x="9319135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1"/>
          <p:cNvSpPr txBox="1"/>
          <p:nvPr>
            <p:custDataLst>
              <p:tags r:id="rId21"/>
            </p:custDataLst>
          </p:nvPr>
        </p:nvSpPr>
        <p:spPr>
          <a:xfrm>
            <a:off x="877011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结束：确保患者安全、舒适地坐在轮椅或床上</a:t>
            </a:r>
          </a:p>
        </p:txBody>
      </p:sp>
      <p:sp>
        <p:nvSpPr>
          <p:cNvPr id="18" name="标题 5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9330373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机械转移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433975" y="1478574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机械转移的定义：借助机械设备进行患者体位转移的方法</a:t>
            </a:r>
          </a:p>
        </p:txBody>
      </p:sp>
      <p:sp>
        <p:nvSpPr>
          <p:cNvPr id="6" name="Rectangle 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468263" y="1647221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6"/>
          <p:cNvSpPr/>
          <p:nvPr>
            <p:custDataLst>
              <p:tags r:id="rId9"/>
            </p:custDataLst>
          </p:nvPr>
        </p:nvSpPr>
        <p:spPr bwMode="auto">
          <a:xfrm>
            <a:off x="3380492" y="161056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7"/>
          <p:cNvSpPr/>
          <p:nvPr>
            <p:custDataLst>
              <p:tags r:id="rId10"/>
            </p:custDataLst>
          </p:nvPr>
        </p:nvSpPr>
        <p:spPr bwMode="auto">
          <a:xfrm>
            <a:off x="4023821" y="1960687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Object 1107"/>
          <p:cNvSpPr txBox="1"/>
          <p:nvPr>
            <p:custDataLst>
              <p:tags r:id="rId11"/>
            </p:custDataLst>
          </p:nvPr>
        </p:nvSpPr>
        <p:spPr>
          <a:xfrm>
            <a:off x="3541143" y="1698321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4433975" y="2711661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机械转移的优点：省力、安全、高效</a:t>
            </a:r>
          </a:p>
        </p:txBody>
      </p:sp>
      <p:sp>
        <p:nvSpPr>
          <p:cNvPr id="4" name="Rectangle 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468263" y="2880307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6"/>
          <p:cNvSpPr/>
          <p:nvPr>
            <p:custDataLst>
              <p:tags r:id="rId14"/>
            </p:custDataLst>
          </p:nvPr>
        </p:nvSpPr>
        <p:spPr bwMode="auto">
          <a:xfrm>
            <a:off x="3380492" y="2843656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7"/>
          <p:cNvSpPr/>
          <p:nvPr>
            <p:custDataLst>
              <p:tags r:id="rId15"/>
            </p:custDataLst>
          </p:nvPr>
        </p:nvSpPr>
        <p:spPr bwMode="auto">
          <a:xfrm>
            <a:off x="4023821" y="3193773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Object 1107"/>
          <p:cNvSpPr txBox="1"/>
          <p:nvPr>
            <p:custDataLst>
              <p:tags r:id="rId16"/>
            </p:custDataLst>
          </p:nvPr>
        </p:nvSpPr>
        <p:spPr>
          <a:xfrm>
            <a:off x="3541143" y="2931407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7"/>
            </p:custDataLst>
          </p:nvPr>
        </p:nvSpPr>
        <p:spPr>
          <a:xfrm>
            <a:off x="4433975" y="3944747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机械转移的设备：如电动床、升降机、吊架等</a:t>
            </a:r>
          </a:p>
        </p:txBody>
      </p:sp>
      <p:sp>
        <p:nvSpPr>
          <p:cNvPr id="12" name="Rectangle 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468263" y="4113394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6"/>
          <p:cNvSpPr/>
          <p:nvPr>
            <p:custDataLst>
              <p:tags r:id="rId19"/>
            </p:custDataLst>
          </p:nvPr>
        </p:nvSpPr>
        <p:spPr bwMode="auto">
          <a:xfrm>
            <a:off x="3380492" y="4076742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Freeform 7"/>
          <p:cNvSpPr/>
          <p:nvPr>
            <p:custDataLst>
              <p:tags r:id="rId20"/>
            </p:custDataLst>
          </p:nvPr>
        </p:nvSpPr>
        <p:spPr bwMode="auto">
          <a:xfrm>
            <a:off x="4023821" y="4426860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Object 1107"/>
          <p:cNvSpPr txBox="1"/>
          <p:nvPr>
            <p:custDataLst>
              <p:tags r:id="rId21"/>
            </p:custDataLst>
          </p:nvPr>
        </p:nvSpPr>
        <p:spPr>
          <a:xfrm>
            <a:off x="3541143" y="4164494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4433975" y="5177834"/>
            <a:ext cx="4384510" cy="9642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机械转移的注意事项：操作人员需经过专业培训，确保患者安全</a:t>
            </a:r>
          </a:p>
        </p:txBody>
      </p:sp>
      <p:sp>
        <p:nvSpPr>
          <p:cNvPr id="18" name="Rectangle 5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468263" y="5346480"/>
            <a:ext cx="718560" cy="5951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Freeform 6"/>
          <p:cNvSpPr/>
          <p:nvPr>
            <p:custDataLst>
              <p:tags r:id="rId24"/>
            </p:custDataLst>
          </p:nvPr>
        </p:nvSpPr>
        <p:spPr bwMode="auto">
          <a:xfrm>
            <a:off x="3380492" y="5309829"/>
            <a:ext cx="250773" cy="334685"/>
          </a:xfrm>
          <a:custGeom>
            <a:gdLst>
              <a:gd name="T0" fmla="*/ 150 w 260"/>
              <a:gd name="T1" fmla="*/ 0 h 347"/>
              <a:gd name="T2" fmla="*/ 260 w 260"/>
              <a:gd name="T3" fmla="*/ 0 h 347"/>
              <a:gd name="T4" fmla="*/ 105 w 260"/>
              <a:gd name="T5" fmla="*/ 347 h 347"/>
              <a:gd name="T6" fmla="*/ 0 w 260"/>
              <a:gd name="T7" fmla="*/ 347 h 347"/>
              <a:gd name="T8" fmla="*/ 150 w 260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47">
                <a:moveTo>
                  <a:pt x="150" y="0"/>
                </a:moveTo>
                <a:lnTo>
                  <a:pt x="260" y="0"/>
                </a:lnTo>
                <a:lnTo>
                  <a:pt x="105" y="347"/>
                </a:lnTo>
                <a:lnTo>
                  <a:pt x="0" y="347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7"/>
          <p:cNvSpPr/>
          <p:nvPr>
            <p:custDataLst>
              <p:tags r:id="rId25"/>
            </p:custDataLst>
          </p:nvPr>
        </p:nvSpPr>
        <p:spPr bwMode="auto">
          <a:xfrm>
            <a:off x="4023821" y="5659946"/>
            <a:ext cx="253667" cy="334685"/>
          </a:xfrm>
          <a:custGeom>
            <a:gdLst>
              <a:gd name="T0" fmla="*/ 153 w 263"/>
              <a:gd name="T1" fmla="*/ 0 h 347"/>
              <a:gd name="T2" fmla="*/ 263 w 263"/>
              <a:gd name="T3" fmla="*/ 0 h 347"/>
              <a:gd name="T4" fmla="*/ 105 w 263"/>
              <a:gd name="T5" fmla="*/ 347 h 347"/>
              <a:gd name="T6" fmla="*/ 0 w 263"/>
              <a:gd name="T7" fmla="*/ 347 h 347"/>
              <a:gd name="T8" fmla="*/ 153 w 263"/>
              <a:gd name="T9" fmla="*/ 0 h 34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347">
                <a:moveTo>
                  <a:pt x="153" y="0"/>
                </a:moveTo>
                <a:lnTo>
                  <a:pt x="263" y="0"/>
                </a:lnTo>
                <a:lnTo>
                  <a:pt x="105" y="347"/>
                </a:lnTo>
                <a:lnTo>
                  <a:pt x="0" y="347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Object 1107"/>
          <p:cNvSpPr txBox="1"/>
          <p:nvPr>
            <p:custDataLst>
              <p:tags r:id="rId26"/>
            </p:custDataLst>
          </p:nvPr>
        </p:nvSpPr>
        <p:spPr>
          <a:xfrm>
            <a:off x="3541143" y="5397580"/>
            <a:ext cx="593735" cy="48808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60000"/>
          </a:bodyPr>
          <a:lstStyle/>
          <a:p>
            <a:pPr algn="ctr" defTabSz="457200">
              <a:lnSpc>
                <a:spcPct val="150000"/>
              </a:lnSpc>
            </a:pPr>
            <a:r>
              <a:rPr lang="en-US" altLang="zh-CN" sz="3200" b="1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辅助工具转移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圆角矩形 5"/>
          <p:cNvSpPr/>
          <p:nvPr>
            <p:custDataLst>
              <p:tags r:id="rId7"/>
            </p:custDataLst>
          </p:nvPr>
        </p:nvSpPr>
        <p:spPr>
          <a:xfrm>
            <a:off x="2933938" y="151614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圆角矩形 3"/>
          <p:cNvSpPr/>
          <p:nvPr>
            <p:custDataLst>
              <p:tags r:id="rId8"/>
            </p:custDataLst>
          </p:nvPr>
        </p:nvSpPr>
        <p:spPr>
          <a:xfrm>
            <a:off x="2897112" y="147828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文本框 87"/>
          <p:cNvSpPr txBox="1"/>
          <p:nvPr>
            <p:custDataLst>
              <p:tags r:id="rId9"/>
            </p:custDataLst>
          </p:nvPr>
        </p:nvSpPr>
        <p:spPr>
          <a:xfrm>
            <a:off x="2978026" y="163440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转移板：用于将患者从床上转移到轮椅或椅子上</a:t>
            </a:r>
          </a:p>
        </p:txBody>
      </p:sp>
      <p:sp>
        <p:nvSpPr>
          <p:cNvPr id="89" name="圆角矩形 16"/>
          <p:cNvSpPr/>
          <p:nvPr>
            <p:custDataLst>
              <p:tags r:id="rId10"/>
            </p:custDataLst>
          </p:nvPr>
        </p:nvSpPr>
        <p:spPr>
          <a:xfrm>
            <a:off x="3049085" y="3180583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90" name="圆角矩形 12"/>
          <p:cNvSpPr/>
          <p:nvPr>
            <p:custDataLst>
              <p:tags r:id="rId11"/>
            </p:custDataLst>
          </p:nvPr>
        </p:nvSpPr>
        <p:spPr>
          <a:xfrm>
            <a:off x="5171000" y="151614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圆角矩形 13"/>
          <p:cNvSpPr/>
          <p:nvPr>
            <p:custDataLst>
              <p:tags r:id="rId12"/>
            </p:custDataLst>
          </p:nvPr>
        </p:nvSpPr>
        <p:spPr>
          <a:xfrm>
            <a:off x="5134173" y="147828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文本框 91"/>
          <p:cNvSpPr txBox="1"/>
          <p:nvPr>
            <p:custDataLst>
              <p:tags r:id="rId13"/>
            </p:custDataLst>
          </p:nvPr>
        </p:nvSpPr>
        <p:spPr>
          <a:xfrm>
            <a:off x="5215087" y="163440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转移带：用于将患者从床上转移到床上或椅子上</a:t>
            </a:r>
          </a:p>
        </p:txBody>
      </p:sp>
      <p:sp>
        <p:nvSpPr>
          <p:cNvPr id="93" name="圆角矩形 15"/>
          <p:cNvSpPr/>
          <p:nvPr>
            <p:custDataLst>
              <p:tags r:id="rId14"/>
            </p:custDataLst>
          </p:nvPr>
        </p:nvSpPr>
        <p:spPr>
          <a:xfrm>
            <a:off x="5286146" y="3180583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4" name="圆角矩形 17"/>
          <p:cNvSpPr/>
          <p:nvPr>
            <p:custDataLst>
              <p:tags r:id="rId15"/>
            </p:custDataLst>
          </p:nvPr>
        </p:nvSpPr>
        <p:spPr>
          <a:xfrm>
            <a:off x="7497792" y="151614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5" name="圆角矩形 18"/>
          <p:cNvSpPr/>
          <p:nvPr>
            <p:custDataLst>
              <p:tags r:id="rId16"/>
            </p:custDataLst>
          </p:nvPr>
        </p:nvSpPr>
        <p:spPr>
          <a:xfrm>
            <a:off x="7460966" y="147828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6" name="文本框 95"/>
          <p:cNvSpPr txBox="1"/>
          <p:nvPr>
            <p:custDataLst>
              <p:tags r:id="rId17"/>
            </p:custDataLst>
          </p:nvPr>
        </p:nvSpPr>
        <p:spPr>
          <a:xfrm>
            <a:off x="7541880" y="163440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转移杆：用于将患者从床上转移到床上或椅子上</a:t>
            </a:r>
          </a:p>
        </p:txBody>
      </p:sp>
      <p:sp>
        <p:nvSpPr>
          <p:cNvPr id="97" name="圆角矩形 20"/>
          <p:cNvSpPr/>
          <p:nvPr>
            <p:custDataLst>
              <p:tags r:id="rId18"/>
            </p:custDataLst>
          </p:nvPr>
        </p:nvSpPr>
        <p:spPr>
          <a:xfrm>
            <a:off x="7612939" y="3180583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8" name="圆角矩形 2"/>
          <p:cNvSpPr/>
          <p:nvPr>
            <p:custDataLst>
              <p:tags r:id="rId19"/>
            </p:custDataLst>
          </p:nvPr>
        </p:nvSpPr>
        <p:spPr>
          <a:xfrm>
            <a:off x="2978026" y="402447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9" name="圆角矩形 6"/>
          <p:cNvSpPr/>
          <p:nvPr>
            <p:custDataLst>
              <p:tags r:id="rId20"/>
            </p:custDataLst>
          </p:nvPr>
        </p:nvSpPr>
        <p:spPr>
          <a:xfrm>
            <a:off x="2941200" y="398661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0" name="文本框 99"/>
          <p:cNvSpPr txBox="1"/>
          <p:nvPr>
            <p:custDataLst>
              <p:tags r:id="rId21"/>
            </p:custDataLst>
          </p:nvPr>
        </p:nvSpPr>
        <p:spPr>
          <a:xfrm>
            <a:off x="3022114" y="414273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转移椅：用于将患者从床上转移到床上或椅子上</a:t>
            </a:r>
          </a:p>
        </p:txBody>
      </p:sp>
      <p:sp>
        <p:nvSpPr>
          <p:cNvPr id="101" name="圆角矩形 9"/>
          <p:cNvSpPr/>
          <p:nvPr>
            <p:custDataLst>
              <p:tags r:id="rId22"/>
            </p:custDataLst>
          </p:nvPr>
        </p:nvSpPr>
        <p:spPr>
          <a:xfrm>
            <a:off x="3093173" y="5688914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02" name="圆角矩形 10"/>
          <p:cNvSpPr/>
          <p:nvPr>
            <p:custDataLst>
              <p:tags r:id="rId23"/>
            </p:custDataLst>
          </p:nvPr>
        </p:nvSpPr>
        <p:spPr>
          <a:xfrm>
            <a:off x="5215087" y="402447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>
              <a:lumMod val="75000"/>
            </a:schemeClr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3" name="圆角矩形 11"/>
          <p:cNvSpPr/>
          <p:nvPr>
            <p:custDataLst>
              <p:tags r:id="rId24"/>
            </p:custDataLst>
          </p:nvPr>
        </p:nvSpPr>
        <p:spPr>
          <a:xfrm>
            <a:off x="5178261" y="398661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" name="文本框 103"/>
          <p:cNvSpPr txBox="1"/>
          <p:nvPr>
            <p:custDataLst>
              <p:tags r:id="rId25"/>
            </p:custDataLst>
          </p:nvPr>
        </p:nvSpPr>
        <p:spPr>
          <a:xfrm>
            <a:off x="5259175" y="414273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转移车：用于将患者从床上转移到床上或椅子上</a:t>
            </a:r>
          </a:p>
        </p:txBody>
      </p:sp>
      <p:sp>
        <p:nvSpPr>
          <p:cNvPr id="105" name="圆角矩形 22"/>
          <p:cNvSpPr/>
          <p:nvPr>
            <p:custDataLst>
              <p:tags r:id="rId26"/>
            </p:custDataLst>
          </p:nvPr>
        </p:nvSpPr>
        <p:spPr>
          <a:xfrm>
            <a:off x="5330234" y="5688914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l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06" name="圆角矩形 23"/>
          <p:cNvSpPr/>
          <p:nvPr>
            <p:custDataLst>
              <p:tags r:id="rId27"/>
            </p:custDataLst>
          </p:nvPr>
        </p:nvSpPr>
        <p:spPr>
          <a:xfrm>
            <a:off x="7541880" y="4024474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圆角矩形 24"/>
          <p:cNvSpPr/>
          <p:nvPr>
            <p:custDataLst>
              <p:tags r:id="rId28"/>
            </p:custDataLst>
          </p:nvPr>
        </p:nvSpPr>
        <p:spPr>
          <a:xfrm>
            <a:off x="7505054" y="3986610"/>
            <a:ext cx="1759358" cy="2117765"/>
          </a:xfrm>
          <a:prstGeom prst="roundRect">
            <a:avLst>
              <a:gd name="adj" fmla="val 6621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8" name="文本框 107"/>
          <p:cNvSpPr txBox="1"/>
          <p:nvPr>
            <p:custDataLst>
              <p:tags r:id="rId29"/>
            </p:custDataLst>
          </p:nvPr>
        </p:nvSpPr>
        <p:spPr>
          <a:xfrm>
            <a:off x="7585967" y="4142732"/>
            <a:ext cx="1598049" cy="143799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7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转移床：用于将患者从床上转移到床上或椅子上</a:t>
            </a:r>
          </a:p>
        </p:txBody>
      </p:sp>
      <p:sp>
        <p:nvSpPr>
          <p:cNvPr id="109" name="圆角矩形 26"/>
          <p:cNvSpPr/>
          <p:nvPr>
            <p:custDataLst>
              <p:tags r:id="rId30"/>
            </p:custDataLst>
          </p:nvPr>
        </p:nvSpPr>
        <p:spPr>
          <a:xfrm>
            <a:off x="7657026" y="5688914"/>
            <a:ext cx="247410" cy="248966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4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体位转移的注意事项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安全第一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7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8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9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确保患者安全：在转移过程中，确保患者身体稳定，避免摔倒或碰撞</a:t>
            </a:r>
          </a:p>
        </p:txBody>
      </p:sp>
      <p:sp>
        <p:nvSpPr>
          <p:cNvPr id="2" name="Freeform"/>
          <p:cNvSpPr/>
          <p:nvPr>
            <p:custDataLst>
              <p:tags r:id="rId10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11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12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遵循操作规范：遵循正确的体位转移操作流程，避免错误操作导致患者受伤</a:t>
            </a:r>
          </a:p>
        </p:txBody>
      </p:sp>
      <p:sp>
        <p:nvSpPr>
          <p:cNvPr id="9" name="Freeform"/>
          <p:cNvSpPr/>
          <p:nvPr>
            <p:custDataLst>
              <p:tags r:id="rId13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4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5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保护患者隐私：在转移过程中，注意保护患者的隐私，避免暴露患者身体</a:t>
            </a:r>
          </a:p>
        </p:txBody>
      </p:sp>
      <p:sp>
        <p:nvSpPr>
          <p:cNvPr id="12" name="Freeform"/>
          <p:cNvSpPr/>
          <p:nvPr>
            <p:custDataLst>
              <p:tags r:id="rId16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7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8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保持环境安全：确保转移环境安全，避免地面湿滑、障碍物等可能导致患者受伤的因素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保护患者隐私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7"/>
            </p:custDataLst>
          </p:nvPr>
        </p:nvSpPr>
        <p:spPr>
          <a:xfrm>
            <a:off x="8363896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91902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9282354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6019899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1"/>
            </p:custDataLst>
          </p:nvPr>
        </p:nvSpPr>
        <p:spPr>
          <a:xfrm>
            <a:off x="6846226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6937643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369856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在转移过程中，注意保护患者的个人物品，避免丢失或损坏</a:t>
            </a: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87138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在转移过程中，注意保护患者的尊严，避免言语和行为上的不当行为</a:t>
            </a:r>
          </a:p>
        </p:txBody>
      </p:sp>
      <p:sp>
        <p:nvSpPr>
          <p:cNvPr id="104" name="椭圆 103"/>
          <p:cNvSpPr/>
          <p:nvPr>
            <p:custDataLst>
              <p:tags r:id="rId15"/>
            </p:custDataLst>
          </p:nvPr>
        </p:nvSpPr>
        <p:spPr>
          <a:xfrm>
            <a:off x="3650191" y="2720849"/>
            <a:ext cx="2528974" cy="2528974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椭圆 105"/>
          <p:cNvSpPr/>
          <p:nvPr>
            <p:custDataLst>
              <p:tags r:id="rId16"/>
            </p:custDataLst>
          </p:nvPr>
        </p:nvSpPr>
        <p:spPr>
          <a:xfrm>
            <a:off x="4476518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椭圆 106"/>
          <p:cNvSpPr/>
          <p:nvPr>
            <p:custDataLst>
              <p:tags r:id="rId17"/>
            </p:custDataLst>
          </p:nvPr>
        </p:nvSpPr>
        <p:spPr>
          <a:xfrm>
            <a:off x="4568650" y="2463023"/>
            <a:ext cx="692057" cy="692057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62" name="椭圆 61"/>
          <p:cNvSpPr/>
          <p:nvPr>
            <p:custDataLst>
              <p:tags r:id="rId18"/>
            </p:custDataLst>
          </p:nvPr>
        </p:nvSpPr>
        <p:spPr>
          <a:xfrm>
            <a:off x="1306195" y="2720849"/>
            <a:ext cx="2528974" cy="252897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椭圆 63"/>
          <p:cNvSpPr/>
          <p:nvPr>
            <p:custDataLst>
              <p:tags r:id="rId19"/>
            </p:custDataLst>
          </p:nvPr>
        </p:nvSpPr>
        <p:spPr>
          <a:xfrm>
            <a:off x="2132522" y="2370892"/>
            <a:ext cx="876320" cy="876320"/>
          </a:xfrm>
          <a:prstGeom prst="ellipse">
            <a:avLst/>
          </a:prstGeom>
          <a:solidFill>
            <a:schemeClr val="lt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lt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6" name="椭圆 65"/>
          <p:cNvSpPr/>
          <p:nvPr>
            <p:custDataLst>
              <p:tags r:id="rId20"/>
            </p:custDataLst>
          </p:nvPr>
        </p:nvSpPr>
        <p:spPr>
          <a:xfrm>
            <a:off x="2223939" y="2463023"/>
            <a:ext cx="692772" cy="692772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69" name="文本框 68"/>
          <p:cNvSpPr txBox="1"/>
          <p:nvPr>
            <p:custDataLst>
              <p:tags r:id="rId21"/>
            </p:custDataLst>
          </p:nvPr>
        </p:nvSpPr>
        <p:spPr>
          <a:xfrm>
            <a:off x="1656152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在进行体位转移时，注意保护患者的个人隐私，避免暴露患者的身体部位</a:t>
            </a:r>
          </a:p>
        </p:txBody>
      </p:sp>
      <p:sp>
        <p:nvSpPr>
          <p:cNvPr id="2" name="文本框 1"/>
          <p:cNvSpPr txBox="1"/>
          <p:nvPr>
            <p:custDataLst>
              <p:tags r:id="rId22"/>
            </p:custDataLst>
          </p:nvPr>
        </p:nvSpPr>
        <p:spPr>
          <a:xfrm>
            <a:off x="4000148" y="3402907"/>
            <a:ext cx="1828346" cy="1181997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/>
              </a:rPr>
              <a:t>在转移过程中，尽量减少对患者身体的触碰，避免引起患者的不适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遵循医嘱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7"/>
            </p:custDataLst>
          </p:nvPr>
        </p:nvSpPr>
        <p:spPr>
          <a:xfrm>
            <a:off x="2811854" y="1478280"/>
            <a:ext cx="817696" cy="823825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8"/>
            </p:custDataLst>
          </p:nvPr>
        </p:nvSpPr>
        <p:spPr>
          <a:xfrm>
            <a:off x="2642676" y="1636425"/>
            <a:ext cx="3260362" cy="1841348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2811853" y="1836865"/>
            <a:ext cx="2273488" cy="150299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遵循医生或护士的指示，确保体位转移的安全性</a:t>
            </a:r>
          </a:p>
        </p:txBody>
      </p:sp>
      <p:sp>
        <p:nvSpPr>
          <p:cNvPr id="11" name="椭圆 10"/>
          <p:cNvSpPr/>
          <p:nvPr>
            <p:custDataLst>
              <p:tags r:id="rId10"/>
            </p:custDataLst>
          </p:nvPr>
        </p:nvSpPr>
        <p:spPr>
          <a:xfrm>
            <a:off x="5169932" y="1836865"/>
            <a:ext cx="503857" cy="50447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1"/>
            </p:custDataLst>
          </p:nvPr>
        </p:nvSpPr>
        <p:spPr>
          <a:xfrm>
            <a:off x="6465103" y="1478280"/>
            <a:ext cx="817696" cy="823825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2"/>
            </p:custDataLst>
          </p:nvPr>
        </p:nvSpPr>
        <p:spPr>
          <a:xfrm>
            <a:off x="6295925" y="1636425"/>
            <a:ext cx="3260362" cy="1841348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6465102" y="1836865"/>
            <a:ext cx="2273488" cy="150299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遵循医嘱，避免在转移过程中对患者造成伤害</a:t>
            </a:r>
          </a:p>
        </p:txBody>
      </p:sp>
      <p:sp>
        <p:nvSpPr>
          <p:cNvPr id="15" name="椭圆 14"/>
          <p:cNvSpPr/>
          <p:nvPr>
            <p:custDataLst>
              <p:tags r:id="rId14"/>
            </p:custDataLst>
          </p:nvPr>
        </p:nvSpPr>
        <p:spPr>
          <a:xfrm>
            <a:off x="8823181" y="1836865"/>
            <a:ext cx="503857" cy="50447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5"/>
            </p:custDataLst>
          </p:nvPr>
        </p:nvSpPr>
        <p:spPr>
          <a:xfrm>
            <a:off x="2844954" y="4142227"/>
            <a:ext cx="817696" cy="823825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6"/>
            </p:custDataLst>
          </p:nvPr>
        </p:nvSpPr>
        <p:spPr>
          <a:xfrm>
            <a:off x="2675776" y="4300372"/>
            <a:ext cx="3260362" cy="1841348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2844953" y="4500812"/>
            <a:ext cx="2273488" cy="150299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遵循医嘱，确保体位转移的准确性和效率</a:t>
            </a:r>
          </a:p>
        </p:txBody>
      </p:sp>
      <p:sp>
        <p:nvSpPr>
          <p:cNvPr id="19" name="椭圆 18"/>
          <p:cNvSpPr/>
          <p:nvPr>
            <p:custDataLst>
              <p:tags r:id="rId18"/>
            </p:custDataLst>
          </p:nvPr>
        </p:nvSpPr>
        <p:spPr>
          <a:xfrm>
            <a:off x="5203032" y="4500812"/>
            <a:ext cx="503857" cy="5044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9"/>
            </p:custDataLst>
          </p:nvPr>
        </p:nvSpPr>
        <p:spPr>
          <a:xfrm>
            <a:off x="6465103" y="4142227"/>
            <a:ext cx="817696" cy="823825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20"/>
            </p:custDataLst>
          </p:nvPr>
        </p:nvSpPr>
        <p:spPr>
          <a:xfrm>
            <a:off x="6295925" y="4300372"/>
            <a:ext cx="3260362" cy="1841348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465102" y="4500812"/>
            <a:ext cx="2273488" cy="150299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遵循医嘱，确保体位转移过程中患者的舒适度</a:t>
            </a:r>
          </a:p>
        </p:txBody>
      </p:sp>
      <p:sp>
        <p:nvSpPr>
          <p:cNvPr id="23" name="椭圆 22"/>
          <p:cNvSpPr/>
          <p:nvPr>
            <p:custDataLst>
              <p:tags r:id="rId22"/>
            </p:custDataLst>
          </p:nvPr>
        </p:nvSpPr>
        <p:spPr>
          <a:xfrm>
            <a:off x="8823181" y="4500812"/>
            <a:ext cx="503857" cy="50447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14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180"/>
  <p:tag name="KSO_WM_UNIT_LINE_GRADIENT_DIRECTION" val="4"/>
  <p:tag name="KSO_WM_UNIT_LINE_GRADIENT_TYPE" val="0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."/>
  <p:tag name="KSO_WM_UNIT_TYPE" val="e"/>
  <p:tag name="KSO_WM_UNIT_VALUE" val="6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6*i*3"/>
  <p:tag name="KSO_WM_UNIT_INDEX" val="3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14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90"/>
  <p:tag name="KSO_WM_UNIT_LINE_GRADIENT_DIRECTION" val="1"/>
  <p:tag name="KSO_WM_UNIT_LINE_GRADIENT_TYPE" val="0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29"/>
  <p:tag name="KSO_WM_TEMPLATE_THUMBS_INDEX" val="1、9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84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SLIDE_CONTENT_AREA" val="{&quot;left&quot;:&quot;45.75&quot;,&quot;top&quot;:&quot;142&quot;,&quot;width&quot;:&quot;618.25&quot;,&quot;height&quot;:&quot;224.3&quot;}"/>
  <p:tag name="KSO_WM_SLIDE_ID" val="custom2023088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  <p:tag name="KSO_WM_TEMPLATE_THUMBS_INDEX" val="1、9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1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8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f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单击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8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f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单击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27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84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f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单击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27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84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e*1"/>
  <p:tag name="KSO_WM_UNIT_INDEX" val="1"/>
  <p:tag name="KSO_WM_UNIT_LAYERLEVEL" val="1"/>
  <p:tag name="KSO_WM_UNIT_NOCLEAR" val="0"/>
  <p:tag name="KSO_WM_UNIT_PRESET_TEXT" val="01.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43.xml><?xml version="1.0" encoding="utf-8"?>
<p:tagLst xmlns:p="http://schemas.openxmlformats.org/presentationml/2006/main">
  <p:tag name="KSO_WM_BEAUTIFY_FLAG" val="#wm#"/>
  <p:tag name="KSO_WM_SLIDE_CONTENT_AREA" val="{&quot;left&quot;:&quot;52.85&quot;,&quot;top&quot;:&quot;118.3&quot;,&quot;width&quot;:&quot;442.8&quot;,&quot;height&quot;:&quot;282.55&quot;}"/>
  <p:tag name="KSO_WM_SLIDE_ID" val="custom2023088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07&quot;,&quot;maxSize&quot;:{&quot;size1&quot;:22.2},&quot;minSize&quot;:{&quot;size1&quot;:13.5},&quot;normalSize&quot;:{&quot;size1&quot;:13.5},&quot;subLayout&quot;:[{&quot;id&quot;:&quot;2023-09-01T19:19:07&quot;,&quot;margin&quot;:{&quot;bottom&quot;:0.025999998673796654,&quot;left&quot;:2.117000102996826,&quot;right&quot;:1.2699999809265137,&quot;top&quot;:0.4230000376701355},&quot;type&quot;:0},{&quot;id&quot;:&quot;2023-09-01T19:19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1_2"/>
  <p:tag name="KSO_WM_UNIT_INDEX" val="1_1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2_2"/>
  <p:tag name="KSO_WM_UNIT_INDEX" val="1_2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4_3*l_h_i*1_3_2"/>
  <p:tag name="KSO_WM_UNIT_INDEX" val="1_3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7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4_3*l_h_i*1_4_2"/>
  <p:tag name="KSO_WM_UNIT_INDEX" val="1_4_2"/>
  <p:tag name="KSO_WM_UNIT_LAYERLEVEL" val="1_1_1"/>
  <p:tag name="KSO_WM_UNIT_SHADOW_SCHEMECOLOR_INDEX" val="5"/>
  <p:tag name="KSO_WM_UNIT_SHADOW_SCHEMECOLOR_INDEX_BRIGHTNESS" val="-0.25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4"/>
  <p:tag name="KSO_WM_UNIT_COMPATIBLE" val="0"/>
  <p:tag name="KSO_WM_UNIT_DIAGRAM_ISNUMVISUAL" val="0"/>
  <p:tag name="KSO_WM_UNIT_DIAGRAM_ISREFERUNIT" val="0"/>
  <p:tag name="KSO_WM_UNIT_HIGHLIGHT" val="0"/>
  <p:tag name="KSO_WM_UNIT_ID" val="diagram20228774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12&quot;,&quot;maxSize&quot;:{&quot;size1&quot;:22.2},&quot;minSize&quot;:{&quot;size1&quot;:13.5},&quot;normalSize&quot;:{&quot;size1&quot;:13.5},&quot;subLayout&quot;:[{&quot;id&quot;:&quot;2023-09-01T19:19:12&quot;,&quot;margin&quot;:{&quot;bottom&quot;:0.025999998673796654,&quot;left&quot;:2.117000102996826,&quot;right&quot;:1.2699999809265137,&quot;top&quot;:0.4230000376701355},&quot;type&quot;:0},{&quot;id&quot;:&quot;2023-09-01T19:19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1_1"/>
  <p:tag name="KSO_WM_UNIT_INDEX" val="1_1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2_1"/>
  <p:tag name="KSO_WM_UNIT_INDEX" val="1_2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3_1"/>
  <p:tag name="KSO_WM_UNIT_INDEX" val="1_3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4_1"/>
  <p:tag name="KSO_WM_UNIT_INDEX" val="1_4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17&quot;,&quot;maxSize&quot;:{&quot;size1&quot;:22.2},&quot;minSize&quot;:{&quot;size1&quot;:13.5},&quot;normalSize&quot;:{&quot;size1&quot;:13.5},&quot;subLayout&quot;:[{&quot;id&quot;:&quot;2023-09-01T19:19:17&quot;,&quot;margin&quot;:{&quot;bottom&quot;:0.025999998673796654,&quot;left&quot;:2.117000102996826,&quot;right&quot;:1.2699999809265137,&quot;top&quot;:0.4230000376701355},&quot;type&quot;:0},{&quot;id&quot;:&quot;2023-09-01T19:19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e*1"/>
  <p:tag name="KSO_WM_UNIT_INDEX" val="1"/>
  <p:tag name="KSO_WM_UNIT_LAYERLEVEL" val="1"/>
  <p:tag name="KSO_WM_UNIT_NOCLEAR" val="0"/>
  <p:tag name="KSO_WM_UNIT_PRESET_TEXT" val="01.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09.xml><?xml version="1.0" encoding="utf-8"?>
<p:tagLst xmlns:p="http://schemas.openxmlformats.org/presentationml/2006/main">
  <p:tag name="KSO_WM_BEAUTIFY_FLAG" val="#wm#"/>
  <p:tag name="KSO_WM_SLIDE_CONTENT_AREA" val="{&quot;left&quot;:&quot;52.85&quot;,&quot;top&quot;:&quot;118.3&quot;,&quot;width&quot;:&quot;442.8&quot;,&quot;height&quot;:&quot;282.55&quot;}"/>
  <p:tag name="KSO_WM_SLIDE_ID" val="custom2023088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1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1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1_1"/>
  <p:tag name="KSO_WM_UNIT_INDEX" val="1_1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1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1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1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20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2_1"/>
  <p:tag name="KSO_WM_UNIT_INDEX" val="1_2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21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22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23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2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3_1"/>
  <p:tag name="KSO_WM_UNIT_INDEX" val="1_3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2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2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32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32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4_1"/>
  <p:tag name="KSO_WM_UNIT_INDEX" val="1_4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32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3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23&quot;,&quot;maxSize&quot;:{&quot;size1&quot;:22.2},&quot;minSize&quot;:{&quot;size1&quot;:13.5},&quot;normalSize&quot;:{&quot;size1&quot;:13.5},&quot;subLayout&quot;:[{&quot;id&quot;:&quot;2023-09-01T19:19:23&quot;,&quot;margin&quot;:{&quot;bottom&quot;:0.025999998673796654,&quot;left&quot;:2.117000102996826,&quot;right&quot;:1.2699999809265137,&quot;top&quot;:0.4230000376701355},&quot;type&quot;:0},{&quot;id&quot;:&quot;2023-09-01T19:19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1_1"/>
  <p:tag name="KSO_WM_UNIT_INDEX" val="1_1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2"/>
</p:tagLst>
</file>

<file path=ppt/tags/tag33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33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3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3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1"/>
</p:tagLst>
</file>

<file path=ppt/tags/tag34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2_1"/>
  <p:tag name="KSO_WM_UNIT_INDEX" val="1_2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2"/>
</p:tagLst>
</file>

<file path=ppt/tags/tag34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34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1"/>
</p:tagLst>
</file>

<file path=ppt/tags/tag345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3_1"/>
  <p:tag name="KSO_WM_UNIT_INDEX" val="1_3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2"/>
</p:tagLst>
</file>

<file path=ppt/tags/tag346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347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8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9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1"/>
</p:tagLst>
</file>

<file path=ppt/tags/tag350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f*1_4_1"/>
  <p:tag name="KSO_WM_UNIT_INDEX" val="1_4_1"/>
  <p:tag name="KSO_WM_UNIT_LAYERLEVEL" val="1_1_1"/>
  <p:tag name="KSO_WM_UNIT_NOCLEAR" val="0"/>
  <p:tag name="KSO_WM_UNIT_PRESET_TEXT" val="单击此处输入你的正文，准确理解您传达的信息。单击此处输入你的正文，准确理解您传达的信息。单击此处输入你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2"/>
</p:tagLst>
</file>

<file path=ppt/tags/tag351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352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3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18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54.xml><?xml version="1.0" encoding="utf-8"?>
<p:tagLst xmlns:p="http://schemas.openxmlformats.org/presentationml/2006/main">
  <p:tag name="KSO_WM_ASSEMBLE_CHIP_INDEX" val="cae4765fd67042e8a7005b55727f18d6"/>
  <p:tag name="KSO_WM_BEAUTIFY_FLAG" val="#wm#"/>
  <p:tag name="KSO_WM_CHIP_GROUPID" val="60b9dedcd573a1aeab43bc9c"/>
  <p:tag name="KSO_WM_CHIP_XID" val="60b9dedcd573a1aeab43bc9d"/>
  <p:tag name="KSO_WM_DIAGRAM_GROUP_CODE" val="l1-1"/>
  <p:tag name="KSO_WM_TAG_VERSION" val="1.0"/>
  <p:tag name="KSO_WM_TEMPLATE_CATEGORY" val="diagram"/>
  <p:tag name="KSO_WM_TEMPLATE_INDEX" val="20219118"/>
  <p:tag name="KSO_WM_UNIT_COMPATIBLE" val="0"/>
  <p:tag name="KSO_WM_UNIT_DIAGRAM_ISNUMVISUAL" val="0"/>
  <p:tag name="KSO_WM_UNIT_DIAGRAM_ISREFERUNIT" val="0"/>
  <p:tag name="KSO_WM_UNIT_HIGHLIGHT" val="0"/>
  <p:tag name="KSO_WM_UNIT_ID" val="diagram20219118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1"/>
</p:tagLst>
</file>

<file path=ppt/tags/tag3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29&quot;,&quot;maxSize&quot;:{&quot;size1&quot;:22.2},&quot;minSize&quot;:{&quot;size1&quot;:13.5},&quot;normalSize&quot;:{&quot;size1&quot;:13.5},&quot;subLayout&quot;:[{&quot;id&quot;:&quot;2023-09-01T19:19:29&quot;,&quot;margin&quot;:{&quot;bottom&quot;:0.025999998673796654,&quot;left&quot;:2.117000102996826,&quot;right&quot;:1.2699999809265137,&quot;top&quot;:0.4230000376701355},&quot;type&quot;:0},{&quot;id&quot;:&quot;2023-09-01T19:19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1_2"/>
  <p:tag name="KSO_WM_UNIT_INDEX" val="1_1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2_2"/>
  <p:tag name="KSO_WM_UNIT_INDEX" val="1_2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3_2"/>
  <p:tag name="KSO_WM_UNIT_INDEX" val="1_3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4_2"/>
  <p:tag name="KSO_WM_UNIT_INDEX" val="1_4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5_1"/>
  <p:tag name="KSO_WM_UNIT_INDEX" val="1_5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25"/>
  <p:tag name="KSO_WM_UNIT_FILL_TYPE" val="1"/>
  <p:tag name="KSO_WM_UNIT_HIGHLIGHT" val="0"/>
  <p:tag name="KSO_WM_UNIT_ID" val="diagram20228776_5*l_h_i*1_5_2"/>
  <p:tag name="KSO_WM_UNIT_INDEX" val="1_5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6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HIGHLIGHT" val="0"/>
  <p:tag name="KSO_WM_UNIT_ID" val="diagram20228776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6_5*l_h_i*1_6_2"/>
  <p:tag name="KSO_WM_UNIT_INDEX" val="1_6_2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36&quot;,&quot;maxSize&quot;:{&quot;size1&quot;:22.2},&quot;minSize&quot;:{&quot;size1&quot;:13.5},&quot;normalSize&quot;:{&quot;size1&quot;:13.5},&quot;subLayout&quot;:[{&quot;id&quot;:&quot;2023-09-01T19:19:36&quot;,&quot;margin&quot;:{&quot;bottom&quot;:0.025999998673796654,&quot;left&quot;:2.117000102996826,&quot;right&quot;:1.2699999809265137,&quot;top&quot;:0.4230000376701355},&quot;type&quot;:0},{&quot;id&quot;:&quot;2023-09-01T19:19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e*1"/>
  <p:tag name="KSO_WM_UNIT_INDEX" val="1"/>
  <p:tag name="KSO_WM_UNIT_LAYERLEVEL" val="1"/>
  <p:tag name="KSO_WM_UNIT_NOCLEAR" val="0"/>
  <p:tag name="KSO_WM_UNIT_PRESET_TEXT" val="01.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87.xml><?xml version="1.0" encoding="utf-8"?>
<p:tagLst xmlns:p="http://schemas.openxmlformats.org/presentationml/2006/main">
  <p:tag name="KSO_WM_BEAUTIFY_FLAG" val="#wm#"/>
  <p:tag name="KSO_WM_SLIDE_CONTENT_AREA" val="{&quot;left&quot;:&quot;52.85&quot;,&quot;top&quot;:&quot;118.3&quot;,&quot;width&quot;:&quot;442.8&quot;,&quot;height&quot;:&quot;282.55&quot;}"/>
  <p:tag name="KSO_WM_SLIDE_ID" val="custom2023088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3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9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9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39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9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9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39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9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0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40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40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0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4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43&quot;,&quot;maxSize&quot;:{&quot;size1&quot;:22.2},&quot;minSize&quot;:{&quot;size1&quot;:13.5},&quot;normalSize&quot;:{&quot;size1&quot;:13.5},&quot;subLayout&quot;:[{&quot;id&quot;:&quot;2023-09-01T19:19:43&quot;,&quot;margin&quot;:{&quot;bottom&quot;:0.025999998673796654,&quot;left&quot;:2.117000102996826,&quot;right&quot;:1.2699999809265137,&quot;top&quot;:0.4230000376701355},&quot;type&quot;:0},{&quot;id&quot;:&quot;2023-09-01T19:19:4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1"/>
  <p:tag name="KSO_WM_UNIT_INDEX" val="1_4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4_3"/>
  <p:tag name="KSO_WM_UNIT_INDEX" val="1_4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3_3"/>
  <p:tag name="KSO_WM_UNIT_INDEX" val="1_3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3_1"/>
  <p:tag name="KSO_WM_UNIT_INDEX" val="1_3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4_1"/>
  <p:tag name="KSO_WM_UNIT_INDEX" val="1_4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1"/>
  <p:tag name="KSO_WM_UNIT_INDEX" val="1_2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2_3"/>
  <p:tag name="KSO_WM_UNIT_INDEX" val="1_2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83_3*l_h_i*1_1_3"/>
  <p:tag name="KSO_WM_UNIT_INDEX" val="1_1_3"/>
  <p:tag name="KSO_WM_UNIT_LAYERLEVEL" val="1_1_1"/>
  <p:tag name="KSO_WM_UNIT_SHADOW_SCHEMECOLOR_INDEX" val="14"/>
  <p:tag name="KSO_WM_UNIT_SHADOW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83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1_1"/>
  <p:tag name="KSO_WM_UNIT_INDEX" val="1_1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3"/>
  <p:tag name="KSO_WM_UNIT_COMPATIBLE" val="0"/>
  <p:tag name="KSO_WM_UNIT_DIAGRAM_ISNUMVISUAL" val="0"/>
  <p:tag name="KSO_WM_UNIT_DIAGRAM_ISREFERUNIT" val="0"/>
  <p:tag name="KSO_WM_UNIT_HIGHLIGHT" val="0"/>
  <p:tag name="KSO_WM_UNIT_ID" val="diagram20228783_3*l_h_f*1_2_1"/>
  <p:tag name="KSO_WM_UNIT_INDEX" val="1_2_1"/>
  <p:tag name="KSO_WM_UNIT_LAYERLEVEL" val="1_1_1"/>
  <p:tag name="KSO_WM_UNIT_NOCLEAR" val="0"/>
  <p:tag name="KSO_WM_UNIT_PRESET_TEXT" val="点击此处添加正文"/>
  <p:tag name="KSO_WM_UNIT_SUBTYPE" val="a"/>
  <p:tag name="KSO_WM_UNIT_TEXT_FILL_FORE_SCHEMECOLOR_INDEX" val="5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48&quot;,&quot;maxSize&quot;:{&quot;size1&quot;:22.2},&quot;minSize&quot;:{&quot;size1&quot;:13.5},&quot;normalSize&quot;:{&quot;size1&quot;:13.5},&quot;subLayout&quot;:[{&quot;id&quot;:&quot;2023-09-01T19:19:48&quot;,&quot;margin&quot;:{&quot;bottom&quot;:0.025999998673796654,&quot;left&quot;:2.117000102996826,&quot;right&quot;:1.2699999809265137,&quot;top&quot;:0.4230000376701355},&quot;type&quot;:0},{&quot;id&quot;:&quot;2023-09-01T19:19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3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3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3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3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3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3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1T19:19:57&quot;,&quot;maxSize&quot;:{&quot;size1&quot;:22.2},&quot;minSize&quot;:{&quot;size1&quot;:13.5},&quot;normalSize&quot;:{&quot;size1&quot;:13.5},&quot;subLayout&quot;:[{&quot;id&quot;:&quot;2023-09-01T19:19:57&quot;,&quot;margin&quot;:{&quot;bottom&quot;:0.025999998673796654,&quot;left&quot;:2.117000102996826,&quot;right&quot;:1.2699999809265137,&quot;top&quot;:0.4230000376701355},&quot;type&quot;:0},{&quot;id&quot;:&quot;2023-09-01T19:19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448.xml><?xml version="1.0" encoding="utf-8"?>
<p:tagLst xmlns:p="http://schemas.openxmlformats.org/presentationml/2006/main">
  <p:tag name="KSO_WM_BEAUTIFY_FLAG" val="#wm#"/>
  <p:tag name="KSO_WM_SLIDE_CONTENT_AREA" val="{&quot;left&quot;:&quot;45.75&quot;,&quot;top&quot;:&quot;142&quot;,&quot;width&quot;:&quot;618.25&quot;,&quot;height&quot;:&quot;224.3&quot;}"/>
  <p:tag name="KSO_WM_SLIDE_ID" val="custom20230884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44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6">
      <a:dk1>
        <a:srgbClr val="000000"/>
      </a:dk1>
      <a:lt1>
        <a:srgbClr val="FFFFFF"/>
      </a:lt1>
      <a:dk2>
        <a:srgbClr val="A2CFF8"/>
      </a:dk2>
      <a:lt2>
        <a:srgbClr val="D9EDFB"/>
      </a:lt2>
      <a:accent1>
        <a:srgbClr val="446EF3"/>
      </a:accent1>
      <a:accent2>
        <a:srgbClr val="536CF2"/>
      </a:accent2>
      <a:accent3>
        <a:srgbClr val="6269F0"/>
      </a:accent3>
      <a:accent4>
        <a:srgbClr val="7267EF"/>
      </a:accent4>
      <a:accent5>
        <a:srgbClr val="8164ED"/>
      </a:accent5>
      <a:accent6>
        <a:srgbClr val="9062EC"/>
      </a:accent6>
      <a:hlink>
        <a:srgbClr val="06B0E8"/>
      </a:hlink>
      <a:folHlink>
        <a:srgbClr val="B759BC"/>
      </a:folHlink>
    </a:clrScheme>
    <a:fontScheme name="自定义 8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97</Paragraphs>
  <Slides>15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患者体位转移技术</vt:lpstr>
      <vt:lpstr>目录</vt:lpstr>
      <vt:lpstr>体位转移的重要性</vt:lpstr>
      <vt:lpstr>Slide 4</vt:lpstr>
      <vt:lpstr>Slide 5</vt:lpstr>
      <vt:lpstr>Slide 6</vt:lpstr>
      <vt:lpstr>体位转移的方法</vt:lpstr>
      <vt:lpstr>Slide 8</vt:lpstr>
      <vt:lpstr>Slide 9</vt:lpstr>
      <vt:lpstr>Slide 10</vt:lpstr>
      <vt:lpstr>体位转移的注意事项</vt:lpstr>
      <vt:lpstr>Slide 12</vt:lpstr>
      <vt:lpstr>Slide 13</vt:lpstr>
      <vt:lpstr>Slide 14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2023-09-03T13:02:59Z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7C510DA40F9246EC82AC642A6C370BC3_11</vt:lpwstr>
  </property>
  <property fmtid="{D5CDD505-2E9C-101B-9397-08002B2CF9AE}" pid="3" name="KSOProductBuildVer">
    <vt:lpwstr>2052-12.1.0.15120</vt:lpwstr>
  </property>
</Properties>
</file>