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88" r:id="rId1"/>
    <p:sldMasterId id="2147485125" r:id="rId2"/>
  </p:sldMasterIdLst>
  <p:notesMasterIdLst>
    <p:notesMasterId r:id="rId3"/>
  </p:notesMasterIdLst>
  <p:sldIdLst>
    <p:sldId id="927" r:id="rId4"/>
    <p:sldId id="932" r:id="rId5"/>
    <p:sldId id="936" r:id="rId6"/>
    <p:sldId id="939" r:id="rId7"/>
    <p:sldId id="945" r:id="rId9"/>
    <p:sldId id="948" r:id="rId10"/>
    <p:sldId id="951" r:id="rId11"/>
    <p:sldId id="954" r:id="rId12"/>
    <p:sldId id="960" r:id="rId14"/>
    <p:sldId id="963" r:id="rId15"/>
    <p:sldId id="966" r:id="rId16"/>
    <p:sldId id="969" r:id="rId17"/>
    <p:sldId id="972" r:id="rId18"/>
    <p:sldId id="978" r:id="rId20"/>
    <p:sldId id="981" r:id="rId21"/>
    <p:sldId id="984" r:id="rId22"/>
    <p:sldId id="987" r:id="rId23"/>
    <p:sldId id="990" r:id="rId24"/>
    <p:sldId id="996" r:id="rId26"/>
    <p:sldId id="999" r:id="rId27"/>
    <p:sldId id="1002" r:id="rId28"/>
    <p:sldId id="1005" r:id="rId29"/>
    <p:sldId id="1008" r:id="rId30"/>
    <p:sldId id="1014" r:id="rId32"/>
    <p:sldId id="1017" r:id="rId33"/>
    <p:sldId id="1021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89" r:id="rId1"/>
    <p:sldLayoutId id="2147485090" r:id="rId2"/>
    <p:sldLayoutId id="2147485091" r:id="rId3"/>
    <p:sldLayoutId id="2147485092" r:id="rId4"/>
    <p:sldLayoutId id="2147485093" r:id="rId5"/>
    <p:sldLayoutId id="2147485094" r:id="rId6"/>
    <p:sldLayoutId id="2147485095" r:id="rId7"/>
    <p:sldLayoutId id="2147485096" r:id="rId8"/>
    <p:sldLayoutId id="2147485097" r:id="rId9"/>
    <p:sldLayoutId id="2147485098" r:id="rId10"/>
    <p:sldLayoutId id="21474850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126" r:id="rId1"/>
    <p:sldLayoutId id="2147485127" r:id="rId2"/>
    <p:sldLayoutId id="2147485128" r:id="rId3"/>
    <p:sldLayoutId id="2147485129" r:id="rId4"/>
    <p:sldLayoutId id="2147485130" r:id="rId5"/>
    <p:sldLayoutId id="2147485131" r:id="rId6"/>
    <p:sldLayoutId id="2147485132" r:id="rId7"/>
    <p:sldLayoutId id="2147485133" r:id="rId8"/>
    <p:sldLayoutId id="2147485134" r:id="rId9"/>
    <p:sldLayoutId id="2147485135" r:id="rId10"/>
    <p:sldLayoutId id="214748513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tags" Target="../tags/tag143.xml"/><Relationship Id="rId18" Type="http://schemas.openxmlformats.org/officeDocument/2006/relationships/tags" Target="../tags/tag144.xml"/><Relationship Id="rId19" Type="http://schemas.openxmlformats.org/officeDocument/2006/relationships/tags" Target="../tags/tag145.xml"/><Relationship Id="rId20" Type="http://schemas.openxmlformats.org/officeDocument/2006/relationships/tags" Target="../tags/tag146.xml"/><Relationship Id="rId21" Type="http://schemas.openxmlformats.org/officeDocument/2006/relationships/tags" Target="../tags/tag147.xml"/><Relationship Id="rId22" Type="http://schemas.openxmlformats.org/officeDocument/2006/relationships/tags" Target="../tags/tag148.xml"/><Relationship Id="rId23" Type="http://schemas.openxmlformats.org/officeDocument/2006/relationships/tags" Target="../tags/tag149.xml"/><Relationship Id="rId24" Type="http://schemas.openxmlformats.org/officeDocument/2006/relationships/tags" Target="../tags/tag150.xml"/><Relationship Id="rId25" Type="http://schemas.openxmlformats.org/officeDocument/2006/relationships/tags" Target="../tags/tag151.xml"/><Relationship Id="rId26" Type="http://schemas.openxmlformats.org/officeDocument/2006/relationships/tags" Target="../tags/tag152.xml"/><Relationship Id="rId27" Type="http://schemas.openxmlformats.org/officeDocument/2006/relationships/tags" Target="../tags/tag153.xml"/><Relationship Id="rId28" Type="http://schemas.openxmlformats.org/officeDocument/2006/relationships/tags" Target="../tags/tag154.xml"/><Relationship Id="rId29" Type="http://schemas.openxmlformats.org/officeDocument/2006/relationships/tags" Target="../tags/tag155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tags" Target="../tags/tag212.xml"/><Relationship Id="rId22" Type="http://schemas.openxmlformats.org/officeDocument/2006/relationships/tags" Target="../tags/tag213.xml"/><Relationship Id="rId23" Type="http://schemas.openxmlformats.org/officeDocument/2006/relationships/tags" Target="../tags/tag214.xml"/><Relationship Id="rId24" Type="http://schemas.openxmlformats.org/officeDocument/2006/relationships/tags" Target="../tags/tag215.xml"/><Relationship Id="rId25" Type="http://schemas.openxmlformats.org/officeDocument/2006/relationships/tags" Target="../tags/tag216.xml"/><Relationship Id="rId26" Type="http://schemas.openxmlformats.org/officeDocument/2006/relationships/tags" Target="../tags/tag217.xml"/><Relationship Id="rId27" Type="http://schemas.openxmlformats.org/officeDocument/2006/relationships/tags" Target="../tags/tag218.xml"/><Relationship Id="rId28" Type="http://schemas.openxmlformats.org/officeDocument/2006/relationships/tags" Target="../tags/tag219.xml"/><Relationship Id="rId29" Type="http://schemas.openxmlformats.org/officeDocument/2006/relationships/tags" Target="../tags/tag220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2024年网络安全行业工作总结与展望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网络安全行业概述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2024年网络安全行业工作总结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网络安全行业面临的问题与挑战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网络安全行业未来展望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结论与建议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网络安全行业概述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网络安全行业定义</a:t>
            </a:r>
            <a:endParaRPr altLang="en-US" lang="zh-CN"/>
          </a:p>
        </p:txBody>
      </p:sp>
      <p:sp>
        <p:nvSpPr>
          <p:cNvPr id="1048970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定义：网络安全行业是指专门从事网络安全技术研发、网络安全产品生产和网络安全服务提供的行业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目的：保障网络系统的安全性、稳定性和可靠性，防止网络攻击和数据泄露等安全事件的发生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范围：包括网络安全技术研发、网络安全产品生产、网络安全服务提供等多个领域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发展趋势：随着互联网的普及和信息技术的不断发展，网络安全行业将不断壮大，技术不断创新，产品和服务不断升级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网络安全行业规模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网络安全行业发展趋势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0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2024年网络安全行业工作总结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网络安全政策法规</a:t>
            </a:r>
            <a:endParaRPr altLang="en-US" lang="zh-CN"/>
          </a:p>
        </p:txBody>
      </p:sp>
      <p:sp>
        <p:nvSpPr>
          <p:cNvPr id="10491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网络安全政策法规概述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未来网络安全政策法规的展望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网络安全政策法规对行业发展的影响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2024年网络安全政策法规的制定与实施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网络安全技术发展</a:t>
            </a:r>
            <a:endParaRPr altLang="en-US" lang="zh-CN"/>
          </a:p>
        </p:txBody>
      </p:sp>
      <p:sp>
        <p:nvSpPr>
          <p:cNvPr id="10492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网络安全技术概述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网络安全技术发展趋势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网络安全技术面临的挑战与机遇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2024年网络安全技术发展现状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网络安全产品与服务</a:t>
            </a:r>
            <a:endParaRPr altLang="en-US" lang="zh-CN"/>
          </a:p>
        </p:txBody>
      </p:sp>
      <p:sp>
        <p:nvSpPr>
          <p:cNvPr id="10492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网络安全产品与服务的发展趋势：云端安全、大数据安全、物联网安全等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网络安全产品：防火墙、入侵检测系统、加密技术等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网络安全服务：安全咨询、安全培训、安全审计等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网络安全产品与服务的挑战与机遇：技术更新换代、市场需求变化、政策法规调整等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网络安全人才培养与教育</a:t>
            </a:r>
            <a:endParaRPr altLang="en-US" lang="zh-CN"/>
          </a:p>
        </p:txBody>
      </p:sp>
      <p:sp>
        <p:nvSpPr>
          <p:cNvPr id="104936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网络安全人才需求分析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企业网络安全培训与实践项目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网络安全培训机构与认证标准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高校网络安全专业设置与课程设计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网络安全行业面临的问题与挑战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网络安全威胁与攻击手段</a:t>
            </a:r>
            <a:endParaRPr altLang="en-US" lang="zh-CN"/>
          </a:p>
        </p:txBody>
      </p:sp>
      <p:sp>
        <p:nvSpPr>
          <p:cNvPr id="10495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网络安全威胁：网络钓鱼、恶意软件、勒索软件等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攻击手段：DDoS攻击、SQL注入、跨站脚本等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漏洞利用：零日漏洞、缓冲区溢出等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防御措施：防火墙、入侵检测系统、数据加密等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网络安全法律法规不完善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网络安全技术发展不足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网络安全意识薄弱</a:t>
            </a:r>
            <a:endParaRPr altLang="en-US" lang="zh-CN"/>
          </a:p>
        </p:txBody>
      </p:sp>
      <p:sp>
        <p:nvSpPr>
          <p:cNvPr id="10496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缺乏网络安全知识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对网络攻击手段不了解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忽视网络安全风险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缺乏有效的网络安全培训和意识提升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网络安全行业未来展望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加强网络安全法律法规建设</a:t>
            </a:r>
            <a:endParaRPr altLang="en-US" lang="zh-CN"/>
          </a:p>
        </p:txBody>
      </p:sp>
      <p:sp>
        <p:nvSpPr>
          <p:cNvPr id="10497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完善法律法规体系：制定更加完善的网络安全法律法规，明确各方责任和义务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加强执法力度：加大对网络安全违法行为的打击力度，提高执法效率和威慑力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推动国际合作：加强与其他国家和地区的网络安全合作，共同应对跨国网络安全威胁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提高公众意识：加强网络安全宣传教育，提高公众对网络安全的认知和意识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推动网络安全技术创新发展</a:t>
            </a:r>
            <a:endParaRPr altLang="en-US" lang="zh-CN"/>
          </a:p>
        </p:txBody>
      </p:sp>
      <p:sp>
        <p:nvSpPr>
          <p:cNvPr id="10498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加强网络安全技术研发，提高网络安全防护能力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推广网络安全技术应用，促进网络安全产业发展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加强网络安全技术人才培养，提高网络安全技术水平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加强国际合作，共同推动网络安全技术创新发展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提高网络安全意识与防范能力</a:t>
            </a:r>
            <a:endParaRPr altLang="en-US" lang="zh-CN"/>
          </a:p>
        </p:txBody>
      </p:sp>
      <p:sp>
        <p:nvSpPr>
          <p:cNvPr id="104986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完善网络安全法律法规：加强网络安全法律法规的制定和执行，为网络安全提供有力保障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加强网络安全教育：提高公众对网络安全的认识和意识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推广网络安全知识：普及网络安全知识，帮助人们更好地防范网络攻击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加强技术研发：不断加强网络安全技术研发，提高防范能力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49926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928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930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932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2857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网络安全威胁全球化：随着网络技术的不断发展，网络安全威胁也日益全球化。加强国际合作与交流，共同应对网络安全威胁，是保障全球网络安全的重要举措。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34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936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938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940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2857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跨国网络犯罪的打击：跨国网络犯罪是网络安全领域的一大难题。加强国际合作与交流，共同打击跨国网络犯罪，维护网络空间的和平与稳定。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42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944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946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948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2857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网络安全技术的创新与发展：网络安全技术的创新与发展是推动网络安全行业发展的重要动力。加强国际合作与交流，共同推动网络安全技术的创新与发展，提高网络安全防护能力。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50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952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954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956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网络安全意识的普及与提高：网络安全意识的普及与提高是保障网络安全的重要基础。加强国际合作与交流，共同推动网络安全意识的普及与提高，提高公众对网络安全的认知和重视程度。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对网络安全行业的认识与理解</a:t>
            </a:r>
            <a:endParaRPr altLang="en-US" lang="zh-CN"/>
          </a:p>
        </p:txBody>
      </p:sp>
      <p:sp>
        <p:nvSpPr>
          <p:cNvPr id="10500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网络安全行业的现状与挑战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网络安全行业的重要性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网络安全行业的发展趋势与机遇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网络安全行业的未来展望与建议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1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加强网络安全人才培养，提高网络安全人才素质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加强国际合作，共同应对全球网络安全挑战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加强网络安全法律法规建设，完善网络安全监管体系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推动网络安全技术创新，提高网络安全防御能力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1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2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3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32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2023-12-17T23:29:30Z</dcterms:created>
  <dcterms:modified xsi:type="dcterms:W3CDTF">2023-12-17T23:29:30Z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bf7a94d7df1d4769a8a24f6027f866c2_21</vt:lpwstr>
  </property>
</Properties>
</file>