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498" r:id="rId1"/>
    <p:sldMasterId id="2147489535" r:id="rId2"/>
  </p:sldMasterIdLst>
  <p:notesMasterIdLst>
    <p:notesMasterId r:id="rId3"/>
  </p:notesMasterIdLst>
  <p:sldIdLst>
    <p:sldId id="2966" r:id="rId4"/>
    <p:sldId id="2971" r:id="rId5"/>
    <p:sldId id="2975" r:id="rId6"/>
    <p:sldId id="2978" r:id="rId7"/>
    <p:sldId id="2984" r:id="rId9"/>
    <p:sldId id="2987" r:id="rId10"/>
    <p:sldId id="2990" r:id="rId11"/>
    <p:sldId id="2993" r:id="rId12"/>
    <p:sldId id="2996" r:id="rId13"/>
    <p:sldId id="3002" r:id="rId15"/>
    <p:sldId id="3005" r:id="rId16"/>
    <p:sldId id="3008" r:id="rId17"/>
    <p:sldId id="3011" r:id="rId18"/>
    <p:sldId id="3014" r:id="rId19"/>
    <p:sldId id="3020" r:id="rId21"/>
    <p:sldId id="3023" r:id="rId22"/>
    <p:sldId id="3026" r:id="rId23"/>
    <p:sldId id="3029" r:id="rId24"/>
    <p:sldId id="3032" r:id="rId25"/>
    <p:sldId id="3038" r:id="rId27"/>
    <p:sldId id="3041" r:id="rId28"/>
    <p:sldId id="3044" r:id="rId29"/>
    <p:sldId id="3047" r:id="rId30"/>
    <p:sldId id="3050" r:id="rId31"/>
    <p:sldId id="3056" r:id="rId33"/>
    <p:sldId id="3059" r:id="rId34"/>
    <p:sldId id="3062" r:id="rId35"/>
    <p:sldId id="3065" r:id="rId36"/>
    <p:sldId id="306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99" r:id="rId1"/>
    <p:sldLayoutId id="2147489500" r:id="rId2"/>
    <p:sldLayoutId id="2147489501" r:id="rId3"/>
    <p:sldLayoutId id="2147489502" r:id="rId4"/>
    <p:sldLayoutId id="2147489503" r:id="rId5"/>
    <p:sldLayoutId id="2147489504" r:id="rId6"/>
    <p:sldLayoutId id="2147489505" r:id="rId7"/>
    <p:sldLayoutId id="2147489506" r:id="rId8"/>
    <p:sldLayoutId id="2147489507" r:id="rId9"/>
    <p:sldLayoutId id="2147489508" r:id="rId10"/>
    <p:sldLayoutId id="21474895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9536" r:id="rId1"/>
    <p:sldLayoutId id="2147489537" r:id="rId2"/>
    <p:sldLayoutId id="2147489538" r:id="rId3"/>
    <p:sldLayoutId id="2147489539" r:id="rId4"/>
    <p:sldLayoutId id="2147489540" r:id="rId5"/>
    <p:sldLayoutId id="2147489541" r:id="rId6"/>
    <p:sldLayoutId id="2147489542" r:id="rId7"/>
    <p:sldLayoutId id="2147489543" r:id="rId8"/>
    <p:sldLayoutId id="2147489544" r:id="rId9"/>
    <p:sldLayoutId id="2147489545" r:id="rId10"/>
    <p:sldLayoutId id="21474895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4.xml"/><Relationship Id="rId3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tags" Target="../tags/tag308.xml"/><Relationship Id="rId22" Type="http://schemas.openxmlformats.org/officeDocument/2006/relationships/tags" Target="../tags/tag309.xml"/><Relationship Id="rId23" Type="http://schemas.openxmlformats.org/officeDocument/2006/relationships/tags" Target="../tags/tag310.xml"/><Relationship Id="rId24" Type="http://schemas.openxmlformats.org/officeDocument/2006/relationships/tags" Target="../tags/tag311.xml"/><Relationship Id="rId25" Type="http://schemas.openxmlformats.org/officeDocument/2006/relationships/tags" Target="../tags/tag312.xml"/><Relationship Id="rId26" Type="http://schemas.openxmlformats.org/officeDocument/2006/relationships/tags" Target="../tags/tag313.xml"/><Relationship Id="rId27" Type="http://schemas.openxmlformats.org/officeDocument/2006/relationships/tags" Target="../tags/tag314.xml"/><Relationship Id="rId28" Type="http://schemas.openxmlformats.org/officeDocument/2006/relationships/tags" Target="../tags/tag315.xml"/><Relationship Id="rId29" Type="http://schemas.openxmlformats.org/officeDocument/2006/relationships/tags" Target="../tags/tag316.xml"/><Relationship Id="rId30" Type="http://schemas.openxmlformats.org/officeDocument/2006/relationships/tags" Target="../tags/tag317.xml"/><Relationship Id="rId31" Type="http://schemas.openxmlformats.org/officeDocument/2006/relationships/tags" Target="../tags/tag318.xml"/><Relationship Id="rId32" Type="http://schemas.openxmlformats.org/officeDocument/2006/relationships/tags" Target="../tags/tag319.xml"/><Relationship Id="rId33" Type="http://schemas.openxmlformats.org/officeDocument/2006/relationships/tags" Target="../tags/tag320.xml"/><Relationship Id="rId34" Type="http://schemas.openxmlformats.org/officeDocument/2006/relationships/tags" Target="../tags/tag321.xml"/><Relationship Id="rId35" Type="http://schemas.openxmlformats.org/officeDocument/2006/relationships/tags" Target="../tags/tag322.xml"/><Relationship Id="rId36" Type="http://schemas.openxmlformats.org/officeDocument/2006/relationships/tags" Target="../tags/tag323.xml"/><Relationship Id="rId37" Type="http://schemas.openxmlformats.org/officeDocument/2006/relationships/tags" Target="../tags/tag324.xml"/><Relationship Id="rId38" Type="http://schemas.openxmlformats.org/officeDocument/2006/relationships/tags" Target="../tags/tag325.xml"/><Relationship Id="rId39" Type="http://schemas.openxmlformats.org/officeDocument/2006/relationships/tags" Target="../tags/tag326.xml"/><Relationship Id="rId40" Type="http://schemas.openxmlformats.org/officeDocument/2006/relationships/tags" Target="../tags/tag327.xml"/><Relationship Id="rId41" Type="http://schemas.openxmlformats.org/officeDocument/2006/relationships/tags" Target="../tags/tag328.xml"/><Relationship Id="rId42" Type="http://schemas.openxmlformats.org/officeDocument/2006/relationships/tags" Target="../tags/tag329.xml"/><Relationship Id="rId43" Type="http://schemas.openxmlformats.org/officeDocument/2006/relationships/tags" Target="../tags/tag330.xml"/><Relationship Id="rId44" Type="http://schemas.openxmlformats.org/officeDocument/2006/relationships/tags" Target="../tags/tag331.xml"/><Relationship Id="rId45" Type="http://schemas.openxmlformats.org/officeDocument/2006/relationships/tags" Target="../tags/tag332.xml"/><Relationship Id="rId46" Type="http://schemas.openxmlformats.org/officeDocument/2006/relationships/tags" Target="../tags/tag333.xml"/><Relationship Id="rId47" Type="http://schemas.openxmlformats.org/officeDocument/2006/relationships/tags" Target="../tags/tag334.xml"/><Relationship Id="rId48" Type="http://schemas.openxmlformats.org/officeDocument/2006/relationships/tags" Target="../tags/tag335.xml"/><Relationship Id="rId4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tags" Target="../tags/tag376.xml"/><Relationship Id="rId18" Type="http://schemas.openxmlformats.org/officeDocument/2006/relationships/tags" Target="../tags/tag377.xml"/><Relationship Id="rId1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tags" Target="../tags/tag393.xml"/><Relationship Id="rId14" Type="http://schemas.openxmlformats.org/officeDocument/2006/relationships/tags" Target="../tags/tag394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tags" Target="../tags/tag407.xml"/><Relationship Id="rId14" Type="http://schemas.openxmlformats.org/officeDocument/2006/relationships/tags" Target="../tags/tag408.xml"/><Relationship Id="rId15" Type="http://schemas.openxmlformats.org/officeDocument/2006/relationships/tags" Target="../tags/tag409.xml"/><Relationship Id="rId16" Type="http://schemas.openxmlformats.org/officeDocument/2006/relationships/tags" Target="../tags/tag410.xml"/><Relationship Id="rId17" Type="http://schemas.openxmlformats.org/officeDocument/2006/relationships/tags" Target="../tags/tag411.xml"/><Relationship Id="rId18" Type="http://schemas.openxmlformats.org/officeDocument/2006/relationships/tags" Target="../tags/tag412.xml"/><Relationship Id="rId19" Type="http://schemas.openxmlformats.org/officeDocument/2006/relationships/tags" Target="../tags/tag413.xml"/><Relationship Id="rId20" Type="http://schemas.openxmlformats.org/officeDocument/2006/relationships/tags" Target="../tags/tag414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tags" Target="../tags/tag427.xml"/><Relationship Id="rId14" Type="http://schemas.openxmlformats.org/officeDocument/2006/relationships/tags" Target="../tags/tag428.xml"/><Relationship Id="rId15" Type="http://schemas.openxmlformats.org/officeDocument/2006/relationships/tags" Target="../tags/tag429.xml"/><Relationship Id="rId16" Type="http://schemas.openxmlformats.org/officeDocument/2006/relationships/tags" Target="../tags/tag430.xml"/><Relationship Id="rId17" Type="http://schemas.openxmlformats.org/officeDocument/2006/relationships/tags" Target="../tags/tag431.xml"/><Relationship Id="rId18" Type="http://schemas.openxmlformats.org/officeDocument/2006/relationships/tags" Target="../tags/tag432.xml"/><Relationship Id="rId19" Type="http://schemas.openxmlformats.org/officeDocument/2006/relationships/tags" Target="../tags/tag433.xml"/><Relationship Id="rId20" Type="http://schemas.openxmlformats.org/officeDocument/2006/relationships/tags" Target="../tags/tag434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2024家居行业职位工作总结与展望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036695" y="56134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105275" y="63817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187950" y="55435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02455" y="157162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471035" y="164846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553710" y="156464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工作总结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402455" y="460248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471035" y="467931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53710" y="459549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展望未来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18"/>
            </p:custDataLst>
          </p:nvPr>
        </p:nvSpPr>
        <p:spPr>
          <a:xfrm>
            <a:off x="4036695" y="561276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05275" y="568960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187950" y="560578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总结与反思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2"/>
            </p:custDataLst>
          </p:nvPr>
        </p:nvSpPr>
        <p:spPr>
          <a:xfrm>
            <a:off x="4619625" y="258191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688205" y="265874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770880" y="257492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行业趋势分析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5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6"/>
            </p:custDataLst>
          </p:nvPr>
        </p:nvSpPr>
        <p:spPr>
          <a:xfrm>
            <a:off x="4619625" y="359219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7"/>
            </p:custDataLst>
          </p:nvPr>
        </p:nvSpPr>
        <p:spPr>
          <a:xfrm>
            <a:off x="4688205" y="366903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8"/>
            </p:custDataLst>
          </p:nvPr>
        </p:nvSpPr>
        <p:spPr>
          <a:xfrm>
            <a:off x="5770880" y="358521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个人成长与提升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职位工作内容概述</a:t>
            </a:r>
            <a:endParaRPr altLang="en-US" lang="zh-CN"/>
          </a:p>
        </p:txBody>
      </p:sp>
      <p:sp>
        <p:nvSpPr>
          <p:cNvPr id="10491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负责家居产品的设计、研发和推广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参与市场调研，了解消费者需求和行业趋势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制定销售策略，提高产品销售额和市场占有率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协调与生产、供应链等部门的工作，确保产品顺利上市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完成的主要任务和项目</a:t>
            </a:r>
            <a:endParaRPr altLang="en-US" lang="zh-CN"/>
          </a:p>
        </p:txBody>
      </p:sp>
      <p:sp>
        <p:nvSpPr>
          <p:cNvPr id="10491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完成家居行业职位的日常工作任务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提升家居行业职位的专业技能和知识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积极与同事、客户和合作伙伴沟通协作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参与并成功完成多个家居项目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遇到的挑战和解决方案</a:t>
            </a:r>
            <a:endParaRPr altLang="en-US" lang="zh-CN"/>
          </a:p>
        </p:txBody>
      </p:sp>
      <p:sp>
        <p:nvSpPr>
          <p:cNvPr id="10492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人才流失严重：通过提供良好的工作环境和福利待遇，吸引和留住优秀人才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市场竞争激烈：通过提高产品质量和服务水平，增强品牌竞争力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客户需求多样化：通过市场调研和数据分析，了解客户需求，提供个性化产品和服务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供应链管理困难：通过建立稳定的供应商合作关系和有效的库存管理，确保供应链的稳定性和可靠性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工作成果和业绩</a:t>
            </a:r>
            <a:endParaRPr altLang="en-US" lang="zh-CN"/>
          </a:p>
        </p:txBody>
      </p:sp>
      <p:sp>
        <p:nvSpPr>
          <p:cNvPr id="10493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团队建设和培训成果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完成项目数量和销售额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客户满意度和回头率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创新和改进工作流程和方法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4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行业趋势分析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家居行业的发展趋势</a:t>
            </a:r>
            <a:endParaRPr altLang="en-US" lang="zh-CN"/>
          </a:p>
        </p:txBody>
      </p:sp>
      <p:sp>
        <p:nvSpPr>
          <p:cNvPr id="10494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绿色环保：随着环保意识的提高，家居行业将更加注重绿色环保，推广环保材料和绿色生产技术，减少对环境的影响。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线上线下融合：随着互联网的普及，家居行业将更加注重线上线下融合，通过线上平台和线下实体店相结合的方式，提供更加便捷的购物体验。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智能化和数字化：随着科技的不断发展，家居行业将更加注重智能化和数字化技术的应用，提高生产效率和用户体验。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定制化和个性化：消费者对家居的需求越来越个性化，定制化将成为家居行业的重要趋势，满足消费者对个性化家居的需求。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消费者需求的变化</a:t>
            </a:r>
            <a:endParaRPr altLang="en-US" lang="zh-CN"/>
          </a:p>
        </p:txBody>
      </p:sp>
      <p:sp>
        <p:nvSpPr>
          <p:cNvPr id="104956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消费者对家居产品的环保和健康要求更高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消费者对家居产品的个性化定制需求增加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消费者对家居产品的品质和设计要求更高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消费者对家居产品的需求更加多元化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66250"/>
          </a:bodyPr>
          <a:p>
            <a:r>
              <a:rPr altLang="en-US" lang="zh-CN"/>
              <a:t>智能家居技术的普及和应用  随着人工智能、物联网等技术的不断发展，智能家居技术逐渐普及，家居行业也迎来了新的发展机遇。智能家居技术能够提高家居的舒适度和便捷性，满足消费者对于智能化、个性化家居的需求，同时也为家居企业带来了更多的商业机会。</a:t>
            </a:r>
            <a:endParaRPr altLang="en-US" lang="zh-CN"/>
          </a:p>
          <a:p>
            <a:pPr lvl="1"/>
            <a:r>
              <a:rPr altLang="en-US" lang="zh-CN"/>
              <a:t>随着人工智能、物联网等技术的不断发展，智能家居技术逐渐普及，家居行业也迎来了新的发展机遇。智能家居技术能够提高家居的舒适度和便捷性，满足消费者对于智能化、个性化家居的需求，同时也为家居企业带来了更多的商业机会。</a:t>
            </a:r>
            <a:endParaRPr altLang="en-US" lang="zh-CN"/>
          </a:p>
          <a:p>
            <a:r>
              <a:rPr altLang="en-US" lang="zh-CN"/>
              <a:t>定制化家居设计的兴起  随着消费者对于个性化需求的不断提高，定制化家居设计逐渐兴起。消费者可以根据自己的喜好、需求和预算，选择适合自己的家居设计方案，打造出更加舒适、个性化的家居环境。定制化家居设计的兴起，不仅满足了消费者的个性化需求，也为家居企业带来了更多的商业机会。</a:t>
            </a:r>
            <a:endParaRPr altLang="en-US" lang="zh-CN"/>
          </a:p>
          <a:p>
            <a:pPr lvl="1"/>
            <a:r>
              <a:rPr altLang="en-US" lang="zh-CN"/>
              <a:t>随着消费者对于个性化需求的不断提高，定制化家居设计逐渐兴起。消费者可以根据自己的喜好、需求和预算，选择适合自己的家居设计方案，打造出更加舒适、个性化的家居环境。定制化家居设计的兴起，不仅满足了消费者的个性化需求，也为家居企业带来了更多的商业机会。</a:t>
            </a:r>
            <a:endParaRPr altLang="en-US" lang="zh-CN"/>
          </a:p>
          <a:p>
            <a:r>
              <a:rPr altLang="en-US" lang="zh-CN"/>
              <a:t>绿色环保理念在行业中的普及  随着环保意识的不断提高，绿色环保理念在行业中逐渐普及。消费者更加注重家居的环保性能，选择环保材料、节能设备等，以减少对环境的影响。同时，政府也出台了一系列政策，鼓励企业采用环保材料和技术，推动绿色环保理念在行业中的普及。</a:t>
            </a:r>
            <a:endParaRPr altLang="en-US" lang="zh-CN"/>
          </a:p>
          <a:p>
            <a:pPr lvl="1"/>
            <a:r>
              <a:rPr altLang="en-US" lang="zh-CN"/>
              <a:t>随着环保意识的不断提高，绿色环保理念在行业中逐渐普及。消费者更加注重家居的环保性能，选择环保材料、节能设备等，以减少对环境的影响。同时，政府也出台了一系列政策，鼓励企业采用环保材料和技术，推动绿色环保理念在行业中的普及。</a:t>
            </a:r>
            <a:endParaRPr altLang="en-US" lang="zh-CN"/>
          </a:p>
          <a:p>
            <a:r>
              <a:rPr altLang="en-US" lang="zh-CN"/>
              <a:t>跨界合作与创新模式的出现  随着市场竞争的加剧，跨界合作与创新模式逐渐出现。家居企业与其他行业的企业进行合作，共同推出新的产品和服务，以满足消费者的多元化需求。同时，家居企业也在探索新的商业模式，如线上线下融合、共享经济等，以降低成本、提高效率、增加收益。</a:t>
            </a:r>
            <a:endParaRPr altLang="en-US" lang="zh-CN"/>
          </a:p>
          <a:p>
            <a:pPr lvl="1"/>
            <a:r>
              <a:rPr altLang="en-US" lang="zh-CN"/>
              <a:t>随着市场竞争的加剧，跨界合作与创新模式逐渐出现。家居企业与其他行业的企业进行合作，共同推出新的产品和服务，以满足消费者的多元化需求。同时，家居企业也在探索新的商业模式，如线上线下融合、共享经济等，以降低成本、提高效率、增加收益。</a:t>
            </a:r>
            <a:endParaRPr altLang="en-US" lang="zh-CN"/>
          </a:p>
        </p:txBody>
      </p:sp>
      <p:sp>
        <p:nvSpPr>
          <p:cNvPr id="10496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技术创新对行业的影响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竞争格局的变化</a:t>
            </a:r>
            <a:endParaRPr altLang="en-US" lang="zh-CN"/>
          </a:p>
        </p:txBody>
      </p:sp>
      <p:sp>
        <p:nvSpPr>
          <p:cNvPr id="104969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竞争格局变化对行业的影响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竞争格局变化的原因分析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竞争格局的变化趋势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1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家居行业的竞争格局概述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7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个人成长与提升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技能和知识的学习与提升</a:t>
            </a:r>
            <a:endParaRPr altLang="en-US" lang="zh-CN"/>
          </a:p>
        </p:txBody>
      </p:sp>
      <p:sp>
        <p:nvSpPr>
          <p:cNvPr id="10498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掌握新技能和知识：通过培训、学习、实践等方式，不断掌握新的技能和知识，提高自己的专业水平。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提升沟通能力：通过参加培训、阅读相关书籍、与同事交流等方式，提高自己的沟通能力，更好地与客户和同事沟通。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增强团队协作能力：通过参与团队项目、参加团队活动等方式，增强团队协作能力，更好地与团队成员合作。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拓展视野：通过参加行业会议、阅读行业资讯等方式，拓展自己的视野，了解行业动态和趋势。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团队合作与沟通能力的提高</a:t>
            </a:r>
            <a:endParaRPr altLang="en-US" lang="zh-CN"/>
          </a:p>
        </p:txBody>
      </p:sp>
      <p:sp>
        <p:nvSpPr>
          <p:cNvPr id="10499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团队协作：在团队中发挥自己的优势，为团队的成功做出贡献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团队合作：在工作中与同事紧密合作，共同完成任务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沟通能力：通过有效的沟通技巧，与同事、领导、客户建立良好的关系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领导能力：通过领导力培训和实践，提高自己的领导能力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解决问题的能力与方法的改进</a:t>
            </a:r>
            <a:endParaRPr altLang="en-US" lang="zh-CN"/>
          </a:p>
        </p:txBody>
      </p:sp>
      <p:sp>
        <p:nvSpPr>
          <p:cNvPr id="10500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遇到的问题：在工作中遇到的问题和挑战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解决方法：采取的措施和解决方案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改进方法：对现有方法的改进和优化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经验教训：从解决问题中获得的经验和教训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个人职业规划的实现</a:t>
            </a:r>
            <a:endParaRPr altLang="en-US" lang="zh-CN"/>
          </a:p>
        </p:txBody>
      </p:sp>
      <p:sp>
        <p:nvSpPr>
          <p:cNvPr id="10500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明确职业目标：制定明确的职业目标，并为之努力奋斗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提升技能：不断学习和提升自己的技能，增强竞争力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拓展人脉：积极拓展人脉，与同行建立良好的关系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实践经验：通过实践经验积累，不断丰富自己的职业经历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1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展望未来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行业发展的机遇与挑战</a:t>
            </a:r>
            <a:endParaRPr altLang="en-US" lang="zh-CN"/>
          </a:p>
        </p:txBody>
      </p:sp>
      <p:sp>
        <p:nvSpPr>
          <p:cNvPr id="1050244" name="Freeform 488"/>
          <p:cNvSpPr/>
          <p:nvPr>
            <p:custDataLst>
              <p:tags r:id="rId1"/>
            </p:custDataLst>
          </p:nvPr>
        </p:nvSpPr>
        <p:spPr>
          <a:xfrm>
            <a:off x="3164308" y="3159446"/>
            <a:ext cx="709272" cy="80998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50246" name="序号"/>
          <p:cNvSpPr txBox="1"/>
          <p:nvPr>
            <p:custDataLst>
              <p:tags r:id="rId2"/>
            </p:custDataLst>
          </p:nvPr>
        </p:nvSpPr>
        <p:spPr>
          <a:xfrm>
            <a:off x="3273159" y="3338445"/>
            <a:ext cx="491222" cy="4509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50248" name="椭圆 5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3475743" y="2704691"/>
            <a:ext cx="85709" cy="85709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29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518678" y="2747627"/>
            <a:ext cx="0" cy="411405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50" name="标题"/>
          <p:cNvSpPr txBox="1"/>
          <p:nvPr>
            <p:custDataLst>
              <p:tags r:id="rId5"/>
            </p:custDataLst>
          </p:nvPr>
        </p:nvSpPr>
        <p:spPr>
          <a:xfrm>
            <a:off x="2815986" y="1490400"/>
            <a:ext cx="1405633" cy="6719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400" lang="zh-CN" spc="300">
                <a:latin typeface="+mj-ea"/>
                <a:ea typeface="+mj-ea"/>
              </a:rPr>
              <a:t>消费者需求升级</a:t>
            </a:r>
            <a:endParaRPr altLang="en-US" b="1" dirty="0" sz="1400" lang="zh-CN" spc="300">
              <a:latin typeface="+mj-ea"/>
              <a:ea typeface="+mj-ea"/>
            </a:endParaRPr>
          </a:p>
        </p:txBody>
      </p:sp>
      <p:sp>
        <p:nvSpPr>
          <p:cNvPr id="1050252" name="正文"/>
          <p:cNvSpPr txBox="1"/>
          <p:nvPr>
            <p:custDataLst>
              <p:tags r:id="rId6"/>
            </p:custDataLst>
          </p:nvPr>
        </p:nvSpPr>
        <p:spPr>
          <a:xfrm>
            <a:off x="2815986" y="2194907"/>
            <a:ext cx="1405633" cy="65485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54" name="Freeform 488"/>
          <p:cNvSpPr/>
          <p:nvPr>
            <p:custDataLst>
              <p:tags r:id="rId7"/>
            </p:custDataLst>
          </p:nvPr>
        </p:nvSpPr>
        <p:spPr>
          <a:xfrm>
            <a:off x="3856720" y="3860324"/>
            <a:ext cx="709272" cy="80998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50256" name="序号"/>
          <p:cNvSpPr txBox="1"/>
          <p:nvPr>
            <p:custDataLst>
              <p:tags r:id="rId8"/>
            </p:custDataLst>
          </p:nvPr>
        </p:nvSpPr>
        <p:spPr>
          <a:xfrm>
            <a:off x="3965571" y="4039928"/>
            <a:ext cx="491222" cy="4509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02</a:t>
            </a:r>
            <a:endParaRPr dirty="0" lang="en-US"/>
          </a:p>
        </p:txBody>
      </p:sp>
      <p:cxnSp>
        <p:nvCxnSpPr>
          <p:cNvPr id="3145731" name="直接连接符 17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211090" y="4670658"/>
            <a:ext cx="0" cy="411405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58" name="椭圆 18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4168759" y="5006282"/>
            <a:ext cx="85709" cy="85709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60" name="标题"/>
          <p:cNvSpPr txBox="1"/>
          <p:nvPr>
            <p:custDataLst>
              <p:tags r:id="rId11"/>
            </p:custDataLst>
          </p:nvPr>
        </p:nvSpPr>
        <p:spPr>
          <a:xfrm>
            <a:off x="3551333" y="4783137"/>
            <a:ext cx="1405633" cy="6719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400" lang="zh-CN" spc="300">
                <a:latin typeface="+mj-ea"/>
                <a:ea typeface="+mj-ea"/>
              </a:rPr>
              <a:t>新兴技术驱动</a:t>
            </a:r>
            <a:endParaRPr altLang="en-US" b="1" dirty="0" sz="1400" lang="zh-CN" spc="300">
              <a:latin typeface="+mj-ea"/>
              <a:ea typeface="+mj-ea"/>
            </a:endParaRPr>
          </a:p>
        </p:txBody>
      </p:sp>
      <p:sp>
        <p:nvSpPr>
          <p:cNvPr id="1050262" name="正文"/>
          <p:cNvSpPr txBox="1"/>
          <p:nvPr>
            <p:custDataLst>
              <p:tags r:id="rId12"/>
            </p:custDataLst>
          </p:nvPr>
        </p:nvSpPr>
        <p:spPr>
          <a:xfrm>
            <a:off x="3551333" y="5487644"/>
            <a:ext cx="1405633" cy="76235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64" name="Freeform 488"/>
          <p:cNvSpPr/>
          <p:nvPr>
            <p:custDataLst>
              <p:tags r:id="rId13"/>
            </p:custDataLst>
          </p:nvPr>
        </p:nvSpPr>
        <p:spPr>
          <a:xfrm>
            <a:off x="4635004" y="3159446"/>
            <a:ext cx="709272" cy="80998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50266" name="序号"/>
          <p:cNvSpPr txBox="1"/>
          <p:nvPr>
            <p:custDataLst>
              <p:tags r:id="rId14"/>
            </p:custDataLst>
          </p:nvPr>
        </p:nvSpPr>
        <p:spPr>
          <a:xfrm>
            <a:off x="4743855" y="3338445"/>
            <a:ext cx="491222" cy="4509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50268" name="椭圆 27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4947043" y="2704691"/>
            <a:ext cx="85709" cy="85709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3" name="直接连接符 2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989978" y="2747627"/>
            <a:ext cx="0" cy="411405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70" name="标题"/>
          <p:cNvSpPr txBox="1"/>
          <p:nvPr>
            <p:custDataLst>
              <p:tags r:id="rId17"/>
            </p:custDataLst>
          </p:nvPr>
        </p:nvSpPr>
        <p:spPr>
          <a:xfrm>
            <a:off x="4286681" y="1490400"/>
            <a:ext cx="1405633" cy="6719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400" lang="zh-CN" spc="300">
                <a:latin typeface="+mj-ea"/>
                <a:ea typeface="+mj-ea"/>
              </a:rPr>
              <a:t>绿色环保理念普及</a:t>
            </a:r>
            <a:endParaRPr altLang="en-US" b="1" dirty="0" sz="1400" lang="zh-CN" spc="300">
              <a:latin typeface="+mj-ea"/>
              <a:ea typeface="+mj-ea"/>
            </a:endParaRPr>
          </a:p>
        </p:txBody>
      </p:sp>
      <p:sp>
        <p:nvSpPr>
          <p:cNvPr id="1050272" name="正文"/>
          <p:cNvSpPr txBox="1"/>
          <p:nvPr>
            <p:custDataLst>
              <p:tags r:id="rId18"/>
            </p:custDataLst>
          </p:nvPr>
        </p:nvSpPr>
        <p:spPr>
          <a:xfrm>
            <a:off x="4286681" y="2194907"/>
            <a:ext cx="1405633" cy="65485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74" name="Freeform 488"/>
          <p:cNvSpPr/>
          <p:nvPr>
            <p:custDataLst>
              <p:tags r:id="rId19"/>
            </p:custDataLst>
          </p:nvPr>
        </p:nvSpPr>
        <p:spPr>
          <a:xfrm>
            <a:off x="5328021" y="3860324"/>
            <a:ext cx="709272" cy="80998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50276" name="序号"/>
          <p:cNvSpPr txBox="1"/>
          <p:nvPr>
            <p:custDataLst>
              <p:tags r:id="rId20"/>
            </p:custDataLst>
          </p:nvPr>
        </p:nvSpPr>
        <p:spPr>
          <a:xfrm>
            <a:off x="5436872" y="4039928"/>
            <a:ext cx="491222" cy="4509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04</a:t>
            </a:r>
            <a:endParaRPr dirty="0" lang="en-US"/>
          </a:p>
        </p:txBody>
      </p:sp>
      <p:cxnSp>
        <p:nvCxnSpPr>
          <p:cNvPr id="3145735" name="直接连接符 34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682391" y="4670658"/>
            <a:ext cx="0" cy="411405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78" name="椭圆 35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5639455" y="5006282"/>
            <a:ext cx="85709" cy="85709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80" name="标题"/>
          <p:cNvSpPr txBox="1"/>
          <p:nvPr>
            <p:custDataLst>
              <p:tags r:id="rId23"/>
            </p:custDataLst>
          </p:nvPr>
        </p:nvSpPr>
        <p:spPr>
          <a:xfrm>
            <a:off x="5022634" y="4783137"/>
            <a:ext cx="1405633" cy="671961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pPr algn="ctr"/>
            <a:r>
              <a:rPr altLang="en-US" b="1" dirty="0" sz="2000" lang="zh-CN" spc="300">
                <a:latin typeface="+mj-ea"/>
                <a:ea typeface="+mj-ea"/>
              </a:rPr>
              <a:t>全球化趋势加强  行业发展的挑战</a:t>
            </a:r>
            <a:endParaRPr altLang="en-US" b="1" dirty="0" sz="2000" lang="zh-CN" spc="300">
              <a:latin typeface="+mj-ea"/>
              <a:ea typeface="+mj-ea"/>
            </a:endParaRPr>
          </a:p>
        </p:txBody>
      </p:sp>
      <p:sp>
        <p:nvSpPr>
          <p:cNvPr id="1050282" name="正文"/>
          <p:cNvSpPr txBox="1"/>
          <p:nvPr>
            <p:custDataLst>
              <p:tags r:id="rId24"/>
            </p:custDataLst>
          </p:nvPr>
        </p:nvSpPr>
        <p:spPr>
          <a:xfrm>
            <a:off x="5022634" y="5487644"/>
            <a:ext cx="1405633" cy="76235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行业发展的挑战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84" name="Freeform 488"/>
          <p:cNvSpPr/>
          <p:nvPr>
            <p:custDataLst>
              <p:tags r:id="rId25"/>
            </p:custDataLst>
          </p:nvPr>
        </p:nvSpPr>
        <p:spPr>
          <a:xfrm>
            <a:off x="6106304" y="3159446"/>
            <a:ext cx="709272" cy="80998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50286" name="序号"/>
          <p:cNvSpPr txBox="1"/>
          <p:nvPr>
            <p:custDataLst>
              <p:tags r:id="rId26"/>
            </p:custDataLst>
          </p:nvPr>
        </p:nvSpPr>
        <p:spPr>
          <a:xfrm>
            <a:off x="6215155" y="3338445"/>
            <a:ext cx="491222" cy="4509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50288" name="椭圆 43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6417738" y="2704691"/>
            <a:ext cx="85709" cy="85709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7" name="直接连接符 44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6460674" y="2747627"/>
            <a:ext cx="0" cy="411405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90" name="标题"/>
          <p:cNvSpPr txBox="1"/>
          <p:nvPr>
            <p:custDataLst>
              <p:tags r:id="rId29"/>
            </p:custDataLst>
          </p:nvPr>
        </p:nvSpPr>
        <p:spPr>
          <a:xfrm>
            <a:off x="5757981" y="1490400"/>
            <a:ext cx="1405633" cy="6719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400" lang="zh-CN" spc="300">
                <a:latin typeface="+mj-ea"/>
                <a:ea typeface="+mj-ea"/>
              </a:rPr>
              <a:t>市场竞争激烈</a:t>
            </a:r>
            <a:endParaRPr altLang="en-US" b="1" dirty="0" sz="1400" lang="zh-CN" spc="300">
              <a:latin typeface="+mj-ea"/>
              <a:ea typeface="+mj-ea"/>
            </a:endParaRPr>
          </a:p>
        </p:txBody>
      </p:sp>
      <p:sp>
        <p:nvSpPr>
          <p:cNvPr id="1050292" name="正文"/>
          <p:cNvSpPr txBox="1"/>
          <p:nvPr>
            <p:custDataLst>
              <p:tags r:id="rId30"/>
            </p:custDataLst>
          </p:nvPr>
        </p:nvSpPr>
        <p:spPr>
          <a:xfrm>
            <a:off x="5757981" y="2194907"/>
            <a:ext cx="1405633" cy="65485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94" name="Freeform 488"/>
          <p:cNvSpPr/>
          <p:nvPr>
            <p:custDataLst>
              <p:tags r:id="rId31"/>
            </p:custDataLst>
          </p:nvPr>
        </p:nvSpPr>
        <p:spPr>
          <a:xfrm>
            <a:off x="6798716" y="3860324"/>
            <a:ext cx="709272" cy="80998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50296" name="序号"/>
          <p:cNvSpPr txBox="1"/>
          <p:nvPr>
            <p:custDataLst>
              <p:tags r:id="rId32"/>
            </p:custDataLst>
          </p:nvPr>
        </p:nvSpPr>
        <p:spPr>
          <a:xfrm>
            <a:off x="6907567" y="4039928"/>
            <a:ext cx="491222" cy="4509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06</a:t>
            </a:r>
            <a:endParaRPr dirty="0" lang="en-US"/>
          </a:p>
        </p:txBody>
      </p:sp>
      <p:cxnSp>
        <p:nvCxnSpPr>
          <p:cNvPr id="3145739" name="直接连接符 52"/>
          <p:cNvCxnSpPr>
            <a:cxnSpLocks/>
          </p:cNvCxnSpPr>
          <p:nvPr>
            <p:custDataLst>
              <p:tags r:id="rId33"/>
            </p:custDataLst>
          </p:nvPr>
        </p:nvCxnSpPr>
        <p:spPr>
          <a:xfrm>
            <a:off x="7153691" y="4670658"/>
            <a:ext cx="0" cy="411405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98" name="椭圆 53"/>
          <p:cNvSpPr>
            <a:spLocks noChangeAspect="1"/>
          </p:cNvSpPr>
          <p:nvPr>
            <p:custDataLst>
              <p:tags r:id="rId34"/>
            </p:custDataLst>
          </p:nvPr>
        </p:nvSpPr>
        <p:spPr>
          <a:xfrm>
            <a:off x="7110755" y="5006282"/>
            <a:ext cx="85709" cy="85709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00" name="标题"/>
          <p:cNvSpPr txBox="1"/>
          <p:nvPr>
            <p:custDataLst>
              <p:tags r:id="rId35"/>
            </p:custDataLst>
          </p:nvPr>
        </p:nvSpPr>
        <p:spPr>
          <a:xfrm>
            <a:off x="6493329" y="4783137"/>
            <a:ext cx="1405633" cy="6719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400" lang="zh-CN" spc="300">
                <a:latin typeface="+mj-ea"/>
                <a:ea typeface="+mj-ea"/>
              </a:rPr>
              <a:t>成本压力增大</a:t>
            </a:r>
            <a:endParaRPr altLang="en-US" b="1" dirty="0" sz="1400" lang="zh-CN" spc="300">
              <a:latin typeface="+mj-ea"/>
              <a:ea typeface="+mj-ea"/>
            </a:endParaRPr>
          </a:p>
        </p:txBody>
      </p:sp>
      <p:sp>
        <p:nvSpPr>
          <p:cNvPr id="1050302" name="正文"/>
          <p:cNvSpPr txBox="1"/>
          <p:nvPr>
            <p:custDataLst>
              <p:tags r:id="rId36"/>
            </p:custDataLst>
          </p:nvPr>
        </p:nvSpPr>
        <p:spPr>
          <a:xfrm>
            <a:off x="6493329" y="5487644"/>
            <a:ext cx="1405633" cy="76235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04" name="Freeform 488"/>
          <p:cNvSpPr/>
          <p:nvPr>
            <p:custDataLst>
              <p:tags r:id="rId37"/>
            </p:custDataLst>
          </p:nvPr>
        </p:nvSpPr>
        <p:spPr>
          <a:xfrm>
            <a:off x="7577000" y="3159446"/>
            <a:ext cx="709272" cy="80998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50306" name="序号"/>
          <p:cNvSpPr txBox="1"/>
          <p:nvPr>
            <p:custDataLst>
              <p:tags r:id="rId38"/>
            </p:custDataLst>
          </p:nvPr>
        </p:nvSpPr>
        <p:spPr>
          <a:xfrm>
            <a:off x="7686455" y="3338445"/>
            <a:ext cx="491222" cy="4509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07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50308" name="椭圆 61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7889039" y="2704691"/>
            <a:ext cx="85709" cy="85709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1" name="直接连接符 62"/>
          <p:cNvCxnSpPr>
            <a:cxnSpLocks/>
          </p:cNvCxnSpPr>
          <p:nvPr>
            <p:custDataLst>
              <p:tags r:id="rId40"/>
            </p:custDataLst>
          </p:nvPr>
        </p:nvCxnSpPr>
        <p:spPr>
          <a:xfrm>
            <a:off x="7931974" y="2747627"/>
            <a:ext cx="0" cy="411405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10" name="标题"/>
          <p:cNvSpPr txBox="1"/>
          <p:nvPr>
            <p:custDataLst>
              <p:tags r:id="rId41"/>
            </p:custDataLst>
          </p:nvPr>
        </p:nvSpPr>
        <p:spPr>
          <a:xfrm>
            <a:off x="7229282" y="1490400"/>
            <a:ext cx="1405633" cy="6719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400" lang="zh-CN" spc="300">
                <a:latin typeface="+mj-ea"/>
                <a:ea typeface="+mj-ea"/>
              </a:rPr>
              <a:t>法律法规限制</a:t>
            </a:r>
            <a:endParaRPr altLang="en-US" b="1" dirty="0" sz="1400" lang="zh-CN" spc="300">
              <a:latin typeface="+mj-ea"/>
              <a:ea typeface="+mj-ea"/>
            </a:endParaRPr>
          </a:p>
        </p:txBody>
      </p:sp>
      <p:sp>
        <p:nvSpPr>
          <p:cNvPr id="1050312" name="正文"/>
          <p:cNvSpPr txBox="1"/>
          <p:nvPr>
            <p:custDataLst>
              <p:tags r:id="rId42"/>
            </p:custDataLst>
          </p:nvPr>
        </p:nvSpPr>
        <p:spPr>
          <a:xfrm>
            <a:off x="7229282" y="2194907"/>
            <a:ext cx="1405633" cy="65485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14" name="Freeform 488"/>
          <p:cNvSpPr/>
          <p:nvPr>
            <p:custDataLst>
              <p:tags r:id="rId43"/>
            </p:custDataLst>
          </p:nvPr>
        </p:nvSpPr>
        <p:spPr>
          <a:xfrm>
            <a:off x="8270017" y="3860324"/>
            <a:ext cx="709272" cy="80998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50316" name="序号"/>
          <p:cNvSpPr txBox="1"/>
          <p:nvPr>
            <p:custDataLst>
              <p:tags r:id="rId44"/>
            </p:custDataLst>
          </p:nvPr>
        </p:nvSpPr>
        <p:spPr>
          <a:xfrm>
            <a:off x="8378867" y="4039928"/>
            <a:ext cx="491222" cy="4509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08</a:t>
            </a:r>
            <a:endParaRPr dirty="0" lang="en-US"/>
          </a:p>
        </p:txBody>
      </p:sp>
      <p:cxnSp>
        <p:nvCxnSpPr>
          <p:cNvPr id="3145743" name="直接连接符 70"/>
          <p:cNvCxnSpPr>
            <a:cxnSpLocks/>
          </p:cNvCxnSpPr>
          <p:nvPr>
            <p:custDataLst>
              <p:tags r:id="rId45"/>
            </p:custDataLst>
          </p:nvPr>
        </p:nvCxnSpPr>
        <p:spPr>
          <a:xfrm>
            <a:off x="8624386" y="4670658"/>
            <a:ext cx="0" cy="411405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18" name="椭圆 71"/>
          <p:cNvSpPr>
            <a:spLocks noChangeAspect="1"/>
          </p:cNvSpPr>
          <p:nvPr>
            <p:custDataLst>
              <p:tags r:id="rId46"/>
            </p:custDataLst>
          </p:nvPr>
        </p:nvSpPr>
        <p:spPr>
          <a:xfrm>
            <a:off x="8581451" y="5006282"/>
            <a:ext cx="85709" cy="85709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20" name="标题"/>
          <p:cNvSpPr txBox="1"/>
          <p:nvPr>
            <p:custDataLst>
              <p:tags r:id="rId47"/>
            </p:custDataLst>
          </p:nvPr>
        </p:nvSpPr>
        <p:spPr>
          <a:xfrm>
            <a:off x="7964629" y="4783137"/>
            <a:ext cx="1405633" cy="6719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400" lang="zh-CN" spc="300">
                <a:latin typeface="+mj-ea"/>
                <a:ea typeface="+mj-ea"/>
              </a:rPr>
              <a:t>消费者信任危机</a:t>
            </a:r>
            <a:endParaRPr altLang="en-US" b="1" dirty="0" sz="1400" lang="zh-CN" spc="300">
              <a:latin typeface="+mj-ea"/>
              <a:ea typeface="+mj-ea"/>
            </a:endParaRPr>
          </a:p>
        </p:txBody>
      </p:sp>
      <p:sp>
        <p:nvSpPr>
          <p:cNvPr id="1050322" name="正文"/>
          <p:cNvSpPr txBox="1"/>
          <p:nvPr>
            <p:custDataLst>
              <p:tags r:id="rId48"/>
            </p:custDataLst>
          </p:nvPr>
        </p:nvSpPr>
        <p:spPr>
          <a:xfrm>
            <a:off x="7964629" y="5487644"/>
            <a:ext cx="1405633" cy="76235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个人职业发展的目标与规划</a:t>
            </a:r>
            <a:endParaRPr altLang="en-US" lang="zh-CN"/>
          </a:p>
        </p:txBody>
      </p:sp>
      <p:sp>
        <p:nvSpPr>
          <p:cNvPr id="10503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短期目标：在2024年之前，提升家居行业职位的专业技能，拓展业务领域，提高个人业绩。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中期目标：在2025-2027年之间，通过不断学习和实践，成为家居行业的专家，并带领团队实现更高的业绩。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长期目标：在2028年之前，成为家居行业的领军人物，为行业的发展做出贡献，并推动行业的创新和进步。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规划实现目标的具体措施，包括学习计划、工作计划、时间管理等方面。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提升个人技能和知识储备的建议</a:t>
            </a:r>
            <a:endParaRPr altLang="en-US" lang="zh-CN"/>
          </a:p>
        </p:txBody>
      </p:sp>
      <p:sp>
        <p:nvSpPr>
          <p:cNvPr id="105044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不断学习：关注行业动态，学习新知识，提高专业技能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4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参加培训：参加相关培训课程，提升个人技能和知识水平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5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拓展视野：多与同行交流，了解行业发展趋势，拓展视野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5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持续进步：保持积极进取的态度，不断追求进步和提升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对行业发展的建议和期望</a:t>
            </a:r>
            <a:endParaRPr altLang="en-US" lang="zh-CN"/>
          </a:p>
        </p:txBody>
      </p:sp>
      <p:sp>
        <p:nvSpPr>
          <p:cNvPr id="105051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12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智能化发展：引入智能化技术，提高家居产品的智能化水平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1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18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跨界合作：加强与其他行业的合作，拓展业务范围和市场空间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22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24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6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国际化拓展：积极参与国际市场竞争，推动中国家居品牌走向世界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28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30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创新驱动：鼓励企业加大研发投入，推动产品创新和设计创新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34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36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8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绿色环保：推广环保材料和节能技术，提高家居产品的环保性能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40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42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4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个性化定制：满足消费者个性化需求，提供定制化服务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六 章</a:t>
            </a:r>
            <a:endParaRPr altLang="en-US" lang="zh-CN"/>
          </a:p>
        </p:txBody>
      </p:sp>
      <p:sp>
        <p:nvSpPr>
          <p:cNvPr id="10505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总结与反思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工作成果的总结与反思</a:t>
            </a:r>
            <a:endParaRPr altLang="en-US" lang="zh-CN"/>
          </a:p>
        </p:txBody>
      </p:sp>
      <p:sp>
        <p:nvSpPr>
          <p:cNvPr id="105068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未来家居行业职位发展趋势预测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9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行业趋势对工作的影响及应对策略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工作中遇到的问题及解决方案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1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2024年家居行业职位工作成果总结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行业趋势的总结与反思</a:t>
            </a:r>
            <a:endParaRPr altLang="en-US" lang="zh-CN"/>
          </a:p>
        </p:txBody>
      </p:sp>
      <p:sp>
        <p:nvSpPr>
          <p:cNvPr id="10507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行业趋势：智能家居、定制家居、绿色环保等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消费者需求：个性化、品质化、智能化等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未来展望：技术创新、产品升级、市场拓展等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竞争格局：品牌竞争、价格竞争、渠道竞争等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个人成长的总结与反思</a:t>
            </a:r>
            <a:endParaRPr altLang="en-US" lang="zh-CN"/>
          </a:p>
        </p:txBody>
      </p:sp>
      <p:sp>
        <p:nvSpPr>
          <p:cNvPr id="10508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技能提升：在过去的工作中，我学会了哪些新技能，如何提高自己的专业能力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沟通能力：如何与领导、同事、客户进行有效沟通，解决工作中的问题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解决问题的能力：在面对困难和挑战时，如何找到解决方案，提高自己的问题解决能力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团队协作：在团队中扮演的角色，如何与同事协作，共同完成任务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对未来发展的思考与展望</a:t>
            </a:r>
            <a:endParaRPr altLang="en-US" lang="zh-CN"/>
          </a:p>
        </p:txBody>
      </p:sp>
      <p:sp>
        <p:nvSpPr>
          <p:cNvPr id="10509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挑战与机遇：总结当前家居行业面临的挑战和机遇，分析未来可能的发展方向。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行业趋势：分析当前家居行业的发展趋势，包括消费者需求、技术创新、市场竞争等方面。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自身发展：反思自身在工作中遇到的问题和不足，提出改进措施和未来发展计划。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行业合作：探讨与同行之间的合作与交流，共同推动家居行业的发展。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99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6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6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6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6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6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14_6*l_h_i*1_6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6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6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SLIDE_ID" val="custom202309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8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0_7*l_h_i*1_1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0_7*l_h_i*1_1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0_7*l_h_i*1_1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400_7*l_h_i*1_1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0_7*l_h_a*1_1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0_7*l_h_f*1_1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0_7*l_h_i*1_2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0_7*l_h_i*1_2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400_7*l_h_i*1_2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0_7*l_h_i*1_2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0_7*l_h_a*1_2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0_7*l_h_f*1_2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0_7*l_h_i*1_3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0_7*l_h_i*1_3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0_7*l_h_i*1_3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400_7*l_h_i*1_3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0_7*l_h_a*1_3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0_7*l_h_f*1_3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0_7*l_h_i*1_4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0_7*l_h_i*1_4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400_7*l_h_i*1_4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0_7*l_h_i*1_4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0_7*l_h_a*1_4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0_7*l_h_f*1_4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0_7*l_h_i*1_5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0_7*l_h_i*1_5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0_7*l_h_i*1_5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400_7*l_h_i*1_5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0_7*l_h_a*1_5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0_7*l_h_f*1_5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0_7*l_h_i*1_6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0_7*l_h_i*1_6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400_7*l_h_i*1_6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0_7*l_h_i*1_6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0_7*l_h_a*1_6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0_7*l_h_f*1_6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0_7*l_h_i*1_7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0_7*l_h_i*1_7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0_7*l_h_i*1_7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4"/>
  <p:tag name="KSO_WM_UNIT_ID" val="diagram20231400_7*l_h_i*1_7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0_7*l_h_a*1_7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0_7*l_h_f*1_7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0_7*l_h_i*1_8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0_7*l_h_i*1_8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4"/>
  <p:tag name="KSO_WM_UNIT_ID" val="diagram20231400_7*l_h_i*1_8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0_7*l_h_i*1_8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0_7*l_h_a*1_8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0_7*l_h_f*1_8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六 章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8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4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45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2023-12-17T14:24:03Z</dcterms:created>
  <dcterms:modified xsi:type="dcterms:W3CDTF">2023-12-17T14:24:03Z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87995257b16e4d6ba17633d40b28cebe_21</vt:lpwstr>
  </property>
</Properties>
</file>