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050" r:id="rId1"/>
    <p:sldMasterId id="2147490087" r:id="rId2"/>
  </p:sldMasterIdLst>
  <p:notesMasterIdLst>
    <p:notesMasterId r:id="rId3"/>
  </p:notesMasterIdLst>
  <p:sldIdLst>
    <p:sldId id="3088" r:id="rId4"/>
    <p:sldId id="3091" r:id="rId5"/>
    <p:sldId id="3094" r:id="rId6"/>
    <p:sldId id="3097" r:id="rId7"/>
    <p:sldId id="3100" r:id="rId8"/>
    <p:sldId id="3103" r:id="rId9"/>
    <p:sldId id="3106" r:id="rId10"/>
    <p:sldId id="3109" r:id="rId11"/>
    <p:sldId id="3112" r:id="rId12"/>
    <p:sldId id="3115" r:id="rId13"/>
    <p:sldId id="3118" r:id="rId14"/>
    <p:sldId id="3121" r:id="rId15"/>
    <p:sldId id="3124" r:id="rId16"/>
    <p:sldId id="3127" r:id="rId17"/>
    <p:sldId id="3130" r:id="rId18"/>
    <p:sldId id="3133" r:id="rId19"/>
    <p:sldId id="3136" r:id="rId20"/>
    <p:sldId id="3139" r:id="rId21"/>
    <p:sldId id="3142" r:id="rId22"/>
    <p:sldId id="3145" r:id="rId23"/>
    <p:sldId id="3148" r:id="rId24"/>
    <p:sldId id="3151" r:id="rId25"/>
    <p:sldId id="3154" r:id="rId26"/>
    <p:sldId id="3157" r:id="rId27"/>
    <p:sldId id="3160" r:id="rId28"/>
    <p:sldId id="3163" r:id="rId29"/>
    <p:sldId id="316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51" r:id="rId1"/>
    <p:sldLayoutId id="2147490052" r:id="rId2"/>
    <p:sldLayoutId id="2147490053" r:id="rId3"/>
    <p:sldLayoutId id="2147490054" r:id="rId4"/>
    <p:sldLayoutId id="2147490055" r:id="rId5"/>
    <p:sldLayoutId id="2147490056" r:id="rId6"/>
    <p:sldLayoutId id="2147490057" r:id="rId7"/>
    <p:sldLayoutId id="2147490058" r:id="rId8"/>
    <p:sldLayoutId id="2147490059" r:id="rId9"/>
    <p:sldLayoutId id="2147490060" r:id="rId10"/>
    <p:sldLayoutId id="21474900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88" r:id="rId1"/>
    <p:sldLayoutId id="2147490089" r:id="rId2"/>
    <p:sldLayoutId id="2147490090" r:id="rId3"/>
    <p:sldLayoutId id="2147490091" r:id="rId4"/>
    <p:sldLayoutId id="2147490092" r:id="rId5"/>
    <p:sldLayoutId id="2147490093" r:id="rId6"/>
    <p:sldLayoutId id="2147490094" r:id="rId7"/>
    <p:sldLayoutId id="2147490095" r:id="rId8"/>
    <p:sldLayoutId id="2147490096" r:id="rId9"/>
    <p:sldLayoutId id="2147490097" r:id="rId10"/>
    <p:sldLayoutId id="21474900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初中课程改革：迈向素质教育的重要转型点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初中课程改革的背景和目标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初中课程改革的主要内容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初中课程改革的关键问题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初中课程改革的实施效果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初中课程改革的未来展望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初中课程改革的背景和目标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当前教育环境的变化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社会需求：经济发展、全球化背景下对人才素质提出更高要求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科技发展：信息技术、人工智能等新兴科技对教育产生深远影响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教育资源：城乡、地区间教育资源不均衡问题日益凸显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教育改革：国家政策推动下，教育改革成为必然趋势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改革的目标和原则</a:t>
            </a:r>
            <a:endParaRPr altLang="en-US" lang="zh-CN"/>
          </a:p>
        </p:txBody>
      </p:sp>
      <p:sp>
        <p:nvSpPr>
          <p:cNvPr id="1048954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6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目标：提高学生的综合素质，培养创新精神和实践能力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2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原则：以素质教育为核心，注重学生的个性发展，促进教育公平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课程改革的必要性和紧迫性</a:t>
            </a:r>
            <a:endParaRPr altLang="en-US" lang="zh-CN"/>
          </a:p>
        </p:txBody>
      </p:sp>
      <p:sp>
        <p:nvSpPr>
          <p:cNvPr id="1049006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08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12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适应社会发展的需要：随着科技的进步和社会的发展，传统教育模式已经无法满足现代社会的需求，需要改革教育体制，培养具有创新精神和实践能力的人才。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14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6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18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22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提高教育质量的需要：初中阶段是学生成长的关键期，需要注重学生的综合素质培养。课程改革可以优化课程结构，更新教学内容和方法，提高教育质量。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24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6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28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32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促进教育公平的需要：通过课程改革，可以推动教育资源的均衡分配，缩小城乡、区域和校际之间的教育差距，促进教育公平。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4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6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038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042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增强国际竞争力的需要：随着全球化的加速，国际竞争越来越激烈。课程改革可以借鉴国际先进的教育理念和方法，提高我国教育的国际竞争力。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4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初中课程改革的主要内容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课程结构和设置</a:t>
            </a:r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课程设置：初中课程分为必修课和选修课，必修课包括语文、数学、英语等基础学科，选修课则涵盖了艺术、体育、科技等多个领域。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课程结构调整：针对不同学科领域，初中课程结构进行了调整，注重学科之间的融合和跨学科学习，以培养学生的综合素质。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课程设置特点：初中课程设置强调基础性、综合性、实践性，注重培养学生的创新精神和实践能力，同时关注学生的个性化需求和兴趣爱好。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课程评价改革：初中课程评价方式多样化，采用过程性评价和终结性评价相结合的方式，注重学生的参与和表现，同时加强对学生综合素质的评价。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课程内容的选择与组织</a:t>
            </a:r>
            <a:endParaRPr altLang="en-US" lang="zh-CN"/>
          </a:p>
        </p:txBody>
      </p:sp>
      <p:sp>
        <p:nvSpPr>
          <p:cNvPr id="10491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课程内容的选择依据：学生发展需要、社会需要和学科发展需要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课程内容的组织原则：逻辑顺序与心理顺序的统一、学术性与生活性的统一、直线式与螺旋式的统一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课程内容的呈现方式：分科课程与综合课程相结合、必修课程与选修课程相结合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课程内容的实施途径：课堂教学与实践教学相结合、传统教学与现代教育技术相结合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课程实施与评价</a:t>
            </a:r>
            <a:endParaRPr altLang="en-US" lang="zh-CN"/>
          </a:p>
        </p:txBody>
      </p:sp>
      <p:sp>
        <p:nvSpPr>
          <p:cNvPr id="1049236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课程实施：注重学生的主体性，强调探究式学习、合作学习等多样化教学方式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课程评价：建立多元评价体系，关注学生的综合素质和能力，采用过程评价、作品评价等多种方式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教师培训与专业发展</a:t>
            </a:r>
            <a:endParaRPr altLang="en-US" lang="zh-CN"/>
          </a:p>
        </p:txBody>
      </p:sp>
      <p:sp>
        <p:nvSpPr>
          <p:cNvPr id="10492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培训内容：教育教学理论、学科专业知识、教育技术等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培训目标：提高教师的教育教学能力和专业素养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培训方式：线上培训、线下培训、校本培训等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培训评估：对教师的学习成果进行考核与评价，促进教师专业成长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4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初中课程改革的关键问题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课程改革的平衡发展</a:t>
            </a:r>
            <a:endParaRPr altLang="en-US" lang="zh-CN"/>
          </a:p>
        </p:txBody>
      </p:sp>
      <p:sp>
        <p:nvSpPr>
          <p:cNvPr id="1049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课程设置：既要满足学生全面发展的需要，又要注重培养学生的特长和兴趣。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评价体系：建立科学的评价体系，既要注重学生的知识掌握程度，也要关注学生的综合素质和能力表现。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教师培训：加强教师培训，提高教师的专业素养和教育理念，以适应课程改革的需求。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教学质量：在提高教学质量的同时，也要注重学生的参与度和满意度。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教师角色的转变与专业成长</a:t>
            </a:r>
            <a:endParaRPr altLang="en-US" lang="zh-CN"/>
          </a:p>
        </p:txBody>
      </p:sp>
      <p:sp>
        <p:nvSpPr>
          <p:cNvPr id="10494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教师由传统的知识传授者转变为学生学习活动的引导者和组织者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初中课程改革要求教师具备跨学科的知识和技能，以适应综合性课程的需要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教师需要积极参与课程开发和教学改革，成为课程的建设者和开发者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教师需要不断更新教育观念，提高自身专业素养和教育教学能力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学生学习方式的变革</a:t>
            </a:r>
            <a:endParaRPr altLang="en-US" lang="zh-CN"/>
          </a:p>
        </p:txBody>
      </p:sp>
      <p:sp>
        <p:nvSpPr>
          <p:cNvPr id="10495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自主学习：学生需要具备自我规划和自我约束的能力，主动参与学习过程。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探究学习：学生需要具备探究精神和问题解决能力，通过实践和研究深入理解知识。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技术支持学习：学生需要利用现代技术手段辅助学习，提高学习效率和效果。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合作学习：学生需要学会与他人协作，共同完成学习任务，培养团队合作精神。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课程资源的开发与利用</a:t>
            </a:r>
            <a:endParaRPr altLang="en-US" lang="zh-CN"/>
          </a:p>
        </p:txBody>
      </p:sp>
      <p:sp>
        <p:nvSpPr>
          <p:cNvPr id="10496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课程资源开发的重要性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课程资源的定义和分类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课程资源利用的策略和方法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课程资源开发与利用的案例分析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初中课程改革的实施效果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改革对学生素质的影响</a:t>
            </a:r>
            <a:endParaRPr altLang="en-US" lang="zh-CN"/>
          </a:p>
        </p:txBody>
      </p:sp>
      <p:sp>
        <p:nvSpPr>
          <p:cNvPr id="10497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促进了学生的全面发展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增强了学生的学习动力和自信心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提高了学生的综合素质和能力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培养了学生的创新精神和实践能力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改革对教师专业发展的影响</a:t>
            </a:r>
            <a:endParaRPr altLang="en-US" lang="zh-CN"/>
          </a:p>
        </p:txBody>
      </p:sp>
      <p:sp>
        <p:nvSpPr>
          <p:cNvPr id="10497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促进教师参与课程开发与设计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增强教师教育教学创新意识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培养教师团队协作精神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改革对学校发展的影响</a:t>
            </a:r>
            <a:endParaRPr altLang="en-US" lang="zh-CN"/>
          </a:p>
        </p:txBody>
      </p:sp>
      <p:sp>
        <p:nvSpPr>
          <p:cNvPr id="10498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课程设置更加多样化，满足学生个性化需求。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学校管理更加科学化，教师队伍素质得到优化。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学校文化建设更加丰富，形成良好的教育生态。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教学质量得到提高，学生综合素质得到提升。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改革对教育公平的促进</a:t>
            </a:r>
            <a:endParaRPr altLang="en-US" lang="zh-CN"/>
          </a:p>
        </p:txBody>
      </p:sp>
      <p:sp>
        <p:nvSpPr>
          <p:cNvPr id="10499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促进了教育机会的公平，让每个孩子都有平等的发展机会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缩小了城乡教育差距，提高了农村地区的教育水平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优化了教育资源分配，使更多学生享受到优质教育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提高了教师队伍素质，为教育公平提供了有力保障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初中课程改革的未来展望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未来教育发展的趋势</a:t>
            </a:r>
            <a:endParaRPr altLang="en-US" lang="zh-CN"/>
          </a:p>
        </p:txBody>
      </p:sp>
      <p:sp>
        <p:nvSpPr>
          <p:cNvPr id="105001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个性化教育：关注学生的兴趣、特长和需求，因材施教，培养学生的综合素质。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数字化教育：利用信息技术手段，实现教育资源的共享和优化配置，提高教育质量和效率。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终身学习：鼓励学生自主学习和终身学习，培养其自我发展和适应社会变化的能力。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跨界融合：加强不同领域、不同学科之间的交叉融合，培养创新型人才，推动社会进步。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初中课程改革的方向和重点</a:t>
            </a:r>
            <a:endParaRPr altLang="en-US" lang="zh-CN"/>
          </a:p>
        </p:txBody>
      </p:sp>
      <p:sp>
        <p:nvSpPr>
          <p:cNvPr id="10500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推进个性化教育，满足学生个性化需求和兴趣发展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注重素质教育，培养学生全面发展和创新能力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加强课程整合，实现跨学科学习和综合素养提升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强化实践教学，提高学生动手能力和解决实际问题的能力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政策建议与措施保障</a:t>
            </a:r>
            <a:endParaRPr altLang="en-US" lang="zh-CN"/>
          </a:p>
        </p:txBody>
      </p:sp>
      <p:sp>
        <p:nvSpPr>
          <p:cNvPr id="10501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制定科学合理的课程设置标准，确保课程内容的全面性和科学性。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加强师资队伍建设，提高教师的专业素养和教育教学方法的创新。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建立完善的课程评价体系，对课程实施过程进行监督和评估，确保课程质量。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加大对课程改革的投入，提供必要的政策和资金支持，推动课程改革的顺利实施。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国际视野下的课程改革与交流</a:t>
            </a:r>
            <a:endParaRPr altLang="en-US" lang="zh-CN"/>
          </a:p>
        </p:txBody>
      </p:sp>
      <p:sp>
        <p:nvSpPr>
          <p:cNvPr id="10502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全球范围内对课程改革的关注与重视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借鉴国外先进的教育理念和教学方法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跨国教育资源共享与合作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国际教育合作与交流项目的增多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8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5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2023-12-31T18:27:16Z</dcterms:created>
  <dcterms:modified xsi:type="dcterms:W3CDTF">2023-12-31T18:27:16Z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4ed58dab0a294eb9b8dda619fd6e2f24_21</vt:lpwstr>
  </property>
</Properties>
</file>