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0460" r:id="rId1"/>
    <p:sldMasterId id="2147500497" r:id="rId2"/>
  </p:sldMasterIdLst>
  <p:notesMasterIdLst>
    <p:notesMasterId r:id="rId3"/>
  </p:notesMasterIdLst>
  <p:sldIdLst>
    <p:sldId id="7678" r:id="rId4"/>
    <p:sldId id="7681" r:id="rId5"/>
    <p:sldId id="7684" r:id="rId6"/>
    <p:sldId id="7687" r:id="rId7"/>
    <p:sldId id="7690" r:id="rId8"/>
    <p:sldId id="7693" r:id="rId9"/>
    <p:sldId id="7696" r:id="rId10"/>
    <p:sldId id="7699" r:id="rId11"/>
    <p:sldId id="7702" r:id="rId12"/>
    <p:sldId id="7705" r:id="rId13"/>
    <p:sldId id="7708" r:id="rId14"/>
    <p:sldId id="7711" r:id="rId15"/>
    <p:sldId id="7714" r:id="rId16"/>
    <p:sldId id="7717" r:id="rId17"/>
    <p:sldId id="7720" r:id="rId18"/>
    <p:sldId id="7723" r:id="rId19"/>
    <p:sldId id="7726" r:id="rId20"/>
    <p:sldId id="7729" r:id="rId21"/>
    <p:sldId id="7732" r:id="rId22"/>
    <p:sldId id="7735" r:id="rId23"/>
    <p:sldId id="7738" r:id="rId24"/>
    <p:sldId id="7741" r:id="rId25"/>
    <p:sldId id="7744" r:id="rId26"/>
    <p:sldId id="7747" r:id="rId27"/>
    <p:sldId id="7750" r:id="rId28"/>
    <p:sldId id="7753" r:id="rId29"/>
    <p:sldId id="7756" r:id="rId30"/>
    <p:sldId id="7759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461" r:id="rId1"/>
    <p:sldLayoutId id="2147500462" r:id="rId2"/>
    <p:sldLayoutId id="2147500463" r:id="rId3"/>
    <p:sldLayoutId id="2147500464" r:id="rId4"/>
    <p:sldLayoutId id="2147500465" r:id="rId5"/>
    <p:sldLayoutId id="2147500466" r:id="rId6"/>
    <p:sldLayoutId id="2147500467" r:id="rId7"/>
    <p:sldLayoutId id="2147500468" r:id="rId8"/>
    <p:sldLayoutId id="2147500469" r:id="rId9"/>
    <p:sldLayoutId id="2147500470" r:id="rId10"/>
    <p:sldLayoutId id="214750047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498" r:id="rId1"/>
    <p:sldLayoutId id="2147500499" r:id="rId2"/>
    <p:sldLayoutId id="2147500500" r:id="rId3"/>
    <p:sldLayoutId id="2147500501" r:id="rId4"/>
    <p:sldLayoutId id="2147500502" r:id="rId5"/>
    <p:sldLayoutId id="2147500503" r:id="rId6"/>
    <p:sldLayoutId id="2147500504" r:id="rId7"/>
    <p:sldLayoutId id="2147500505" r:id="rId8"/>
    <p:sldLayoutId id="2147500506" r:id="rId9"/>
    <p:sldLayoutId id="2147500507" r:id="rId10"/>
    <p:sldLayoutId id="214750050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tags" Target="../tags/tag219.xml"/><Relationship Id="rId14" Type="http://schemas.openxmlformats.org/officeDocument/2006/relationships/tags" Target="../tags/tag220.xml"/><Relationship Id="rId15" Type="http://schemas.openxmlformats.org/officeDocument/2006/relationships/tags" Target="../tags/tag221.xml"/><Relationship Id="rId16" Type="http://schemas.openxmlformats.org/officeDocument/2006/relationships/tags" Target="../tags/tag222.xml"/><Relationship Id="rId17" Type="http://schemas.openxmlformats.org/officeDocument/2006/relationships/tags" Target="../tags/tag223.xml"/><Relationship Id="rId18" Type="http://schemas.openxmlformats.org/officeDocument/2006/relationships/tags" Target="../tags/tag224.xml"/><Relationship Id="rId19" Type="http://schemas.openxmlformats.org/officeDocument/2006/relationships/tags" Target="../tags/tag225.xml"/><Relationship Id="rId20" Type="http://schemas.openxmlformats.org/officeDocument/2006/relationships/tags" Target="../tags/tag226.xml"/><Relationship Id="rId21" Type="http://schemas.openxmlformats.org/officeDocument/2006/relationships/tags" Target="../tags/tag227.xml"/><Relationship Id="rId22" Type="http://schemas.openxmlformats.org/officeDocument/2006/relationships/tags" Target="../tags/tag228.xml"/><Relationship Id="rId23" Type="http://schemas.openxmlformats.org/officeDocument/2006/relationships/tags" Target="../tags/tag229.xml"/><Relationship Id="rId24" Type="http://schemas.openxmlformats.org/officeDocument/2006/relationships/tags" Target="../tags/tag230.xml"/><Relationship Id="rId25" Type="http://schemas.openxmlformats.org/officeDocument/2006/relationships/tags" Target="../tags/tag231.xml"/><Relationship Id="rId26" Type="http://schemas.openxmlformats.org/officeDocument/2006/relationships/tags" Target="../tags/tag232.xml"/><Relationship Id="rId27" Type="http://schemas.openxmlformats.org/officeDocument/2006/relationships/tags" Target="../tags/tag233.xml"/><Relationship Id="rId28" Type="http://schemas.openxmlformats.org/officeDocument/2006/relationships/tags" Target="../tags/tag234.xml"/><Relationship Id="rId29" Type="http://schemas.openxmlformats.org/officeDocument/2006/relationships/tags" Target="../tags/tag235.xml"/><Relationship Id="rId3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tags" Target="../tags/tag271.xml"/><Relationship Id="rId14" Type="http://schemas.openxmlformats.org/officeDocument/2006/relationships/tags" Target="../tags/tag272.xml"/><Relationship Id="rId15" Type="http://schemas.openxmlformats.org/officeDocument/2006/relationships/tags" Target="../tags/tag273.xml"/><Relationship Id="rId16" Type="http://schemas.openxmlformats.org/officeDocument/2006/relationships/tags" Target="../tags/tag274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tags" Target="../tags/tag318.xml"/><Relationship Id="rId14" Type="http://schemas.openxmlformats.org/officeDocument/2006/relationships/tags" Target="../tags/tag319.xml"/><Relationship Id="rId15" Type="http://schemas.openxmlformats.org/officeDocument/2006/relationships/tags" Target="../tags/tag320.xml"/><Relationship Id="rId16" Type="http://schemas.openxmlformats.org/officeDocument/2006/relationships/tags" Target="../tags/tag321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tags" Target="../tags/tag330.xml"/><Relationship Id="rId10" Type="http://schemas.openxmlformats.org/officeDocument/2006/relationships/tags" Target="../tags/tag331.xml"/><Relationship Id="rId11" Type="http://schemas.openxmlformats.org/officeDocument/2006/relationships/tags" Target="../tags/tag332.xml"/><Relationship Id="rId12" Type="http://schemas.openxmlformats.org/officeDocument/2006/relationships/tags" Target="../tags/tag333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初中教育的青少年心理与行为问题关注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2206476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2206625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初中青少年的心理特点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940275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5344443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5344160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初中青少年的行为问题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078242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8482410" y="282216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8482330" y="329057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初中教育对青少年心理与行为的影响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216209" y="284113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1"/>
            </p:custDataLst>
          </p:nvPr>
        </p:nvSpPr>
        <p:spPr>
          <a:xfrm>
            <a:off x="3775460" y="483683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our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2"/>
            </p:custDataLst>
          </p:nvPr>
        </p:nvSpPr>
        <p:spPr>
          <a:xfrm>
            <a:off x="3775710" y="530542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如何关注和解决初中青少年的心理与行为问题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18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3509259" y="485580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4"/>
            </p:custDataLst>
          </p:nvPr>
        </p:nvSpPr>
        <p:spPr>
          <a:xfrm>
            <a:off x="6913427" y="481787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5"/>
            </p:custDataLst>
          </p:nvPr>
        </p:nvSpPr>
        <p:spPr>
          <a:xfrm>
            <a:off x="6913245" y="528637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成功案例分享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33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6647226" y="483684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704"/>
          </a:bodyPr>
          <a:p>
            <a:r>
              <a:rPr altLang="en-US" lang="zh-CN"/>
              <a:t>初中青少年的心理特点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自我意识增强</a:t>
            </a:r>
            <a:endParaRPr altLang="en-US" lang="zh-CN"/>
          </a:p>
        </p:txBody>
      </p:sp>
      <p:sp>
        <p:nvSpPr>
          <p:cNvPr id="104889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开始独立思考，有自己的见解和判断力，不再完全依赖父母。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0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初中青少年开始形成自我认知，关注自己的外貌、能力等方面。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逐渐意识到自己的存在和价值，追求自我实现和认同。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开始关注自己的内心世界，探索自己的情感和思想。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情绪波动较大</a:t>
            </a:r>
            <a:endParaRPr altLang="en-US" lang="zh-CN"/>
          </a:p>
        </p:txBody>
      </p:sp>
      <p:sp>
        <p:nvSpPr>
          <p:cNvPr id="104895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5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5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初中青少年处于青春期，情绪容易波动，有时表现为易怒、焦虑、抑郁等。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6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6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情绪波动与荷尔蒙变化、大脑发育和外界环境刺激等多重因素有关。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6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7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初中青少年需要家长和老师的关注与引导，帮助他们学会调节情绪，保持心理健康。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7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7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情绪波动较大是初中青少年心理特点之一，需要引起关注和重视。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社交需求变化</a:t>
            </a:r>
            <a:endParaRPr altLang="en-US" lang="zh-CN"/>
          </a:p>
        </p:txBody>
      </p:sp>
      <p:sp>
        <p:nvSpPr>
          <p:cNvPr id="104901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初中青少年开始对社交产生需求，渴望与同龄人建立友谊和互动关系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随着自我意识的提高，初中青少年开始对社交圈子产生一定的影响力和控制力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社交需求的变化也带来了一些问题，如网络成瘾、社交焦虑等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针对初中青少年的社交需求变化，家长和学校应该给予正确的引导和支持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认知能力发展</a:t>
            </a:r>
            <a:endParaRPr altLang="en-US" lang="zh-CN"/>
          </a:p>
        </p:txBody>
      </p:sp>
      <p:sp>
        <p:nvSpPr>
          <p:cNvPr id="104906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抽象思维萌芽：开始能够理解复杂的概念和抽象的事物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自我意识增强：更加关注自己的内心世界，独立思考能力提高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情绪波动较大：容易受到外界影响，情绪不稳定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社交能力提高：与同龄人交往增多，合作与沟通能力得到锻炼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11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704"/>
          </a:bodyPr>
          <a:p>
            <a:r>
              <a:rPr altLang="en-US" lang="zh-CN"/>
              <a:t>初中青少年的行为问题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学习问题</a:t>
            </a:r>
            <a:endParaRPr altLang="en-US" lang="zh-CN"/>
          </a:p>
        </p:txBody>
      </p:sp>
      <p:sp>
        <p:nvSpPr>
          <p:cNvPr id="104915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缺乏学习动力和兴趣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学习压力过大，产生焦虑和抑郁情绪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学习方法不当，导致学习效果不佳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逃课、旷课等不规范行为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行为习惯问题</a:t>
            </a:r>
            <a:endParaRPr altLang="en-US" lang="zh-CN"/>
          </a:p>
        </p:txBody>
      </p:sp>
      <p:sp>
        <p:nvSpPr>
          <p:cNvPr id="104921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缺乏自律：无法自我约束和管理时间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注意力不集中：容易分心，难以专注于任务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情绪波动：容易情绪化，易怒或沮丧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社交问题：难以与同龄人相处，缺乏沟通能力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社交问题</a:t>
            </a:r>
            <a:endParaRPr altLang="en-US" lang="zh-CN"/>
          </a:p>
        </p:txBody>
      </p:sp>
      <p:sp>
        <p:nvSpPr>
          <p:cNvPr id="104928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8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初中生社交问题主要表现为孤僻、自卑、不合群等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8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8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社交问题产生的原因主要包括家庭、学校、社会等多方面因素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9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9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社交问题对青少年的心理健康和学习成长产生负面影响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9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0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解决社交问题需要家长、学校、社会等多方面的支持和引导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网络成瘾问题</a:t>
            </a:r>
            <a:endParaRPr altLang="en-US" lang="zh-CN"/>
          </a:p>
        </p:txBody>
      </p:sp>
      <p:sp>
        <p:nvSpPr>
          <p:cNvPr id="104934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定义：过度使用互联网，导致生活、学习和人际关系受到影响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表现：沉迷于网络游戏、社交媒体等，无法自拔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原因：心理需求、逃避现实、社交障碍等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危害：影响学业、身心健康、家庭关系等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9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初中教育对青少年心理与行为的影响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教育方式的影响</a:t>
            </a:r>
            <a:endParaRPr altLang="en-US" lang="zh-CN"/>
          </a:p>
        </p:txBody>
      </p:sp>
      <p:sp>
        <p:nvSpPr>
          <p:cNvPr id="104943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传统教育方式：强调知识灌输，可能导致青少年缺乏独立思考和创造力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人文教育方式：注重个体差异和人文关怀，有利于培养青少年的情感和价值观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实践教育方式：通过实践和体验学习，帮助青少年在动手操作中培养解决问题能力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家庭教育方式：家长的言传身教对青少年心理与行为产生直接影响，良好的家庭教育有助于培养健康的人格和行为习惯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家庭环境的影响</a:t>
            </a:r>
            <a:endParaRPr altLang="en-US" lang="zh-CN"/>
          </a:p>
        </p:txBody>
      </p:sp>
      <p:sp>
        <p:nvSpPr>
          <p:cNvPr id="104949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家庭氛围：对青少年的心理健康和行为习惯产生重要影响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家庭教育方式：不同的教育方式对青少年的心理和行为发展有不同的影响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家庭经济状况：家庭经济状况对青少年的心理和行为有一定影响，如贫困可能导致自卑、焦虑等心理问题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家庭结构：单亲家庭、重组家庭等不同家庭结构对青少年的心理和行为有一定影响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社会环境的影响</a:t>
            </a:r>
            <a:endParaRPr altLang="en-US" lang="zh-CN"/>
          </a:p>
        </p:txBody>
      </p:sp>
      <p:sp>
        <p:nvSpPr>
          <p:cNvPr id="104955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9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9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9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家庭环境：家庭氛围、家庭教育方式对青少年心理与行为的影响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社会事件：重大社会事件对青少年心理与行为的影响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社会媒体：网络、电视、电影等媒体内容对青少年心理与行为的影响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学校环境：师生关系、同学关系、校园文化等对青少年心理与行为的影响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同伴关系的影响</a:t>
            </a:r>
            <a:endParaRPr altLang="en-US" lang="zh-CN"/>
          </a:p>
        </p:txBody>
      </p:sp>
      <p:sp>
        <p:nvSpPr>
          <p:cNvPr id="104964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同伴关系对青少年心理健康的影响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同伴关系对青少年行为规范的影响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同伴关系对青少年学业成绩的影响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同伴关系对青少年社交能力的影响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69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如何关注和解决初中青少年的心理与行为问题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家庭教育的关注重点</a:t>
            </a:r>
            <a:endParaRPr altLang="en-US" lang="zh-CN"/>
          </a:p>
        </p:txBody>
      </p:sp>
      <p:sp>
        <p:nvSpPr>
          <p:cNvPr id="104972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3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建立良好的沟通：与孩子建立信任，了解他们的需求和问题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3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3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关注孩子的情感：关注孩子的情绪变化，提供情感支持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4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4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培养自主能力：鼓励孩子自主解决问题，培养责任感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4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4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树立正确价值观：引导孩子树立正确的价值观，培养良好的品德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学校教育的关注重点</a:t>
            </a:r>
            <a:endParaRPr altLang="en-US" lang="zh-CN"/>
          </a:p>
        </p:txBody>
      </p:sp>
      <p:sp>
        <p:nvSpPr>
          <p:cNvPr id="104979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建立良好的师生关系：了解学生的需求和问题，关注学生的情感变化，建立信任和互动的关系。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开展心理健康教育：通过课程、讲座、心理咨询等方式，提高学生的心理素质和应对能力。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加强家庭教育指导：与家长合作，提供家庭教育咨询和培训，促进家庭教育的科学性和有效性。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营造良好的校园文化氛围：通过校园文化活动、学生组织等方式，营造积极向上、健康有序的校园文化氛围。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社会环境的改善措施</a:t>
            </a:r>
            <a:endParaRPr altLang="en-US" lang="zh-CN"/>
          </a:p>
        </p:txBody>
      </p:sp>
      <p:sp>
        <p:nvSpPr>
          <p:cNvPr id="104984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社会环境：加强网络监管，减少不良信息对青少年的影响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家庭环境：建立和谐的家庭氛围，加强亲子沟通，关注孩子的心理健康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学校环境：营造良好的校园文化，加强师生互动，提供心理辅导服务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政策支持：制定相关政策，支持青少年心理健康事业的发展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心理咨询与心理治疗的作用</a:t>
            </a:r>
            <a:endParaRPr altLang="en-US" lang="zh-CN"/>
          </a:p>
        </p:txBody>
      </p:sp>
      <p:sp>
        <p:nvSpPr>
          <p:cNvPr id="104991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心理咨询：提供专业意见，帮助青少年认识自己，解决困惑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心理治疗：针对严重心理问题，进行系统治疗，帮助恢复心理健康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预防心理问题：通过心理咨询和心理治疗，预防和减少青少年心理问题的发生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提高心理素质：帮助青少年提高心理素质，增强应对压力和困难的能力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97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成功案例分享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家庭教育成功案例</a:t>
            </a:r>
            <a:endParaRPr altLang="en-US" lang="zh-CN"/>
          </a:p>
        </p:txBody>
      </p:sp>
      <p:sp>
        <p:nvSpPr>
          <p:cNvPr id="105001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案例名称：李明家庭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案例简介：李明家庭通过科学合理的家庭教育方式，有效改善了孩子的心理与行为问题，取得了显著的效果。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案例效果：李明家庭的孩子在学业、社交等方面取得了显著进步，成为同龄人中的佼佼者。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案例总结：成功的家庭教育需要关注孩子的心理需求，建立良好的沟通机制，营造和谐的家庭氛围。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学校教育成功案例</a:t>
            </a:r>
            <a:endParaRPr altLang="en-US" lang="zh-CN"/>
          </a:p>
        </p:txBody>
      </p:sp>
      <p:sp>
        <p:nvSpPr>
          <p:cNvPr id="105006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案例名称：某中学的心理健康教育计划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案例简介：该计划针对初中生常见的心理问题，通过课程、讲座和心理咨询等方式，有效提升了学生的心理素质和应对能力。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案例效果：经过实施，该校学生的心理问题发生率明显降低，学生的学习成绩和人际关系也有所改善。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案例启示：学校教育应关注学生的心理健康，采取有效的措施，帮助学生健康成长。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社会支持成功案例</a:t>
            </a:r>
            <a:endParaRPr altLang="en-US" lang="zh-CN"/>
          </a:p>
        </p:txBody>
      </p:sp>
      <p:sp>
        <p:nvSpPr>
          <p:cNvPr id="105012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实施效果：该计划成功帮助了数百名青少年克服心理问题，提高了他们的心理健康水平。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案例名称：青少年心理健康支持计划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案例简介：该计划旨在为有心理问题的青少年提供全面的社会支持，包括心理咨询、教育辅导、家庭干预等。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案例启示：通过整合社会资源，为青少年提供全面的心理健康支持，可以有效解决青少年心理与行为问题。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心理咨询成功案例</a:t>
            </a:r>
            <a:endParaRPr altLang="en-US" lang="zh-CN"/>
          </a:p>
        </p:txBody>
      </p:sp>
      <p:sp>
        <p:nvSpPr>
          <p:cNvPr id="105019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案例名称：小明的转变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案例描述：小明因家庭问题导致心理障碍，经过心理咨询后逐渐恢复正常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咨询师：张老师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咨询方法：采用认知行为疗法和家庭治疗相结合的方式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0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262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5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5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5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5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7_5*l_h_i*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4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7_5*l_h_i*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5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SLIDE_ID" val="custom2023028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08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39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82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42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89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33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36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2023-12-31T15:08:33Z</dcterms:created>
  <dcterms:modified xsi:type="dcterms:W3CDTF">2023-12-31T15:08:33Z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92b463a08d3b4243bcc87234fabef6d0_21</vt:lpwstr>
  </property>
</Properties>
</file>