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102" r:id="rId1"/>
    <p:sldMasterId id="2147498139" r:id="rId2"/>
  </p:sldMasterIdLst>
  <p:notesMasterIdLst>
    <p:notesMasterId r:id="rId3"/>
  </p:notesMasterIdLst>
  <p:sldIdLst>
    <p:sldId id="6985" r:id="rId4"/>
    <p:sldId id="6989" r:id="rId5"/>
    <p:sldId id="6994" r:id="rId6"/>
    <p:sldId id="6998" r:id="rId7"/>
    <p:sldId id="7001" r:id="rId8"/>
    <p:sldId id="7004" r:id="rId9"/>
    <p:sldId id="7007" r:id="rId10"/>
    <p:sldId id="7011" r:id="rId11"/>
    <p:sldId id="7015" r:id="rId12"/>
    <p:sldId id="7018" r:id="rId13"/>
    <p:sldId id="7021" r:id="rId14"/>
    <p:sldId id="7024" r:id="rId15"/>
    <p:sldId id="7028" r:id="rId16"/>
    <p:sldId id="7032" r:id="rId17"/>
    <p:sldId id="7035" r:id="rId18"/>
    <p:sldId id="7038" r:id="rId19"/>
    <p:sldId id="7041" r:id="rId20"/>
    <p:sldId id="7045" r:id="rId21"/>
    <p:sldId id="7049" r:id="rId22"/>
    <p:sldId id="7052" r:id="rId23"/>
    <p:sldId id="7055" r:id="rId24"/>
    <p:sldId id="7058" r:id="rId25"/>
    <p:sldId id="7062" r:id="rId26"/>
    <p:sldId id="7066" r:id="rId27"/>
    <p:sldId id="7069" r:id="rId28"/>
    <p:sldId id="7072" r:id="rId29"/>
    <p:sldId id="7075" r:id="rId30"/>
    <p:sldId id="7078"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7" name="幻灯片图像占位符 1"/>
          <p:cNvSpPr>
            <a:spLocks noChangeAspect="1" noRot="1" noGrp="1"/>
          </p:cNvSpPr>
          <p:nvPr>
            <p:ph type="sldImg"/>
          </p:nvPr>
        </p:nvSpPr>
        <p:spPr/>
      </p:sp>
      <p:sp>
        <p:nvSpPr>
          <p:cNvPr id="1048619" name="备注占位符 2"/>
          <p:cNvSpPr>
            <a:spLocks noGrp="1"/>
          </p:cNvSpPr>
          <p:nvPr>
            <p:ph type="body" idx="1"/>
          </p:nvPr>
        </p:nvSpPr>
        <p:spPr/>
        <p:txBody>
          <a:bodyPr/>
          <a:p>
            <a:endParaRPr altLang="en-US" dirty="0" lang="zh-CN"/>
          </a:p>
        </p:txBody>
      </p:sp>
      <p:sp>
        <p:nvSpPr>
          <p:cNvPr id="104862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103" r:id="rId1"/>
    <p:sldLayoutId id="2147498104" r:id="rId2"/>
    <p:sldLayoutId id="2147498105" r:id="rId3"/>
    <p:sldLayoutId id="2147498106" r:id="rId4"/>
    <p:sldLayoutId id="2147498107" r:id="rId5"/>
    <p:sldLayoutId id="2147498108" r:id="rId6"/>
    <p:sldLayoutId id="2147498109" r:id="rId7"/>
    <p:sldLayoutId id="2147498110" r:id="rId8"/>
    <p:sldLayoutId id="2147498111" r:id="rId9"/>
    <p:sldLayoutId id="2147498112" r:id="rId10"/>
    <p:sldLayoutId id="214749811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8140" r:id="rId1"/>
    <p:sldLayoutId id="2147498141" r:id="rId2"/>
    <p:sldLayoutId id="2147498142" r:id="rId3"/>
    <p:sldLayoutId id="2147498143" r:id="rId4"/>
    <p:sldLayoutId id="2147498144" r:id="rId5"/>
    <p:sldLayoutId id="2147498145" r:id="rId6"/>
    <p:sldLayoutId id="2147498146" r:id="rId7"/>
    <p:sldLayoutId id="2147498147" r:id="rId8"/>
    <p:sldLayoutId id="2147498148" r:id="rId9"/>
    <p:sldLayoutId id="2147498149" r:id="rId10"/>
    <p:sldLayoutId id="2147498150"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slideLayout" Target="../slideLayouts/slideLayout14.xml"/><Relationship Id="rId2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tags" Target="../tags/tag138.xml"/><Relationship Id="rId14" Type="http://schemas.openxmlformats.org/officeDocument/2006/relationships/tags" Target="../tags/tag139.xml"/><Relationship Id="rId15" Type="http://schemas.openxmlformats.org/officeDocument/2006/relationships/tags" Target="../tags/tag140.xml"/><Relationship Id="rId16" Type="http://schemas.openxmlformats.org/officeDocument/2006/relationships/tags" Target="../tags/tag141.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tags" Target="../tags/tag224.xml"/><Relationship Id="rId16" Type="http://schemas.openxmlformats.org/officeDocument/2006/relationships/tags" Target="../tags/tag225.xml"/><Relationship Id="rId17" Type="http://schemas.openxmlformats.org/officeDocument/2006/relationships/tags" Target="../tags/tag226.xml"/><Relationship Id="rId18" Type="http://schemas.openxmlformats.org/officeDocument/2006/relationships/tags" Target="../tags/tag227.xml"/><Relationship Id="rId19" Type="http://schemas.openxmlformats.org/officeDocument/2006/relationships/tags" Target="../tags/tag228.xml"/><Relationship Id="rId20" Type="http://schemas.openxmlformats.org/officeDocument/2006/relationships/tags" Target="../tags/tag229.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2024年海洋资源开发利用方案</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839788"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1223963"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1145725"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01.</a:t>
            </a:r>
            <a:endParaRPr b="1" dirty="0" sz="4000" lang="en-US">
              <a:solidFill>
                <a:schemeClr val="accent1"/>
              </a:solidFill>
              <a:latin typeface="+mj-ea"/>
              <a:ea typeface="+mj-ea"/>
            </a:endParaRPr>
          </a:p>
        </p:txBody>
      </p:sp>
      <p:sp>
        <p:nvSpPr>
          <p:cNvPr id="1048816" name="项标题"/>
          <p:cNvSpPr txBox="1"/>
          <p:nvPr>
            <p:custDataLst>
              <p:tags r:id="rId5"/>
            </p:custDataLst>
          </p:nvPr>
        </p:nvSpPr>
        <p:spPr>
          <a:xfrm>
            <a:off x="1145725" y="4304798"/>
            <a:ext cx="1890064"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海洋资源概述</a:t>
            </a:r>
            <a:endParaRPr altLang="en-US" b="1" dirty="0" sz="17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3128266"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3512441"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3434203"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02.</a:t>
            </a:r>
            <a:endParaRPr b="1" dirty="0" sz="40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3434203" y="4304798"/>
            <a:ext cx="1890064"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2024年海洋资源开发利用现状</a:t>
            </a:r>
            <a:endParaRPr altLang="en-US" b="1" dirty="0" sz="17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5416744"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5800919"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5722681"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03.</a:t>
            </a:r>
            <a:endParaRPr b="1" dirty="0" sz="4000" lang="en-US">
              <a:solidFill>
                <a:schemeClr val="accent1"/>
              </a:solidFill>
              <a:latin typeface="+mj-ea"/>
              <a:ea typeface="+mj-ea"/>
            </a:endParaRPr>
          </a:p>
        </p:txBody>
      </p:sp>
      <p:sp>
        <p:nvSpPr>
          <p:cNvPr id="1048828" name="项标题"/>
          <p:cNvSpPr txBox="1"/>
          <p:nvPr>
            <p:custDataLst>
              <p:tags r:id="rId13"/>
            </p:custDataLst>
          </p:nvPr>
        </p:nvSpPr>
        <p:spPr>
          <a:xfrm>
            <a:off x="5722681" y="4304798"/>
            <a:ext cx="1890064"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2024年海洋资源开发利用方案</a:t>
            </a:r>
            <a:endParaRPr altLang="en-US" b="1" dirty="0" sz="17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7705222"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8089397"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8011159"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04.</a:t>
            </a:r>
            <a:endParaRPr b="1" dirty="0" sz="40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8011159" y="4304798"/>
            <a:ext cx="1890064"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2024年海洋资源开发利用方案实施保障</a:t>
            </a:r>
            <a:endParaRPr altLang="en-US" b="1" dirty="0" sz="17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9993702"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10377877"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10299638"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05.</a:t>
            </a:r>
            <a:endParaRPr b="1" dirty="0" sz="4000" lang="en-US">
              <a:solidFill>
                <a:schemeClr val="accent1"/>
              </a:solidFill>
              <a:latin typeface="+mj-ea"/>
              <a:ea typeface="+mj-ea"/>
            </a:endParaRPr>
          </a:p>
        </p:txBody>
      </p:sp>
      <p:sp>
        <p:nvSpPr>
          <p:cNvPr id="1048840" name="项标题"/>
          <p:cNvSpPr txBox="1"/>
          <p:nvPr>
            <p:custDataLst>
              <p:tags r:id="rId21"/>
            </p:custDataLst>
          </p:nvPr>
        </p:nvSpPr>
        <p:spPr>
          <a:xfrm>
            <a:off x="10299638" y="4304798"/>
            <a:ext cx="2039421" cy="994566"/>
          </a:xfrm>
          <a:prstGeom prst="rect"/>
          <a:noFill/>
        </p:spPr>
        <p:txBody>
          <a:bodyPr anchor="t" bIns="0" lIns="0" rIns="0" rtlCol="0" tIns="0" wrap="square">
            <a:normAutofit fontScale="67143"/>
          </a:bodyPr>
          <a:p>
            <a:pPr>
              <a:lnSpc>
                <a:spcPct val="100000"/>
              </a:lnSpc>
            </a:pPr>
            <a:r>
              <a:rPr altLang="en-US" b="1" dirty="0" sz="2800" lang="zh-CN" spc="300">
                <a:solidFill>
                  <a:schemeClr val="tx1">
                    <a:lumMod val="75000"/>
                    <a:lumOff val="25000"/>
                  </a:schemeClr>
                </a:solidFill>
                <a:latin typeface="+mj-ea"/>
                <a:ea typeface="+mj-ea"/>
              </a:rPr>
              <a:t>2024年海洋资源开发利用方案实施效果预测</a:t>
            </a:r>
            <a:endParaRPr altLang="en-US" b="1" dirty="0" sz="2800" lang="zh-CN" spc="300">
              <a:solidFill>
                <a:schemeClr val="tx1">
                  <a:lumMod val="75000"/>
                  <a:lumOff val="25000"/>
                </a:schemeClr>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4" name="标题"/>
          <p:cNvSpPr>
            <a:spLocks noGrp="1"/>
          </p:cNvSpPr>
          <p:nvPr>
            <p:ph type="title"/>
            <p:custDataLst>
              <p:tags r:id="rId1"/>
            </p:custDataLst>
          </p:nvPr>
        </p:nvSpPr>
        <p:spPr>
          <a:xfrm>
            <a:off x="939798" y="-1"/>
            <a:ext cx="10414002" cy="2114171"/>
          </a:xfrm>
        </p:spPr>
        <p:txBody>
          <a:bodyPr anchor="b">
            <a:normAutofit/>
          </a:bodyPr>
          <a:p>
            <a:r>
              <a:rPr altLang="en-US" dirty="0" lang="zh-CN"/>
              <a:t>海洋资源概述</a:t>
            </a:r>
            <a:endParaRPr altLang="en-US" dirty="0" lang="zh-CN"/>
          </a:p>
        </p:txBody>
      </p:sp>
      <p:sp>
        <p:nvSpPr>
          <p:cNvPr id="104887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8" name="标题 1"/>
          <p:cNvSpPr>
            <a:spLocks noGrp="1"/>
          </p:cNvSpPr>
          <p:nvPr>
            <p:ph type="title"/>
          </p:nvPr>
        </p:nvSpPr>
        <p:spPr/>
        <p:txBody>
          <a:bodyPr/>
          <a:p>
            <a:r>
              <a:rPr altLang="en-US" lang="zh-CN"/>
              <a:t>海洋资源的种类</a:t>
            </a:r>
            <a:endParaRPr altLang="en-US" lang="zh-CN"/>
          </a:p>
        </p:txBody>
      </p:sp>
      <p:sp>
        <p:nvSpPr>
          <p:cNvPr id="104892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海洋生物资源：包括鱼类、贝类、甲壳类等，可用于食品、医药和其他用途。</a:t>
            </a:r>
            <a:endParaRPr altLang="en-US" dirty="0" sz="2000" lang="zh-CN" spc="150">
              <a:solidFill>
                <a:schemeClr val="tx1">
                  <a:lumMod val="75000"/>
                  <a:lumOff val="25000"/>
                </a:schemeClr>
              </a:solidFill>
              <a:latin typeface="+mn-ea"/>
              <a:sym typeface="+mn-ea"/>
            </a:endParaRPr>
          </a:p>
        </p:txBody>
      </p:sp>
      <p:sp>
        <p:nvSpPr>
          <p:cNvPr id="104892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2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海洋矿产资源：包括石油、天然气、锰、铁等，可用于能源和工业原料。</a:t>
            </a:r>
            <a:endParaRPr altLang="en-US" dirty="0" sz="2000" lang="zh-CN" spc="150">
              <a:solidFill>
                <a:schemeClr val="tx1">
                  <a:lumMod val="75000"/>
                  <a:lumOff val="25000"/>
                </a:schemeClr>
              </a:solidFill>
              <a:latin typeface="+mn-ea"/>
              <a:sym typeface="+mn-ea"/>
            </a:endParaRPr>
          </a:p>
        </p:txBody>
      </p:sp>
      <p:sp>
        <p:nvSpPr>
          <p:cNvPr id="104893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海洋化学资源：包括海水、海盐、溴等，可用于化工、食品、医药等领域。</a:t>
            </a:r>
            <a:endParaRPr altLang="en-US" dirty="0" sz="2000" lang="zh-CN" spc="150">
              <a:solidFill>
                <a:schemeClr val="tx1">
                  <a:lumMod val="75000"/>
                  <a:lumOff val="25000"/>
                </a:schemeClr>
              </a:solidFill>
              <a:latin typeface="+mn-ea"/>
              <a:sym typeface="+mn-ea"/>
            </a:endParaRPr>
          </a:p>
        </p:txBody>
      </p:sp>
      <p:sp>
        <p:nvSpPr>
          <p:cNvPr id="104893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海洋动力资源：包括波浪能、潮汐能、温差能等，可用于发电和海水淡化等领域。</a:t>
            </a:r>
            <a:endParaRPr altLang="en-US" dirty="0" sz="2000" lang="zh-CN" spc="150">
              <a:solidFill>
                <a:schemeClr val="tx1">
                  <a:lumMod val="75000"/>
                  <a:lumOff val="25000"/>
                </a:schemeClr>
              </a:solidFill>
              <a:latin typeface="+mn-ea"/>
              <a:sym typeface="+mn-ea"/>
            </a:endParaRPr>
          </a:p>
        </p:txBody>
      </p:sp>
      <p:sp>
        <p:nvSpPr>
          <p:cNvPr id="104894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海洋资源的价值</a:t>
            </a:r>
            <a:endParaRPr altLang="en-US" lang="zh-CN"/>
          </a:p>
        </p:txBody>
      </p:sp>
      <p:sp>
        <p:nvSpPr>
          <p:cNvPr id="10489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海洋资源是地球上最丰富的资源之一，包括生物、矿产、化学、动力和空间等资源。</a:t>
            </a:r>
            <a:endParaRPr altLang="en-US" dirty="0" sz="1200" lang="zh-CN" spc="150">
              <a:solidFill>
                <a:schemeClr val="tx1">
                  <a:lumMod val="65000"/>
                  <a:lumOff val="35000"/>
                </a:schemeClr>
              </a:solidFill>
              <a:latin typeface="+mn-ea"/>
              <a:sym typeface="+mn-ea"/>
            </a:endParaRPr>
          </a:p>
        </p:txBody>
      </p:sp>
      <p:sp>
        <p:nvSpPr>
          <p:cNvPr id="10489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海洋资源在人类经济和社会发展中具有重要作用，为人类提供食物、能源、交通、旅游等多种服务。</a:t>
            </a:r>
            <a:endParaRPr altLang="en-US" dirty="0" sz="1200" lang="zh-CN" spc="150">
              <a:solidFill>
                <a:schemeClr val="tx1">
                  <a:lumMod val="65000"/>
                  <a:lumOff val="35000"/>
                </a:schemeClr>
              </a:solidFill>
              <a:latin typeface="+mn-ea"/>
              <a:sym typeface="+mn-ea"/>
            </a:endParaRPr>
          </a:p>
        </p:txBody>
      </p:sp>
      <p:sp>
        <p:nvSpPr>
          <p:cNvPr id="10489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海洋资源对于维护地球生态平衡也具有重要意义，能够吸收大量的二氧化碳，缓解全球变暖。</a:t>
            </a:r>
            <a:endParaRPr altLang="en-US" dirty="0" sz="1200" lang="zh-CN" spc="150">
              <a:solidFill>
                <a:schemeClr val="tx1">
                  <a:lumMod val="65000"/>
                  <a:lumOff val="35000"/>
                </a:schemeClr>
              </a:solidFill>
              <a:latin typeface="+mn-ea"/>
              <a:sym typeface="+mn-ea"/>
            </a:endParaRPr>
          </a:p>
        </p:txBody>
      </p:sp>
      <p:sp>
        <p:nvSpPr>
          <p:cNvPr id="10489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海洋资源的开发利用对于推动世界经济发展和人类文明进步具有重要作用，是未来可持续发展的重要方向之一。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海洋资源的分布</a:t>
            </a:r>
            <a:endParaRPr altLang="en-US" lang="zh-CN"/>
          </a:p>
        </p:txBody>
      </p:sp>
      <p:sp>
        <p:nvSpPr>
          <p:cNvPr id="1049020" name="Rectangle 6"/>
          <p:cNvSpPr/>
          <p:nvPr>
            <p:custDataLst>
              <p:tags r:id="rId1"/>
            </p:custDataLst>
          </p:nvPr>
        </p:nvSpPr>
        <p:spPr>
          <a:xfrm>
            <a:off x="1032008" y="1776851"/>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22" name="Rectangle 6"/>
          <p:cNvSpPr/>
          <p:nvPr>
            <p:custDataLst>
              <p:tags r:id="rId2"/>
            </p:custDataLst>
          </p:nvPr>
        </p:nvSpPr>
        <p:spPr>
          <a:xfrm>
            <a:off x="1032008" y="2865344"/>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24" name="Rectangle 6"/>
          <p:cNvSpPr/>
          <p:nvPr>
            <p:custDataLst>
              <p:tags r:id="rId3"/>
            </p:custDataLst>
          </p:nvPr>
        </p:nvSpPr>
        <p:spPr>
          <a:xfrm>
            <a:off x="1032008" y="3954447"/>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26" name="Rectangle 6"/>
          <p:cNvSpPr/>
          <p:nvPr>
            <p:custDataLst>
              <p:tags r:id="rId4"/>
            </p:custDataLst>
          </p:nvPr>
        </p:nvSpPr>
        <p:spPr>
          <a:xfrm>
            <a:off x="1032008" y="5042940"/>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28" name="矩形: 圆角 26"/>
          <p:cNvSpPr/>
          <p:nvPr>
            <p:custDataLst>
              <p:tags r:id="rId5"/>
            </p:custDataLst>
          </p:nvPr>
        </p:nvSpPr>
        <p:spPr>
          <a:xfrm>
            <a:off x="838200" y="2862907"/>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030" name="矩形: 圆角 27"/>
          <p:cNvSpPr/>
          <p:nvPr>
            <p:custDataLst>
              <p:tags r:id="rId6"/>
            </p:custDataLst>
          </p:nvPr>
        </p:nvSpPr>
        <p:spPr>
          <a:xfrm>
            <a:off x="838200" y="1774413"/>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32" name="矩形: 圆角 28"/>
          <p:cNvSpPr/>
          <p:nvPr>
            <p:custDataLst>
              <p:tags r:id="rId7"/>
            </p:custDataLst>
          </p:nvPr>
        </p:nvSpPr>
        <p:spPr>
          <a:xfrm>
            <a:off x="838200" y="5039893"/>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034" name="矩形: 圆角 29"/>
          <p:cNvSpPr/>
          <p:nvPr>
            <p:custDataLst>
              <p:tags r:id="rId8"/>
            </p:custDataLst>
          </p:nvPr>
        </p:nvSpPr>
        <p:spPr>
          <a:xfrm>
            <a:off x="838200" y="3951400"/>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36" name="正文"/>
          <p:cNvSpPr txBox="1"/>
          <p:nvPr>
            <p:custDataLst>
              <p:tags r:id="rId9"/>
            </p:custDataLst>
          </p:nvPr>
        </p:nvSpPr>
        <p:spPr>
          <a:xfrm>
            <a:off x="2932909" y="178111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海洋资源按地理位置分布：全球海洋被各大陆地分隔为彼此相通的广大水域，平均水深3795米。</a:t>
            </a:r>
            <a:endParaRPr altLang="en-US" sz="1400" lang="zh-CN" spc="150">
              <a:solidFill>
                <a:schemeClr val="tx1">
                  <a:lumMod val="65000"/>
                  <a:lumOff val="35000"/>
                </a:schemeClr>
              </a:solidFill>
              <a:latin typeface="+mn-ea"/>
            </a:endParaRPr>
          </a:p>
        </p:txBody>
      </p:sp>
      <p:sp>
        <p:nvSpPr>
          <p:cNvPr id="1049038" name="标题"/>
          <p:cNvSpPr txBox="1"/>
          <p:nvPr>
            <p:custDataLst>
              <p:tags r:id="rId10"/>
            </p:custDataLst>
          </p:nvPr>
        </p:nvSpPr>
        <p:spPr>
          <a:xfrm>
            <a:off x="937542" y="178111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40" name="正文"/>
          <p:cNvSpPr txBox="1"/>
          <p:nvPr>
            <p:custDataLst>
              <p:tags r:id="rId11"/>
            </p:custDataLst>
          </p:nvPr>
        </p:nvSpPr>
        <p:spPr>
          <a:xfrm>
            <a:off x="2932909" y="2869611"/>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海洋资源按水域分布：在水平方向上，由于海流和地转偏向力的作用，使不同纬度的海水分属不同水团，具有不同的盐度、温度和密度。</a:t>
            </a:r>
            <a:endParaRPr altLang="en-US" sz="1400" lang="zh-CN" spc="150">
              <a:solidFill>
                <a:schemeClr val="tx1">
                  <a:lumMod val="65000"/>
                  <a:lumOff val="35000"/>
                </a:schemeClr>
              </a:solidFill>
              <a:latin typeface="+mn-ea"/>
            </a:endParaRPr>
          </a:p>
        </p:txBody>
      </p:sp>
      <p:sp>
        <p:nvSpPr>
          <p:cNvPr id="1049042" name="标题"/>
          <p:cNvSpPr txBox="1"/>
          <p:nvPr>
            <p:custDataLst>
              <p:tags r:id="rId12"/>
            </p:custDataLst>
          </p:nvPr>
        </p:nvSpPr>
        <p:spPr>
          <a:xfrm>
            <a:off x="937542" y="2869611"/>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44" name="正文"/>
          <p:cNvSpPr txBox="1"/>
          <p:nvPr>
            <p:custDataLst>
              <p:tags r:id="rId13"/>
            </p:custDataLst>
          </p:nvPr>
        </p:nvSpPr>
        <p:spPr>
          <a:xfrm>
            <a:off x="2932909" y="395810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海洋资源按垂直分布：表层海水与深层海水在温度、压力、密度、成分和生物等方面存在明显差异。</a:t>
            </a:r>
            <a:endParaRPr altLang="en-US" sz="1400" lang="zh-CN" spc="150">
              <a:solidFill>
                <a:schemeClr val="tx1">
                  <a:lumMod val="65000"/>
                  <a:lumOff val="35000"/>
                </a:schemeClr>
              </a:solidFill>
              <a:latin typeface="+mn-ea"/>
            </a:endParaRPr>
          </a:p>
        </p:txBody>
      </p:sp>
      <p:sp>
        <p:nvSpPr>
          <p:cNvPr id="1049046" name="标题"/>
          <p:cNvSpPr txBox="1"/>
          <p:nvPr>
            <p:custDataLst>
              <p:tags r:id="rId14"/>
            </p:custDataLst>
          </p:nvPr>
        </p:nvSpPr>
        <p:spPr>
          <a:xfrm>
            <a:off x="937542" y="395810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48" name="正文"/>
          <p:cNvSpPr txBox="1"/>
          <p:nvPr>
            <p:custDataLst>
              <p:tags r:id="rId15"/>
            </p:custDataLst>
          </p:nvPr>
        </p:nvSpPr>
        <p:spPr>
          <a:xfrm>
            <a:off x="2932909" y="504659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海洋资源按运动状态分布：可分为海水涨落、海浪、洋流、潮汐和风暴潮等自然运动状态，以及人为的改变其相互关系和海水组成与性质的各种人类活动。</a:t>
            </a:r>
            <a:endParaRPr altLang="en-US" sz="1400" lang="zh-CN" spc="150">
              <a:solidFill>
                <a:schemeClr val="tx1">
                  <a:lumMod val="65000"/>
                  <a:lumOff val="35000"/>
                </a:schemeClr>
              </a:solidFill>
              <a:latin typeface="+mn-ea"/>
            </a:endParaRPr>
          </a:p>
        </p:txBody>
      </p:sp>
      <p:sp>
        <p:nvSpPr>
          <p:cNvPr id="1049050" name="标题"/>
          <p:cNvSpPr txBox="1"/>
          <p:nvPr>
            <p:custDataLst>
              <p:tags r:id="rId16"/>
            </p:custDataLst>
          </p:nvPr>
        </p:nvSpPr>
        <p:spPr>
          <a:xfrm>
            <a:off x="937542" y="504659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1"/>
          <p:cNvSpPr>
            <a:spLocks noGrp="1"/>
          </p:cNvSpPr>
          <p:nvPr>
            <p:ph type="title"/>
          </p:nvPr>
        </p:nvSpPr>
        <p:spPr/>
        <p:txBody>
          <a:bodyPr/>
          <a:p>
            <a:r>
              <a:rPr altLang="en-US" lang="zh-CN"/>
              <a:t>海洋资源的可持续开发利用</a:t>
            </a:r>
            <a:endParaRPr altLang="en-US" lang="zh-CN"/>
          </a:p>
        </p:txBody>
      </p:sp>
      <p:sp>
        <p:nvSpPr>
          <p:cNvPr id="104908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海洋资源的种类和分布</a:t>
            </a:r>
            <a:endParaRPr altLang="en-US" dirty="0" sz="1200" lang="zh-CN" spc="150">
              <a:solidFill>
                <a:schemeClr val="tx1">
                  <a:lumMod val="65000"/>
                  <a:lumOff val="35000"/>
                </a:schemeClr>
              </a:solidFill>
              <a:latin typeface="+mn-ea"/>
              <a:sym typeface="+mn-ea"/>
            </a:endParaRPr>
          </a:p>
        </p:txBody>
      </p:sp>
      <p:sp>
        <p:nvSpPr>
          <p:cNvPr id="104908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海洋资源开发利用现状</a:t>
            </a:r>
            <a:endParaRPr altLang="en-US" dirty="0" sz="1200" lang="zh-CN" spc="150">
              <a:solidFill>
                <a:schemeClr val="tx1">
                  <a:lumMod val="65000"/>
                  <a:lumOff val="35000"/>
                </a:schemeClr>
              </a:solidFill>
              <a:latin typeface="+mn-ea"/>
              <a:sym typeface="+mn-ea"/>
            </a:endParaRPr>
          </a:p>
        </p:txBody>
      </p:sp>
      <p:sp>
        <p:nvSpPr>
          <p:cNvPr id="104909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可持续开发利用的必要性和意义</a:t>
            </a:r>
            <a:endParaRPr altLang="en-US" dirty="0" sz="1200" lang="zh-CN" spc="150">
              <a:solidFill>
                <a:schemeClr val="tx1">
                  <a:lumMod val="65000"/>
                  <a:lumOff val="35000"/>
                </a:schemeClr>
              </a:solidFill>
              <a:latin typeface="+mn-ea"/>
              <a:sym typeface="+mn-ea"/>
            </a:endParaRPr>
          </a:p>
        </p:txBody>
      </p:sp>
      <p:sp>
        <p:nvSpPr>
          <p:cNvPr id="104909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可持续开发利用的措施和方法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6" name="标题"/>
          <p:cNvSpPr>
            <a:spLocks noGrp="1"/>
          </p:cNvSpPr>
          <p:nvPr>
            <p:ph type="title"/>
            <p:custDataLst>
              <p:tags r:id="rId1"/>
            </p:custDataLst>
          </p:nvPr>
        </p:nvSpPr>
        <p:spPr>
          <a:xfrm>
            <a:off x="939798" y="-1"/>
            <a:ext cx="10414002" cy="2114171"/>
          </a:xfrm>
        </p:spPr>
        <p:txBody>
          <a:bodyPr anchor="b">
            <a:normAutofit/>
          </a:bodyPr>
          <a:p>
            <a:r>
              <a:rPr altLang="en-US" dirty="0" lang="zh-CN"/>
              <a:t>2024年海洋资源开发利用现状</a:t>
            </a:r>
            <a:endParaRPr altLang="en-US" dirty="0" lang="zh-CN"/>
          </a:p>
        </p:txBody>
      </p:sp>
      <p:sp>
        <p:nvSpPr>
          <p:cNvPr id="104912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全球海洋资源开发利用现状</a:t>
            </a:r>
            <a:endParaRPr altLang="en-US" lang="zh-CN"/>
          </a:p>
        </p:txBody>
      </p:sp>
      <p:sp>
        <p:nvSpPr>
          <p:cNvPr id="104917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海洋石油和天然气开发：随着技术的进步，越来越多的国家和地区开始进行海洋石油和天然气的开发。</a:t>
            </a:r>
            <a:endParaRPr altLang="en-US" dirty="0" sz="1200" lang="zh-CN" spc="150">
              <a:solidFill>
                <a:schemeClr val="tx1">
                  <a:lumMod val="65000"/>
                  <a:lumOff val="35000"/>
                </a:schemeClr>
              </a:solidFill>
              <a:latin typeface="+mn-ea"/>
              <a:sym typeface="+mn-ea"/>
            </a:endParaRPr>
          </a:p>
        </p:txBody>
      </p:sp>
      <p:sp>
        <p:nvSpPr>
          <p:cNvPr id="104917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海洋渔业：全球海洋渔业资源丰富，但过度捕捞和非法捕捞等问题也日益严重。</a:t>
            </a:r>
            <a:endParaRPr altLang="en-US" dirty="0" sz="1200" lang="zh-CN" spc="150">
              <a:solidFill>
                <a:schemeClr val="tx1">
                  <a:lumMod val="65000"/>
                  <a:lumOff val="35000"/>
                </a:schemeClr>
              </a:solidFill>
              <a:latin typeface="+mn-ea"/>
              <a:sym typeface="+mn-ea"/>
            </a:endParaRPr>
          </a:p>
        </p:txBody>
      </p:sp>
      <p:sp>
        <p:nvSpPr>
          <p:cNvPr id="104917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海洋旅游业：海洋旅游业已成为全球旅游业的重要组成部分，包括邮轮旅游、海滩度假等。</a:t>
            </a:r>
            <a:endParaRPr altLang="en-US" dirty="0" sz="1200" lang="zh-CN" spc="150">
              <a:solidFill>
                <a:schemeClr val="tx1">
                  <a:lumMod val="65000"/>
                  <a:lumOff val="35000"/>
                </a:schemeClr>
              </a:solidFill>
              <a:latin typeface="+mn-ea"/>
              <a:sym typeface="+mn-ea"/>
            </a:endParaRPr>
          </a:p>
        </p:txBody>
      </p:sp>
      <p:sp>
        <p:nvSpPr>
          <p:cNvPr id="104917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海洋可再生能源：利用海洋能发电已成为全球能源转型的重要方向之一，包括潮汐能、海浪能等。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2" name="标题 1"/>
          <p:cNvSpPr>
            <a:spLocks noGrp="1"/>
          </p:cNvSpPr>
          <p:nvPr>
            <p:ph type="title"/>
          </p:nvPr>
        </p:nvSpPr>
        <p:spPr/>
        <p:txBody>
          <a:bodyPr/>
          <a:p>
            <a:r>
              <a:rPr altLang="en-US" lang="zh-CN"/>
              <a:t>我国海洋资源开发利用现状</a:t>
            </a:r>
            <a:endParaRPr altLang="en-US" lang="zh-CN"/>
          </a:p>
        </p:txBody>
      </p:sp>
      <p:sp>
        <p:nvSpPr>
          <p:cNvPr id="104921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1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1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海洋交通运输：港口和航线运营情况</a:t>
            </a:r>
            <a:endParaRPr altLang="en-US" dirty="0" sz="1200" lang="zh-CN" spc="150">
              <a:solidFill>
                <a:srgbClr val="FFFFFF"/>
              </a:solidFill>
              <a:latin typeface="+mn-ea"/>
              <a:sym typeface="+mn-ea"/>
            </a:endParaRPr>
          </a:p>
        </p:txBody>
      </p:sp>
      <p:sp>
        <p:nvSpPr>
          <p:cNvPr id="104922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海洋旅游业：旅游资源和设施建设情况</a:t>
            </a:r>
            <a:endParaRPr altLang="en-US" dirty="0" sz="1200" lang="zh-CN" spc="150">
              <a:solidFill>
                <a:schemeClr val="tx1">
                  <a:lumMod val="65000"/>
                  <a:lumOff val="35000"/>
                </a:schemeClr>
              </a:solidFill>
              <a:latin typeface="+mn-ea"/>
              <a:sym typeface="+mn-ea"/>
            </a:endParaRPr>
          </a:p>
        </p:txBody>
      </p:sp>
      <p:sp>
        <p:nvSpPr>
          <p:cNvPr id="104923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海洋油气资源：勘探和开发情况</a:t>
            </a:r>
            <a:endParaRPr altLang="en-US" dirty="0" sz="1200" lang="zh-CN" spc="150">
              <a:solidFill>
                <a:srgbClr val="FFFFFF"/>
              </a:solidFill>
              <a:latin typeface="+mn-ea"/>
              <a:sym typeface="+mn-ea"/>
            </a:endParaRPr>
          </a:p>
        </p:txBody>
      </p:sp>
      <p:sp>
        <p:nvSpPr>
          <p:cNvPr id="104923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海洋渔业：养殖业和捕捞业的发展情况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4" name="标题 1"/>
          <p:cNvSpPr>
            <a:spLocks noGrp="1"/>
          </p:cNvSpPr>
          <p:nvPr>
            <p:ph type="title"/>
          </p:nvPr>
        </p:nvSpPr>
        <p:spPr/>
        <p:txBody>
          <a:bodyPr/>
          <a:p>
            <a:r>
              <a:rPr altLang="en-US" lang="zh-CN"/>
              <a:t>当前海洋资源开发利用的挑战</a:t>
            </a:r>
            <a:endParaRPr altLang="en-US" lang="zh-CN"/>
          </a:p>
        </p:txBody>
      </p:sp>
      <p:sp>
        <p:nvSpPr>
          <p:cNvPr id="104927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过度捕捞：渔业资源的过度捕捞已经导致许多鱼类种群枯竭</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8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污染：陆地和海上污染源对海洋环境造成严重污染</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8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2"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气候变化：全球气候变化对海洋生态系统产生负面影响，导致珊瑚礁白化、海洋物种迁移等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9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海洋酸化：由于大量吸收二氧化碳，海水正在变酸，对海洋生物产生不利影响</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标题 1"/>
          <p:cNvSpPr>
            <a:spLocks noGrp="1"/>
          </p:cNvSpPr>
          <p:nvPr>
            <p:ph type="title"/>
          </p:nvPr>
        </p:nvSpPr>
        <p:spPr/>
        <p:txBody>
          <a:bodyPr/>
          <a:p>
            <a:r>
              <a:rPr altLang="en-US" lang="zh-CN"/>
              <a:t>当前海洋资源开发利用的机遇</a:t>
            </a:r>
            <a:endParaRPr altLang="en-US" lang="zh-CN"/>
          </a:p>
        </p:txBody>
      </p:sp>
      <p:sp>
        <p:nvSpPr>
          <p:cNvPr id="1049334" name="矩形: 圆角 44"/>
          <p:cNvSpPr/>
          <p:nvPr>
            <p:custDataLst>
              <p:tags r:id="rId1"/>
            </p:custDataLst>
          </p:nvPr>
        </p:nvSpPr>
        <p:spPr>
          <a:xfrm>
            <a:off x="838200"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5" name="直接连接符 45"/>
          <p:cNvCxnSpPr>
            <a:cxnSpLocks/>
          </p:cNvCxnSpPr>
          <p:nvPr>
            <p:custDataLst>
              <p:tags r:id="rId2"/>
            </p:custDataLst>
          </p:nvPr>
        </p:nvCxnSpPr>
        <p:spPr>
          <a:xfrm>
            <a:off x="2000034"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36" name="标题"/>
          <p:cNvSpPr txBox="1"/>
          <p:nvPr>
            <p:custDataLst>
              <p:tags r:id="rId3"/>
            </p:custDataLst>
          </p:nvPr>
        </p:nvSpPr>
        <p:spPr>
          <a:xfrm>
            <a:off x="963096"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38" name="正文"/>
          <p:cNvSpPr txBox="1"/>
          <p:nvPr>
            <p:custDataLst>
              <p:tags r:id="rId4"/>
            </p:custDataLst>
          </p:nvPr>
        </p:nvSpPr>
        <p:spPr>
          <a:xfrm>
            <a:off x="2077408"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海洋能源开发：随着技术的进步，海洋能源的开发利用已成为新的趋势，如海洋风能、波浪能等。</a:t>
            </a:r>
            <a:endParaRPr altLang="en-US" dirty="0" sz="1300" lang="zh-CN" spc="150">
              <a:solidFill>
                <a:schemeClr val="tx1">
                  <a:lumMod val="65000"/>
                  <a:lumOff val="35000"/>
                </a:schemeClr>
              </a:solidFill>
              <a:latin typeface="+mn-ea"/>
            </a:endParaRPr>
          </a:p>
        </p:txBody>
      </p:sp>
      <p:sp>
        <p:nvSpPr>
          <p:cNvPr id="1049340" name="矩形: 圆角 48"/>
          <p:cNvSpPr/>
          <p:nvPr>
            <p:custDataLst>
              <p:tags r:id="rId5"/>
            </p:custDataLst>
          </p:nvPr>
        </p:nvSpPr>
        <p:spPr>
          <a:xfrm>
            <a:off x="6234908"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7" name="直接连接符 49"/>
          <p:cNvCxnSpPr>
            <a:cxnSpLocks/>
          </p:cNvCxnSpPr>
          <p:nvPr>
            <p:custDataLst>
              <p:tags r:id="rId6"/>
            </p:custDataLst>
          </p:nvPr>
        </p:nvCxnSpPr>
        <p:spPr>
          <a:xfrm>
            <a:off x="7396742"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42" name="标题"/>
          <p:cNvSpPr txBox="1"/>
          <p:nvPr>
            <p:custDataLst>
              <p:tags r:id="rId7"/>
            </p:custDataLst>
          </p:nvPr>
        </p:nvSpPr>
        <p:spPr>
          <a:xfrm>
            <a:off x="6359804"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44" name="正文"/>
          <p:cNvSpPr txBox="1"/>
          <p:nvPr>
            <p:custDataLst>
              <p:tags r:id="rId8"/>
            </p:custDataLst>
          </p:nvPr>
        </p:nvSpPr>
        <p:spPr>
          <a:xfrm>
            <a:off x="7473507"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海洋生物资源开发：海洋生物资源的开发利用已成为食品、医药、化工等领域的重要来源，如深海微生物、海洋鱼类等。</a:t>
            </a:r>
            <a:endParaRPr altLang="en-US" dirty="0" sz="1300" lang="zh-CN" spc="150">
              <a:solidFill>
                <a:schemeClr val="tx1">
                  <a:lumMod val="65000"/>
                  <a:lumOff val="35000"/>
                </a:schemeClr>
              </a:solidFill>
              <a:latin typeface="+mn-ea"/>
            </a:endParaRPr>
          </a:p>
        </p:txBody>
      </p:sp>
      <p:sp>
        <p:nvSpPr>
          <p:cNvPr id="1049346" name="矩形: 圆角 53"/>
          <p:cNvSpPr/>
          <p:nvPr>
            <p:custDataLst>
              <p:tags r:id="rId9"/>
            </p:custDataLst>
          </p:nvPr>
        </p:nvSpPr>
        <p:spPr>
          <a:xfrm>
            <a:off x="838200"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69" name="直接连接符 54"/>
          <p:cNvCxnSpPr>
            <a:cxnSpLocks/>
          </p:cNvCxnSpPr>
          <p:nvPr>
            <p:custDataLst>
              <p:tags r:id="rId10"/>
            </p:custDataLst>
          </p:nvPr>
        </p:nvCxnSpPr>
        <p:spPr>
          <a:xfrm>
            <a:off x="2000034"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48" name="标题"/>
          <p:cNvSpPr txBox="1"/>
          <p:nvPr>
            <p:custDataLst>
              <p:tags r:id="rId11"/>
            </p:custDataLst>
          </p:nvPr>
        </p:nvSpPr>
        <p:spPr>
          <a:xfrm>
            <a:off x="963096"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50" name="正文"/>
          <p:cNvSpPr txBox="1"/>
          <p:nvPr>
            <p:custDataLst>
              <p:tags r:id="rId12"/>
            </p:custDataLst>
          </p:nvPr>
        </p:nvSpPr>
        <p:spPr>
          <a:xfrm>
            <a:off x="2077408" y="397570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海洋矿产资源开发：随着陆地矿产资源的枯竭，海洋矿产资源的开发利用已成为新的方向，如海底多金属结核、富钴结壳等。</a:t>
            </a:r>
            <a:endParaRPr altLang="en-US" dirty="0" sz="1300" lang="zh-CN" spc="150">
              <a:solidFill>
                <a:schemeClr val="tx1">
                  <a:lumMod val="65000"/>
                  <a:lumOff val="35000"/>
                </a:schemeClr>
              </a:solidFill>
              <a:latin typeface="+mn-ea"/>
            </a:endParaRPr>
          </a:p>
        </p:txBody>
      </p:sp>
      <p:sp>
        <p:nvSpPr>
          <p:cNvPr id="1049352" name="矩形: 圆角 57"/>
          <p:cNvSpPr/>
          <p:nvPr>
            <p:custDataLst>
              <p:tags r:id="rId13"/>
            </p:custDataLst>
          </p:nvPr>
        </p:nvSpPr>
        <p:spPr>
          <a:xfrm>
            <a:off x="6234908"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71" name="直接连接符 58"/>
          <p:cNvCxnSpPr>
            <a:cxnSpLocks/>
          </p:cNvCxnSpPr>
          <p:nvPr>
            <p:custDataLst>
              <p:tags r:id="rId14"/>
            </p:custDataLst>
          </p:nvPr>
        </p:nvCxnSpPr>
        <p:spPr>
          <a:xfrm>
            <a:off x="7396742"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54" name="标题"/>
          <p:cNvSpPr txBox="1"/>
          <p:nvPr>
            <p:custDataLst>
              <p:tags r:id="rId15"/>
            </p:custDataLst>
          </p:nvPr>
        </p:nvSpPr>
        <p:spPr>
          <a:xfrm>
            <a:off x="6359804"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56" name="正文"/>
          <p:cNvSpPr txBox="1"/>
          <p:nvPr>
            <p:custDataLst>
              <p:tags r:id="rId16"/>
            </p:custDataLst>
          </p:nvPr>
        </p:nvSpPr>
        <p:spPr>
          <a:xfrm>
            <a:off x="7473507" y="3975707"/>
            <a:ext cx="3791205" cy="1177005"/>
          </a:xfrm>
          <a:prstGeom prst="rect"/>
          <a:noFill/>
        </p:spPr>
        <p:txBody>
          <a:bodyPr anchor="ctr" anchorCtr="0" bIns="46800" lIns="90000" rIns="90000" rtlCol="0" tIns="46800" wrap="square">
            <a:normAutofit fontScale="90000"/>
          </a:bodyPr>
          <a:p>
            <a:pPr>
              <a:lnSpc>
                <a:spcPct val="150000"/>
              </a:lnSpc>
              <a:spcAft>
                <a:spcPts val="1000"/>
              </a:spcAft>
            </a:pPr>
            <a:r>
              <a:rPr altLang="en-US" dirty="0" sz="1400" lang="zh-CN" spc="150">
                <a:solidFill>
                  <a:schemeClr val="tx1">
                    <a:lumMod val="65000"/>
                    <a:lumOff val="35000"/>
                  </a:schemeClr>
                </a:solidFill>
                <a:latin typeface="+mn-ea"/>
              </a:rPr>
              <a:t>海洋空间资源开发：随着人类对海洋空间的不断认识和开发，海洋空间资源的利用已成为新的趋势，如海上风电场、海底隧道等。</a:t>
            </a:r>
            <a:endParaRPr altLang="en-US" dirty="0" sz="1400" lang="zh-CN" spc="150">
              <a:solidFill>
                <a:schemeClr val="tx1">
                  <a:lumMod val="65000"/>
                  <a:lumOff val="35000"/>
                </a:schemeClr>
              </a:solidFill>
              <a:latin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0" name="标题"/>
          <p:cNvSpPr>
            <a:spLocks noGrp="1"/>
          </p:cNvSpPr>
          <p:nvPr>
            <p:ph type="title"/>
            <p:custDataLst>
              <p:tags r:id="rId1"/>
            </p:custDataLst>
          </p:nvPr>
        </p:nvSpPr>
        <p:spPr>
          <a:xfrm>
            <a:off x="939798" y="-1"/>
            <a:ext cx="10414002" cy="2114171"/>
          </a:xfrm>
        </p:spPr>
        <p:txBody>
          <a:bodyPr anchor="b">
            <a:normAutofit/>
          </a:bodyPr>
          <a:p>
            <a:r>
              <a:rPr altLang="en-US" dirty="0" lang="zh-CN"/>
              <a:t>2024年海洋资源开发利用方案</a:t>
            </a:r>
            <a:endParaRPr altLang="en-US" dirty="0" lang="zh-CN"/>
          </a:p>
        </p:txBody>
      </p:sp>
      <p:sp>
        <p:nvSpPr>
          <p:cNvPr id="104939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海洋能源的开发利用</a:t>
            </a:r>
            <a:endParaRPr altLang="en-US" lang="zh-CN"/>
          </a:p>
        </p:txBody>
      </p:sp>
      <p:sp>
        <p:nvSpPr>
          <p:cNvPr id="104943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海洋能源种类：包括潮汐能、海浪能、温差能等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技术发展：目前海洋能源开发技术已经取得突破性进展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经济效益：海洋能源开发利用具有巨大的经济效益和环保效益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未来展望：海洋能源将成为未来可持续发展的重要能源之一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海洋生物资源的开发利用</a:t>
            </a:r>
            <a:endParaRPr altLang="en-US" lang="zh-CN"/>
          </a:p>
        </p:txBody>
      </p:sp>
      <p:sp>
        <p:nvSpPr>
          <p:cNvPr id="104949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养殖业：利用海洋生物资源进行养殖，提高渔业产值和经济效益</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生态旅游：利用海洋生物资源，开展生态旅游，促进旅游业发展</a:t>
            </a:r>
            <a:endParaRPr dirty="0" sz="2000" err="1">
              <a:solidFill>
                <a:schemeClr val="tx1">
                  <a:lumMod val="75000"/>
                  <a:lumOff val="25000"/>
                </a:schemeClr>
              </a:solidFill>
              <a:latin typeface="+mn-ea"/>
              <a:ea typeface="+mn-ea"/>
              <a:cs typeface="+mn-ea"/>
              <a:sym typeface="+mn-lt"/>
            </a:endParaRPr>
          </a:p>
        </p:txBody>
      </p:sp>
      <p:sp>
        <p:nvSpPr>
          <p:cNvPr id="104951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2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海洋基因资源：利用海洋生物基因资源，进行基因编辑和生物技术研发</a:t>
            </a:r>
            <a:endParaRPr dirty="0" sz="2000" err="1">
              <a:solidFill>
                <a:schemeClr val="tx1">
                  <a:lumMod val="75000"/>
                  <a:lumOff val="25000"/>
                </a:schemeClr>
              </a:solidFill>
              <a:latin typeface="+mn-ea"/>
              <a:ea typeface="+mn-ea"/>
              <a:cs typeface="+mn-ea"/>
              <a:sym typeface="+mn-lt"/>
            </a:endParaRPr>
          </a:p>
        </p:txBody>
      </p:sp>
      <p:sp>
        <p:nvSpPr>
          <p:cNvPr id="1049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海洋药物：开发利用海洋生物资源，研制新型药物，治疗人类疾病</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6" name="标题 1"/>
          <p:cNvSpPr>
            <a:spLocks noGrp="1"/>
          </p:cNvSpPr>
          <p:nvPr>
            <p:ph type="title"/>
          </p:nvPr>
        </p:nvSpPr>
        <p:spPr/>
        <p:txBody>
          <a:bodyPr/>
          <a:p>
            <a:r>
              <a:rPr altLang="en-US" lang="zh-CN"/>
              <a:t>海水资源的开发利用</a:t>
            </a:r>
            <a:endParaRPr altLang="en-US" lang="zh-CN"/>
          </a:p>
        </p:txBody>
      </p:sp>
      <p:sp>
        <p:nvSpPr>
          <p:cNvPr id="104956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7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海水养殖：利用海洋资源进行水产养殖，如鱼类、贝类等。</a:t>
            </a:r>
            <a:endParaRPr altLang="en-US" dirty="0" sz="2400" lang="zh-CN">
              <a:latin typeface="+mn-ea"/>
              <a:ea typeface="+mn-ea"/>
            </a:endParaRPr>
          </a:p>
        </p:txBody>
      </p:sp>
      <p:sp>
        <p:nvSpPr>
          <p:cNvPr id="104958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海洋能发电：利用海洋能进行发电，如潮汐能、波浪能等。</a:t>
            </a:r>
            <a:endParaRPr altLang="en-US" dirty="0" sz="2400" lang="zh-CN">
              <a:latin typeface="+mn-ea"/>
              <a:ea typeface="+mn-ea"/>
            </a:endParaRPr>
          </a:p>
        </p:txBody>
      </p:sp>
      <p:sp>
        <p:nvSpPr>
          <p:cNvPr id="104958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海水淡化：利用技术将海水转化为淡水，满足人类生活和农业需求。</a:t>
            </a:r>
            <a:endParaRPr altLang="en-US" dirty="0" sz="2400" lang="zh-CN">
              <a:latin typeface="+mn-ea"/>
              <a:ea typeface="+mn-ea"/>
            </a:endParaRPr>
          </a:p>
        </p:txBody>
      </p:sp>
      <p:sp>
        <p:nvSpPr>
          <p:cNvPr id="104959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海水提锂：从海水中提取锂元素，用于电池、陶瓷等领域。</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海洋空间资源的开发利用</a:t>
            </a:r>
            <a:endParaRPr altLang="en-US" lang="zh-CN"/>
          </a:p>
        </p:txBody>
      </p:sp>
      <p:sp>
        <p:nvSpPr>
          <p:cNvPr id="104962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海洋牧场：养殖业的发展，提高渔业产量</a:t>
            </a:r>
            <a:endParaRPr altLang="en-US" sz="1400" lang="zh-CN" spc="150">
              <a:solidFill>
                <a:schemeClr val="tx1"/>
              </a:solidFill>
              <a:effectLst/>
              <a:latin typeface="+mn-ea"/>
              <a:sym typeface="+mn-ea"/>
            </a:endParaRPr>
          </a:p>
        </p:txBody>
      </p:sp>
      <p:sp>
        <p:nvSpPr>
          <p:cNvPr id="104963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海洋风电：利用风能发电，缓解能源紧张</a:t>
            </a:r>
            <a:endParaRPr altLang="en-US" dirty="0" sz="1400" lang="zh-CN" spc="150">
              <a:solidFill>
                <a:schemeClr val="tx1"/>
              </a:solidFill>
              <a:effectLst/>
              <a:latin typeface="+mn-ea"/>
              <a:sym typeface="+mn-ea"/>
            </a:endParaRPr>
          </a:p>
        </p:txBody>
      </p:sp>
      <p:sp>
        <p:nvSpPr>
          <p:cNvPr id="104963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海上交通：建设跨海大桥、海底隧道等交通设施，促进区域经济发展</a:t>
            </a:r>
            <a:endParaRPr altLang="en-US" sz="1400" lang="zh-CN" spc="150">
              <a:solidFill>
                <a:schemeClr val="tx1"/>
              </a:solidFill>
              <a:effectLst/>
              <a:latin typeface="+mn-ea"/>
              <a:sym typeface="+mn-ea"/>
            </a:endParaRPr>
          </a:p>
        </p:txBody>
      </p:sp>
      <p:sp>
        <p:nvSpPr>
          <p:cNvPr id="104964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海洋旅游：开发海洋旅游资源，推动旅游业发展</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4" name="标题"/>
          <p:cNvSpPr>
            <a:spLocks noGrp="1"/>
          </p:cNvSpPr>
          <p:nvPr>
            <p:ph type="title"/>
            <p:custDataLst>
              <p:tags r:id="rId1"/>
            </p:custDataLst>
          </p:nvPr>
        </p:nvSpPr>
        <p:spPr>
          <a:xfrm>
            <a:off x="939798" y="-1"/>
            <a:ext cx="10414002" cy="2114171"/>
          </a:xfrm>
        </p:spPr>
        <p:txBody>
          <a:bodyPr anchor="b">
            <a:normAutofit/>
          </a:bodyPr>
          <a:p>
            <a:r>
              <a:rPr altLang="en-US" dirty="0" lang="zh-CN"/>
              <a:t>2024年海洋资源开发利用方案实施保障</a:t>
            </a:r>
            <a:endParaRPr altLang="en-US" dirty="0" lang="zh-CN"/>
          </a:p>
        </p:txBody>
      </p:sp>
      <p:sp>
        <p:nvSpPr>
          <p:cNvPr id="104967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18" name="标题 1"/>
          <p:cNvSpPr>
            <a:spLocks noGrp="1"/>
          </p:cNvSpPr>
          <p:nvPr>
            <p:ph type="title"/>
          </p:nvPr>
        </p:nvSpPr>
        <p:spPr/>
        <p:txBody>
          <a:bodyPr/>
          <a:p>
            <a:r>
              <a:rPr altLang="en-US" lang="zh-CN"/>
              <a:t>政策保障</a:t>
            </a:r>
            <a:endParaRPr altLang="en-US" lang="zh-CN"/>
          </a:p>
        </p:txBody>
      </p:sp>
      <p:sp>
        <p:nvSpPr>
          <p:cNvPr id="10497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加强监管力度，确保海洋资源开发利用的合法性和可持续性</a:t>
            </a:r>
            <a:endParaRPr altLang="en-US" sz="1400" lang="zh-CN" spc="150">
              <a:solidFill>
                <a:schemeClr val="tx1"/>
              </a:solidFill>
              <a:effectLst/>
              <a:latin typeface="+mn-ea"/>
              <a:sym typeface="+mn-ea"/>
            </a:endParaRPr>
          </a:p>
        </p:txBody>
      </p:sp>
      <p:sp>
        <p:nvSpPr>
          <p:cNvPr id="10497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制定相关法律法规，规范海洋资源开发利用行为</a:t>
            </a:r>
            <a:endParaRPr altLang="en-US" dirty="0" sz="1400" lang="zh-CN" spc="150">
              <a:solidFill>
                <a:schemeClr val="tx1"/>
              </a:solidFill>
              <a:effectLst/>
              <a:latin typeface="+mn-ea"/>
              <a:sym typeface="+mn-ea"/>
            </a:endParaRPr>
          </a:p>
        </p:txBody>
      </p:sp>
      <p:sp>
        <p:nvSpPr>
          <p:cNvPr id="10497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设立专项资金，为海洋资源开发利用提供资金支持</a:t>
            </a:r>
            <a:endParaRPr altLang="en-US" sz="1400" lang="zh-CN" spc="150">
              <a:solidFill>
                <a:schemeClr val="tx1"/>
              </a:solidFill>
              <a:effectLst/>
              <a:latin typeface="+mn-ea"/>
              <a:sym typeface="+mn-ea"/>
            </a:endParaRPr>
          </a:p>
        </p:txBody>
      </p:sp>
      <p:sp>
        <p:nvSpPr>
          <p:cNvPr id="10497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建立海洋资源开发利用技术标准和规范，推动技术创新和产业升级</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8" name="标题 1"/>
          <p:cNvSpPr>
            <a:spLocks noGrp="1"/>
          </p:cNvSpPr>
          <p:nvPr>
            <p:ph type="title"/>
          </p:nvPr>
        </p:nvSpPr>
        <p:spPr/>
        <p:txBody>
          <a:bodyPr/>
          <a:p>
            <a:r>
              <a:rPr altLang="en-US" lang="zh-CN"/>
              <a:t>技术保障</a:t>
            </a:r>
            <a:endParaRPr altLang="en-US" lang="zh-CN"/>
          </a:p>
        </p:txBody>
      </p:sp>
      <p:sp>
        <p:nvSpPr>
          <p:cNvPr id="10497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研发新技术：加大研发投入，推动海洋资源开发利用技术的创新与突破</a:t>
            </a:r>
            <a:endParaRPr altLang="en-US" dirty="0" sz="2000" lang="zh-CN" spc="150">
              <a:solidFill>
                <a:schemeClr val="tx1">
                  <a:lumMod val="85000"/>
                  <a:lumOff val="15000"/>
                </a:schemeClr>
              </a:solidFill>
              <a:latin typeface="+mn-ea"/>
              <a:sym typeface="+mn-ea"/>
            </a:endParaRPr>
          </a:p>
        </p:txBody>
      </p:sp>
      <p:sp>
        <p:nvSpPr>
          <p:cNvPr id="10497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引进国外先进技术：积极引进国际先进的海洋资源开发利用技术，提高我国的技术水平</a:t>
            </a:r>
            <a:endParaRPr altLang="en-US" dirty="0" sz="2000" lang="zh-CN" spc="150">
              <a:solidFill>
                <a:schemeClr val="tx1">
                  <a:lumMod val="85000"/>
                  <a:lumOff val="15000"/>
                </a:schemeClr>
              </a:solidFill>
              <a:latin typeface="+mn-ea"/>
              <a:sym typeface="+mn-ea"/>
            </a:endParaRPr>
          </a:p>
        </p:txBody>
      </p:sp>
      <p:sp>
        <p:nvSpPr>
          <p:cNvPr id="10497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建立技术标准体系：制定和完善海洋资源开发利用的技术标准，规范行业行为</a:t>
            </a:r>
            <a:endParaRPr altLang="en-US" dirty="0" sz="2000" lang="zh-CN" spc="150">
              <a:solidFill>
                <a:schemeClr val="tx1">
                  <a:lumMod val="85000"/>
                  <a:lumOff val="15000"/>
                </a:schemeClr>
              </a:solidFill>
              <a:latin typeface="+mn-ea"/>
              <a:sym typeface="+mn-ea"/>
            </a:endParaRPr>
          </a:p>
        </p:txBody>
      </p:sp>
      <p:sp>
        <p:nvSpPr>
          <p:cNvPr id="10497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加强技术合作与交流：积极参与国际技术合作与交流，推动海洋资源开发利用技术的共同进步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6" name="标题 1"/>
          <p:cNvSpPr>
            <a:spLocks noGrp="1"/>
          </p:cNvSpPr>
          <p:nvPr>
            <p:ph type="title"/>
          </p:nvPr>
        </p:nvSpPr>
        <p:spPr/>
        <p:txBody>
          <a:bodyPr/>
          <a:p>
            <a:r>
              <a:rPr altLang="en-US" lang="zh-CN"/>
              <a:t>资金保障</a:t>
            </a:r>
            <a:endParaRPr altLang="en-US" lang="zh-CN"/>
          </a:p>
        </p:txBody>
      </p:sp>
      <p:sp>
        <p:nvSpPr>
          <p:cNvPr id="104982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政府拨款：政府将为海洋资源开发利用提供专项资金支持</a:t>
            </a:r>
            <a:endParaRPr altLang="en-US" dirty="0" sz="1200" lang="zh-CN" spc="150">
              <a:solidFill>
                <a:schemeClr val="tx1">
                  <a:lumMod val="85000"/>
                  <a:lumOff val="15000"/>
                </a:schemeClr>
              </a:solidFill>
              <a:latin typeface="+mn-ea"/>
              <a:sym typeface="+mn-ea"/>
            </a:endParaRPr>
          </a:p>
        </p:txBody>
      </p:sp>
      <p:sp>
        <p:nvSpPr>
          <p:cNvPr id="104983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融资渠道：鼓励企业通过多种融资渠道筹集资金</a:t>
            </a:r>
            <a:endParaRPr altLang="en-US" dirty="0" sz="1200" lang="zh-CN" spc="150">
              <a:solidFill>
                <a:schemeClr val="tx1">
                  <a:lumMod val="85000"/>
                  <a:lumOff val="15000"/>
                </a:schemeClr>
              </a:solidFill>
              <a:latin typeface="+mn-ea"/>
              <a:sym typeface="+mn-ea"/>
            </a:endParaRPr>
          </a:p>
        </p:txBody>
      </p:sp>
      <p:sp>
        <p:nvSpPr>
          <p:cNvPr id="104983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税收优惠：对从事海洋资源开发利用的企业给予税收优惠政策</a:t>
            </a:r>
            <a:endParaRPr altLang="en-US" dirty="0" sz="1200" lang="zh-CN" spc="150">
              <a:solidFill>
                <a:schemeClr val="tx1">
                  <a:lumMod val="85000"/>
                  <a:lumOff val="15000"/>
                </a:schemeClr>
              </a:solidFill>
              <a:latin typeface="+mn-ea"/>
              <a:sym typeface="+mn-ea"/>
            </a:endParaRPr>
          </a:p>
        </p:txBody>
      </p:sp>
      <p:sp>
        <p:nvSpPr>
          <p:cNvPr id="104984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投资回报：确保投资海洋资源开发利用的企业获得合理的投资回报</a:t>
            </a:r>
            <a:endParaRPr altLang="en-US" dirty="0" sz="1200" lang="zh-CN" spc="150">
              <a:solidFill>
                <a:schemeClr val="tx1">
                  <a:lumMod val="85000"/>
                  <a:lumOff val="15000"/>
                </a:schemeClr>
              </a:solidFill>
              <a:latin typeface="+mn-ea"/>
              <a:sym typeface="+mn-ea"/>
            </a:endParaRPr>
          </a:p>
        </p:txBody>
      </p:sp>
      <p:sp>
        <p:nvSpPr>
          <p:cNvPr id="104984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4" name="标题 1"/>
          <p:cNvSpPr>
            <a:spLocks noGrp="1"/>
          </p:cNvSpPr>
          <p:nvPr>
            <p:ph type="title"/>
          </p:nvPr>
        </p:nvSpPr>
        <p:spPr/>
        <p:txBody>
          <a:bodyPr/>
          <a:p>
            <a:r>
              <a:rPr altLang="en-US" lang="zh-CN"/>
              <a:t>人才保障</a:t>
            </a:r>
            <a:endParaRPr altLang="en-US" lang="zh-CN"/>
          </a:p>
        </p:txBody>
      </p:sp>
      <p:sp>
        <p:nvSpPr>
          <p:cNvPr id="104988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8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9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建立完善的人才激励机制和评价机制</a:t>
            </a:r>
            <a:endParaRPr altLang="en-US" dirty="0" sz="1200" lang="zh-CN" spc="150">
              <a:solidFill>
                <a:srgbClr val="FFFFFF"/>
              </a:solidFill>
              <a:latin typeface="+mn-ea"/>
              <a:sym typeface="+mn-ea"/>
            </a:endParaRPr>
          </a:p>
        </p:txBody>
      </p:sp>
      <p:sp>
        <p:nvSpPr>
          <p:cNvPr id="104989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引进国内外先进技术和管理经验</a:t>
            </a:r>
            <a:endParaRPr altLang="en-US" dirty="0" sz="1200" lang="zh-CN" spc="150">
              <a:solidFill>
                <a:schemeClr val="tx1">
                  <a:lumMod val="65000"/>
                  <a:lumOff val="35000"/>
                </a:schemeClr>
              </a:solidFill>
              <a:latin typeface="+mn-ea"/>
              <a:sym typeface="+mn-ea"/>
            </a:endParaRPr>
          </a:p>
        </p:txBody>
      </p:sp>
      <p:sp>
        <p:nvSpPr>
          <p:cNvPr id="104990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加强与高校和研究机构的合作与交流</a:t>
            </a:r>
            <a:endParaRPr altLang="en-US" dirty="0" sz="1200" lang="zh-CN" spc="150">
              <a:solidFill>
                <a:srgbClr val="FFFFFF"/>
              </a:solidFill>
              <a:latin typeface="+mn-ea"/>
              <a:sym typeface="+mn-ea"/>
            </a:endParaRPr>
          </a:p>
        </p:txBody>
      </p:sp>
      <p:sp>
        <p:nvSpPr>
          <p:cNvPr id="104990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培养海洋资源开发利用专业人才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6" name="标题"/>
          <p:cNvSpPr>
            <a:spLocks noGrp="1"/>
          </p:cNvSpPr>
          <p:nvPr>
            <p:ph type="title"/>
            <p:custDataLst>
              <p:tags r:id="rId1"/>
            </p:custDataLst>
          </p:nvPr>
        </p:nvSpPr>
        <p:spPr>
          <a:xfrm>
            <a:off x="939798" y="-1"/>
            <a:ext cx="10414002" cy="2114171"/>
          </a:xfrm>
        </p:spPr>
        <p:txBody>
          <a:bodyPr anchor="b">
            <a:normAutofit/>
          </a:bodyPr>
          <a:p>
            <a:r>
              <a:rPr altLang="en-US" dirty="0" lang="zh-CN"/>
              <a:t>2024年海洋资源开发利用方案实施效果预测</a:t>
            </a:r>
            <a:endParaRPr altLang="en-US" dirty="0" lang="zh-CN"/>
          </a:p>
        </p:txBody>
      </p:sp>
      <p:sp>
        <p:nvSpPr>
          <p:cNvPr id="104994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0" name="标题 1"/>
          <p:cNvSpPr>
            <a:spLocks noGrp="1"/>
          </p:cNvSpPr>
          <p:nvPr>
            <p:ph type="title"/>
          </p:nvPr>
        </p:nvSpPr>
        <p:spPr/>
        <p:txBody>
          <a:bodyPr/>
          <a:p>
            <a:r>
              <a:rPr altLang="en-US" lang="zh-CN"/>
              <a:t>对经济的影响</a:t>
            </a:r>
            <a:endParaRPr altLang="en-US" lang="zh-CN"/>
          </a:p>
        </p:txBody>
      </p:sp>
      <p:sp>
        <p:nvSpPr>
          <p:cNvPr id="104999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增加就业机会</a:t>
            </a:r>
            <a:endParaRPr altLang="en-US" dirty="0" sz="2000" lang="zh-CN" spc="150">
              <a:solidFill>
                <a:schemeClr val="tx1">
                  <a:lumMod val="85000"/>
                  <a:lumOff val="15000"/>
                </a:schemeClr>
              </a:solidFill>
              <a:latin typeface="+mn-ea"/>
              <a:sym typeface="+mn-ea"/>
            </a:endParaRPr>
          </a:p>
        </p:txBody>
      </p:sp>
      <p:sp>
        <p:nvSpPr>
          <p:cNvPr id="104999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促进经济增长</a:t>
            </a:r>
            <a:endParaRPr altLang="en-US" dirty="0" sz="2000" lang="zh-CN" spc="150">
              <a:solidFill>
                <a:schemeClr val="tx1">
                  <a:lumMod val="85000"/>
                  <a:lumOff val="15000"/>
                </a:schemeClr>
              </a:solidFill>
              <a:latin typeface="+mn-ea"/>
              <a:sym typeface="+mn-ea"/>
            </a:endParaRPr>
          </a:p>
        </p:txBody>
      </p:sp>
      <p:sp>
        <p:nvSpPr>
          <p:cNvPr id="105000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优化产业结构</a:t>
            </a:r>
            <a:endParaRPr altLang="en-US" dirty="0" sz="2000" lang="zh-CN" spc="150">
              <a:solidFill>
                <a:schemeClr val="tx1">
                  <a:lumMod val="85000"/>
                  <a:lumOff val="15000"/>
                </a:schemeClr>
              </a:solidFill>
              <a:latin typeface="+mn-ea"/>
              <a:sym typeface="+mn-ea"/>
            </a:endParaRPr>
          </a:p>
        </p:txBody>
      </p:sp>
      <p:sp>
        <p:nvSpPr>
          <p:cNvPr id="105001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提高资源利用效率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8" name="标题 1"/>
          <p:cNvSpPr>
            <a:spLocks noGrp="1"/>
          </p:cNvSpPr>
          <p:nvPr>
            <p:ph type="title"/>
          </p:nvPr>
        </p:nvSpPr>
        <p:spPr/>
        <p:txBody>
          <a:bodyPr/>
          <a:p>
            <a:r>
              <a:rPr altLang="en-US" lang="zh-CN"/>
              <a:t>对环境的影响</a:t>
            </a:r>
            <a:endParaRPr altLang="en-US" lang="zh-CN"/>
          </a:p>
        </p:txBody>
      </p:sp>
      <p:sp>
        <p:nvSpPr>
          <p:cNvPr id="105005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海洋生态系统的保护与修复</a:t>
            </a:r>
            <a:endParaRPr altLang="en-US" dirty="0" sz="2000" lang="zh-CN" spc="150">
              <a:solidFill>
                <a:schemeClr val="tx1">
                  <a:lumMod val="85000"/>
                  <a:lumOff val="15000"/>
                </a:schemeClr>
              </a:solidFill>
              <a:latin typeface="+mn-ea"/>
              <a:sym typeface="+mn-ea"/>
            </a:endParaRPr>
          </a:p>
        </p:txBody>
      </p:sp>
      <p:sp>
        <p:nvSpPr>
          <p:cNvPr id="105005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海洋资源开发利用对海洋环境的影响</a:t>
            </a:r>
            <a:endParaRPr altLang="en-US" dirty="0" sz="2000" lang="zh-CN" spc="150">
              <a:solidFill>
                <a:schemeClr val="tx1">
                  <a:lumMod val="85000"/>
                  <a:lumOff val="15000"/>
                </a:schemeClr>
              </a:solidFill>
              <a:latin typeface="+mn-ea"/>
              <a:sym typeface="+mn-ea"/>
            </a:endParaRPr>
          </a:p>
        </p:txBody>
      </p:sp>
      <p:sp>
        <p:nvSpPr>
          <p:cNvPr id="105006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海洋资源开发利用对陆地环境的影响</a:t>
            </a:r>
            <a:endParaRPr altLang="en-US" dirty="0" sz="2000" lang="zh-CN" spc="150">
              <a:solidFill>
                <a:schemeClr val="tx1">
                  <a:lumMod val="85000"/>
                  <a:lumOff val="15000"/>
                </a:schemeClr>
              </a:solidFill>
              <a:latin typeface="+mn-ea"/>
              <a:sym typeface="+mn-ea"/>
            </a:endParaRPr>
          </a:p>
        </p:txBody>
      </p:sp>
      <p:sp>
        <p:nvSpPr>
          <p:cNvPr id="105006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海洋资源开发利用对全球气候变化的影响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6" name="标题 1"/>
          <p:cNvSpPr>
            <a:spLocks noGrp="1"/>
          </p:cNvSpPr>
          <p:nvPr>
            <p:ph type="title"/>
          </p:nvPr>
        </p:nvSpPr>
        <p:spPr/>
        <p:txBody>
          <a:bodyPr/>
          <a:p>
            <a:r>
              <a:rPr altLang="en-US" lang="zh-CN"/>
              <a:t>对社会的影响</a:t>
            </a:r>
            <a:endParaRPr altLang="en-US" lang="zh-CN"/>
          </a:p>
        </p:txBody>
      </p:sp>
      <p:sp>
        <p:nvSpPr>
          <p:cNvPr id="105010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促进经济发展：通过海洋资源的开发利用，为沿海地区带来更多的就业机会和经济效益。</a:t>
            </a:r>
            <a:endParaRPr altLang="en-US" dirty="0" sz="2000" lang="zh-CN" spc="150">
              <a:solidFill>
                <a:schemeClr val="tx1">
                  <a:lumMod val="85000"/>
                  <a:lumOff val="15000"/>
                </a:schemeClr>
              </a:solidFill>
              <a:latin typeface="+mn-ea"/>
              <a:sym typeface="+mn-ea"/>
            </a:endParaRPr>
          </a:p>
        </p:txBody>
      </p:sp>
      <p:sp>
        <p:nvSpPr>
          <p:cNvPr id="105011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推动科技进步：海洋资源的开发利用需要先进的科技支持，将促进相关领域的技术创新和产业升级。</a:t>
            </a:r>
            <a:endParaRPr altLang="en-US" dirty="0" sz="2000" lang="zh-CN" spc="150">
              <a:solidFill>
                <a:schemeClr val="tx1">
                  <a:lumMod val="85000"/>
                  <a:lumOff val="15000"/>
                </a:schemeClr>
              </a:solidFill>
              <a:latin typeface="+mn-ea"/>
              <a:sym typeface="+mn-ea"/>
            </a:endParaRPr>
          </a:p>
        </p:txBody>
      </p:sp>
      <p:sp>
        <p:nvSpPr>
          <p:cNvPr id="105012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提升国际竞争力：海洋资源的开发利用将提升我国在国际上的地位和影响力，增强我国的国际竞争力。</a:t>
            </a:r>
            <a:endParaRPr altLang="en-US" dirty="0" sz="2000" lang="zh-CN" spc="150">
              <a:solidFill>
                <a:schemeClr val="tx1">
                  <a:lumMod val="85000"/>
                  <a:lumOff val="15000"/>
                </a:schemeClr>
              </a:solidFill>
              <a:latin typeface="+mn-ea"/>
              <a:sym typeface="+mn-ea"/>
            </a:endParaRPr>
          </a:p>
        </p:txBody>
      </p:sp>
      <p:sp>
        <p:nvSpPr>
          <p:cNvPr id="105012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保护生态环境：在开发利用海洋资源的过程中，需要注重生态环境的保护，促进可持续发展。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4" name="标题 1"/>
          <p:cNvSpPr>
            <a:spLocks noGrp="1"/>
          </p:cNvSpPr>
          <p:nvPr>
            <p:ph type="title"/>
          </p:nvPr>
        </p:nvSpPr>
        <p:spPr/>
        <p:txBody>
          <a:bodyPr/>
          <a:p>
            <a:r>
              <a:rPr altLang="en-US" lang="zh-CN"/>
              <a:t>对国际合作的影响</a:t>
            </a:r>
            <a:endParaRPr altLang="en-US" lang="zh-CN"/>
          </a:p>
        </p:txBody>
      </p:sp>
      <p:sp>
        <p:nvSpPr>
          <p:cNvPr id="105016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吸引国际投资和技术支持，共同推进海洋资源开发利用</a:t>
            </a:r>
            <a:endParaRPr altLang="en-US" dirty="0" sz="2400" lang="zh-CN">
              <a:latin typeface="+mn-ea"/>
              <a:ea typeface="+mn-ea"/>
            </a:endParaRPr>
          </a:p>
        </p:txBody>
      </p:sp>
      <p:sp>
        <p:nvSpPr>
          <p:cNvPr id="105018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推动国际海洋治理体系的完善和改革</a:t>
            </a:r>
            <a:endParaRPr altLang="en-US" dirty="0" sz="2400" lang="zh-CN">
              <a:latin typeface="+mn-ea"/>
              <a:ea typeface="+mn-ea"/>
            </a:endParaRPr>
          </a:p>
        </p:txBody>
      </p:sp>
      <p:sp>
        <p:nvSpPr>
          <p:cNvPr id="105018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促进国际间海洋资源开发技术交流与合作</a:t>
            </a:r>
            <a:endParaRPr altLang="en-US" dirty="0" sz="2400" lang="zh-CN">
              <a:latin typeface="+mn-ea"/>
              <a:ea typeface="+mn-ea"/>
            </a:endParaRPr>
          </a:p>
        </p:txBody>
      </p:sp>
      <p:sp>
        <p:nvSpPr>
          <p:cNvPr id="105018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提升我国在国际海洋资源开发领域的地位和话语权</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22"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224"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226"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228"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5*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30986_5*l_h_i*1_1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5*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5*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5*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6_5*l_h_i*1_2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5*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5*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5*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6_5*l_h_i*1_3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5*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5*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5*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6_5*l_h_i*1_4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5*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5*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5*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986_5*l_h_i*1_5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5*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5*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5*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8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5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1.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54.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2024-01-03T14:58:45Z</dcterms:created>
  <dcterms:modified xsi:type="dcterms:W3CDTF">2024-01-03T14:58:45Z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b2f6ee659f3c443da59f0b1cf7a27f28_21</vt:lpwstr>
  </property>
</Properties>
</file>