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9" r:id="rId3"/>
  </p:sldMasterIdLst>
  <p:notesMasterIdLst>
    <p:notesMasterId r:id="rId5"/>
  </p:notesMasterIdLst>
  <p:sldIdLst>
    <p:sldId id="256" r:id="rId4"/>
    <p:sldId id="257" r:id="rId6"/>
    <p:sldId id="265" r:id="rId7"/>
    <p:sldId id="258" r:id="rId8"/>
    <p:sldId id="269" r:id="rId9"/>
    <p:sldId id="262" r:id="rId10"/>
    <p:sldId id="274" r:id="rId11"/>
    <p:sldId id="259" r:id="rId12"/>
    <p:sldId id="260" r:id="rId13"/>
    <p:sldId id="281" r:id="rId14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 showGuides="1">
      <p:cViewPr>
        <p:scale>
          <a:sx n="66" d="100"/>
          <a:sy n="66" d="100"/>
        </p:scale>
        <p:origin x="-1518" y="-1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8" Type="http://schemas.openxmlformats.org/officeDocument/2006/relationships/tags" Target="tags/tag5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50D450-C3D6-4DBF-9C38-EBC73DF0FE0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78F5ED-F97C-4820-99B7-A7BD77756F5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模板来自于： 第一</a:t>
            </a:r>
            <a:r>
              <a:rPr lang="en-US" altLang="zh-CN" dirty="0"/>
              <a:t>PPT https://www.1ppt.com/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A9F14-B299-4AD5-9E28-FB518B2CBF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F35F5-79C1-4D84-BF63-6B601B58D8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A9F14-B299-4AD5-9E28-FB518B2CBF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F35F5-79C1-4D84-BF63-6B601B58D8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hf sldNum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A9F14-B299-4AD5-9E28-FB518B2CBF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F35F5-79C1-4D84-BF63-6B601B58D8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hf sldNum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A9F14-B299-4AD5-9E28-FB518B2CBF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F35F5-79C1-4D84-BF63-6B601B58D8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hf sldNum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A9F14-B299-4AD5-9E28-FB518B2CBF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F35F5-79C1-4D84-BF63-6B601B58D8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hf sldNum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A9F14-B299-4AD5-9E28-FB518B2CBF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F35F5-79C1-4D84-BF63-6B601B58D8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hf sldNum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A9F14-B299-4AD5-9E28-FB518B2CBF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F35F5-79C1-4D84-BF63-6B601B58D8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hf sldNum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A9F14-B299-4AD5-9E28-FB518B2CBF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F35F5-79C1-4D84-BF63-6B601B58D8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hf sldNum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A9F14-B299-4AD5-9E28-FB518B2CBF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F35F5-79C1-4D84-BF63-6B601B58D8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hf sldNum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A9F14-B299-4AD5-9E28-FB518B2CBF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F35F5-79C1-4D84-BF63-6B601B58D8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hf sldNum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D796DEC-BA15-4C91-B2FC-44DA985457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</a:fld>
            <a:endParaRPr lang="en-US"/>
          </a:p>
        </p:txBody>
      </p:sp>
      <p:sp>
        <p:nvSpPr>
          <p:cNvPr id="5" name="标题 1"/>
          <p:cNvSpPr txBox="1"/>
          <p:nvPr/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j-lt"/>
                <a:ea typeface="+mj-ea"/>
                <a:cs typeface="+mj-cs"/>
                <a:sym typeface="Wingdings" panose="05000000000000000000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9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6" name="文本占位符 2"/>
          <p:cNvSpPr txBox="1"/>
          <p:nvPr/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457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0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914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8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371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18288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2860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743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200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657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7" name="内容占位符 3"/>
          <p:cNvSpPr txBox="1"/>
          <p:nvPr/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0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5146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971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429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886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8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9B957CC-A438-4D82-B305-2291493474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5FF5BBA-D21B-459F-94A7-8EFE107BE4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</a:fld>
            <a:endParaRPr lang="en-US"/>
          </a:p>
        </p:txBody>
      </p:sp>
      <p:sp>
        <p:nvSpPr>
          <p:cNvPr id="5" name="标题 1"/>
          <p:cNvSpPr txBox="1"/>
          <p:nvPr/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j-lt"/>
                <a:ea typeface="+mj-ea"/>
                <a:cs typeface="+mj-cs"/>
                <a:sym typeface="Wingdings" panose="05000000000000000000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9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6" name="文本占位符 2"/>
          <p:cNvSpPr txBox="1"/>
          <p:nvPr/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457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0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914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8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371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18288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2860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743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200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657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7" name="内容占位符 3"/>
          <p:cNvSpPr txBox="1"/>
          <p:nvPr/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0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5146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971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429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886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8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9B957CC-A438-4D82-B305-2291493474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516D5DF-71F1-45B0-9C56-C2EFCBC93E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</a:fld>
            <a:endParaRPr lang="en-US"/>
          </a:p>
        </p:txBody>
      </p:sp>
      <p:sp>
        <p:nvSpPr>
          <p:cNvPr id="5" name="标题 1"/>
          <p:cNvSpPr txBox="1"/>
          <p:nvPr/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j-lt"/>
                <a:ea typeface="+mj-ea"/>
                <a:cs typeface="+mj-cs"/>
                <a:sym typeface="Wingdings" panose="05000000000000000000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9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6" name="文本占位符 2"/>
          <p:cNvSpPr txBox="1"/>
          <p:nvPr/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457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0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914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8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371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18288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2860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743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200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657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7" name="内容占位符 3"/>
          <p:cNvSpPr txBox="1"/>
          <p:nvPr/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0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5146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971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429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886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8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9B957CC-A438-4D82-B305-2291493474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D59803B-C808-48E9-8DC0-046DE9066BC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965031" y="3367444"/>
            <a:ext cx="453650" cy="13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8"/>
          <p:cNvSpPr txBox="1"/>
          <p:nvPr/>
        </p:nvSpPr>
        <p:spPr>
          <a:xfrm>
            <a:off x="7509627" y="2215277"/>
            <a:ext cx="540060" cy="13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行业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j-lt"/>
                <a:ea typeface="+mj-ea"/>
                <a:cs typeface="+mj-cs"/>
                <a:sym typeface="Wingdings" panose="05000000000000000000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9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8" name="文本占位符 2"/>
          <p:cNvSpPr txBox="1"/>
          <p:nvPr/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457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0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914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8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371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18288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2860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743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200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657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3"/>
          <p:cNvSpPr txBox="1"/>
          <p:nvPr/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0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5146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971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429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886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1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2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3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9B957CC-A438-4D82-B305-2291493474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6BB9609-247B-42BF-8C91-13F2F51B411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</a:fld>
            <a:endParaRPr lang="en-US"/>
          </a:p>
        </p:txBody>
      </p:sp>
      <p:sp>
        <p:nvSpPr>
          <p:cNvPr id="5" name="标题 1"/>
          <p:cNvSpPr txBox="1"/>
          <p:nvPr/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j-lt"/>
                <a:ea typeface="+mj-ea"/>
                <a:cs typeface="+mj-cs"/>
                <a:sym typeface="Wingdings" panose="05000000000000000000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9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6" name="文本占位符 2"/>
          <p:cNvSpPr txBox="1"/>
          <p:nvPr/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457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0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914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8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371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18288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2860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743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200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657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7" name="内容占位符 3"/>
          <p:cNvSpPr txBox="1"/>
          <p:nvPr/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0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5146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971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429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886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8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9B957CC-A438-4D82-B305-2291493474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2A439EA-82F3-4FE4-962A-1A7A8D5D6B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</a:fld>
            <a:endParaRPr lang="en-US"/>
          </a:p>
        </p:txBody>
      </p:sp>
      <p:sp>
        <p:nvSpPr>
          <p:cNvPr id="5" name="标题 1"/>
          <p:cNvSpPr txBox="1"/>
          <p:nvPr/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j-lt"/>
                <a:ea typeface="+mj-ea"/>
                <a:cs typeface="+mj-cs"/>
                <a:sym typeface="Wingdings" panose="05000000000000000000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9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6" name="文本占位符 2"/>
          <p:cNvSpPr txBox="1"/>
          <p:nvPr/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457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0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914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8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371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18288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2860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743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200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657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7" name="内容占位符 3"/>
          <p:cNvSpPr txBox="1"/>
          <p:nvPr/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0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5146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971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429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886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8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9B957CC-A438-4D82-B305-2291493474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38BF6A9-340A-4880-B5E4-19A89B1C0C2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</a:fld>
            <a:endParaRPr lang="en-US"/>
          </a:p>
        </p:txBody>
      </p:sp>
      <p:sp>
        <p:nvSpPr>
          <p:cNvPr id="5" name="标题 1"/>
          <p:cNvSpPr txBox="1"/>
          <p:nvPr/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j-lt"/>
                <a:ea typeface="+mj-ea"/>
                <a:cs typeface="+mj-cs"/>
                <a:sym typeface="Wingdings" panose="05000000000000000000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9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6" name="文本占位符 2"/>
          <p:cNvSpPr txBox="1"/>
          <p:nvPr/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457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0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914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8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371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18288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2860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743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200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657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7" name="内容占位符 3"/>
          <p:cNvSpPr txBox="1"/>
          <p:nvPr/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0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5146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971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429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886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8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9B957CC-A438-4D82-B305-2291493474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E8F14D3-541F-4C3A-85C6-BB1F2A600E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</a:fld>
            <a:endParaRPr lang="en-US"/>
          </a:p>
        </p:txBody>
      </p:sp>
      <p:sp>
        <p:nvSpPr>
          <p:cNvPr id="5" name="标题 1"/>
          <p:cNvSpPr txBox="1"/>
          <p:nvPr/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j-lt"/>
                <a:ea typeface="+mj-ea"/>
                <a:cs typeface="+mj-cs"/>
                <a:sym typeface="Wingdings" panose="05000000000000000000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9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6" name="文本占位符 2"/>
          <p:cNvSpPr txBox="1"/>
          <p:nvPr/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457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0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914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8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371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18288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2860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743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200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657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7" name="内容占位符 3"/>
          <p:cNvSpPr txBox="1"/>
          <p:nvPr/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0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5146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971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429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886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8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9B957CC-A438-4D82-B305-2291493474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7298E78-5B13-44F3-B046-438391DC6F9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</a:fld>
            <a:endParaRPr lang="en-US"/>
          </a:p>
        </p:txBody>
      </p:sp>
      <p:sp>
        <p:nvSpPr>
          <p:cNvPr id="5" name="标题 1"/>
          <p:cNvSpPr txBox="1"/>
          <p:nvPr/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j-lt"/>
                <a:ea typeface="+mj-ea"/>
                <a:cs typeface="+mj-cs"/>
                <a:sym typeface="Wingdings" panose="05000000000000000000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9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6" name="文本占位符 2"/>
          <p:cNvSpPr txBox="1"/>
          <p:nvPr/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457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0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914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8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371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18288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2860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743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200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657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7" name="内容占位符 3"/>
          <p:cNvSpPr txBox="1"/>
          <p:nvPr/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0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5146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971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429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886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8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9B957CC-A438-4D82-B305-2291493474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A9F14-B299-4AD5-9E28-FB518B2CBF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F35F5-79C1-4D84-BF63-6B601B58D8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hf sldNum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2"/>
            <a:ext cx="10972800" cy="45259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6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A9F14-B299-4AD5-9E28-FB518B2CBF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CF35F5-79C1-4D84-BF63-6B601B58D85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hf sldNum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0" Type="http://schemas.openxmlformats.org/officeDocument/2006/relationships/notesSlide" Target="../notesSlides/notesSlide2.xml"/><Relationship Id="rId2" Type="http://schemas.openxmlformats.org/officeDocument/2006/relationships/tags" Target="../tags/tag2.xml"/><Relationship Id="rId19" Type="http://schemas.openxmlformats.org/officeDocument/2006/relationships/slideLayout" Target="../slideLayouts/slideLayout7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jpeg"/><Relationship Id="rId8" Type="http://schemas.openxmlformats.org/officeDocument/2006/relationships/tags" Target="../tags/tag24.xml"/><Relationship Id="rId7" Type="http://schemas.openxmlformats.org/officeDocument/2006/relationships/image" Target="../media/image3.jpeg"/><Relationship Id="rId6" Type="http://schemas.openxmlformats.org/officeDocument/2006/relationships/tags" Target="../tags/tag23.xml"/><Relationship Id="rId5" Type="http://schemas.openxmlformats.org/officeDocument/2006/relationships/image" Target="../media/image2.jpeg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4" Type="http://schemas.openxmlformats.org/officeDocument/2006/relationships/notesSlide" Target="../notesSlides/notesSlide3.x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7.jpeg"/><Relationship Id="rId11" Type="http://schemas.openxmlformats.org/officeDocument/2006/relationships/image" Target="../media/image6.jpeg"/><Relationship Id="rId10" Type="http://schemas.openxmlformats.org/officeDocument/2006/relationships/image" Target="../media/image5.jpeg"/><Relationship Id="rId1" Type="http://schemas.openxmlformats.org/officeDocument/2006/relationships/tags" Target="../tags/tag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33.xml"/><Relationship Id="rId8" Type="http://schemas.openxmlformats.org/officeDocument/2006/relationships/tags" Target="../tags/tag32.xml"/><Relationship Id="rId7" Type="http://schemas.openxmlformats.org/officeDocument/2006/relationships/tags" Target="../tags/tag31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8" Type="http://schemas.openxmlformats.org/officeDocument/2006/relationships/notesSlide" Target="../notesSlides/notesSlide6.xml"/><Relationship Id="rId27" Type="http://schemas.openxmlformats.org/officeDocument/2006/relationships/slideLayout" Target="../slideLayouts/slideLayout7.xml"/><Relationship Id="rId26" Type="http://schemas.openxmlformats.org/officeDocument/2006/relationships/tags" Target="../tags/tag50.xml"/><Relationship Id="rId25" Type="http://schemas.openxmlformats.org/officeDocument/2006/relationships/tags" Target="../tags/tag49.xml"/><Relationship Id="rId24" Type="http://schemas.openxmlformats.org/officeDocument/2006/relationships/tags" Target="../tags/tag48.xml"/><Relationship Id="rId23" Type="http://schemas.openxmlformats.org/officeDocument/2006/relationships/tags" Target="../tags/tag47.xml"/><Relationship Id="rId22" Type="http://schemas.openxmlformats.org/officeDocument/2006/relationships/tags" Target="../tags/tag46.xml"/><Relationship Id="rId21" Type="http://schemas.openxmlformats.org/officeDocument/2006/relationships/tags" Target="../tags/tag45.xml"/><Relationship Id="rId20" Type="http://schemas.openxmlformats.org/officeDocument/2006/relationships/tags" Target="../tags/tag44.xml"/><Relationship Id="rId2" Type="http://schemas.openxmlformats.org/officeDocument/2006/relationships/tags" Target="../tags/tag26.xml"/><Relationship Id="rId19" Type="http://schemas.openxmlformats.org/officeDocument/2006/relationships/tags" Target="../tags/tag43.xml"/><Relationship Id="rId18" Type="http://schemas.openxmlformats.org/officeDocument/2006/relationships/tags" Target="../tags/tag42.xml"/><Relationship Id="rId17" Type="http://schemas.openxmlformats.org/officeDocument/2006/relationships/tags" Target="../tags/tag41.xml"/><Relationship Id="rId16" Type="http://schemas.openxmlformats.org/officeDocument/2006/relationships/tags" Target="../tags/tag40.xml"/><Relationship Id="rId15" Type="http://schemas.openxmlformats.org/officeDocument/2006/relationships/tags" Target="../tags/tag39.xml"/><Relationship Id="rId14" Type="http://schemas.openxmlformats.org/officeDocument/2006/relationships/tags" Target="../tags/tag38.xml"/><Relationship Id="rId13" Type="http://schemas.openxmlformats.org/officeDocument/2006/relationships/tags" Target="../tags/tag37.xml"/><Relationship Id="rId12" Type="http://schemas.openxmlformats.org/officeDocument/2006/relationships/tags" Target="../tags/tag36.xml"/><Relationship Id="rId11" Type="http://schemas.openxmlformats.org/officeDocument/2006/relationships/tags" Target="../tags/tag35.xml"/><Relationship Id="rId10" Type="http://schemas.openxmlformats.org/officeDocument/2006/relationships/tags" Target="../tags/tag34.xml"/><Relationship Id="rId1" Type="http://schemas.openxmlformats.org/officeDocument/2006/relationships/tags" Target="../tags/tag25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 bwMode="auto">
          <a:xfrm>
            <a:off x="-53284" y="1827309"/>
            <a:ext cx="2255342" cy="3924503"/>
          </a:xfrm>
          <a:custGeom>
            <a:avLst/>
            <a:gdLst>
              <a:gd name="T0" fmla="*/ 0 w 1312"/>
              <a:gd name="T1" fmla="*/ 0 h 2283"/>
              <a:gd name="T2" fmla="*/ 0 w 1312"/>
              <a:gd name="T3" fmla="*/ 2283 h 2283"/>
              <a:gd name="T4" fmla="*/ 1312 w 1312"/>
              <a:gd name="T5" fmla="*/ 970 h 2283"/>
              <a:gd name="T6" fmla="*/ 0 w 1312"/>
              <a:gd name="T7" fmla="*/ 0 h 2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12" h="2283">
                <a:moveTo>
                  <a:pt x="0" y="0"/>
                </a:moveTo>
                <a:lnTo>
                  <a:pt x="0" y="2283"/>
                </a:lnTo>
                <a:lnTo>
                  <a:pt x="1312" y="970"/>
                </a:lnTo>
                <a:lnTo>
                  <a:pt x="0" y="0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 b="1">
              <a:ln w="6350">
                <a:noFill/>
              </a:ln>
              <a:gradFill flip="none" rotWithShape="1">
                <a:gsLst>
                  <a:gs pos="73000">
                    <a:srgbClr val="00C373"/>
                  </a:gs>
                  <a:gs pos="88000">
                    <a:srgbClr val="08ECDB"/>
                  </a:gs>
                  <a:gs pos="29000">
                    <a:srgbClr val="00C373"/>
                  </a:gs>
                  <a:gs pos="72000">
                    <a:srgbClr val="08ECDB"/>
                  </a:gs>
                </a:gsLst>
                <a:lin ang="1200000" scaled="0"/>
              </a:gra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cs typeface="+mn-ea"/>
              <a:sym typeface="+mn-lt"/>
            </a:endParaRPr>
          </a:p>
        </p:txBody>
      </p:sp>
      <p:sp>
        <p:nvSpPr>
          <p:cNvPr id="6" name="Freeform 6"/>
          <p:cNvSpPr/>
          <p:nvPr/>
        </p:nvSpPr>
        <p:spPr bwMode="auto">
          <a:xfrm>
            <a:off x="3780110" y="5591943"/>
            <a:ext cx="2991079" cy="1270350"/>
          </a:xfrm>
          <a:custGeom>
            <a:avLst/>
            <a:gdLst>
              <a:gd name="T0" fmla="*/ 1740 w 1740"/>
              <a:gd name="T1" fmla="*/ 739 h 739"/>
              <a:gd name="T2" fmla="*/ 737 w 1740"/>
              <a:gd name="T3" fmla="*/ 0 h 739"/>
              <a:gd name="T4" fmla="*/ 0 w 1740"/>
              <a:gd name="T5" fmla="*/ 739 h 739"/>
              <a:gd name="T6" fmla="*/ 1740 w 1740"/>
              <a:gd name="T7" fmla="*/ 739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40" h="739">
                <a:moveTo>
                  <a:pt x="1740" y="739"/>
                </a:moveTo>
                <a:lnTo>
                  <a:pt x="737" y="0"/>
                </a:lnTo>
                <a:lnTo>
                  <a:pt x="0" y="739"/>
                </a:lnTo>
                <a:lnTo>
                  <a:pt x="1740" y="739"/>
                </a:lnTo>
                <a:close/>
              </a:path>
            </a:pathLst>
          </a:custGeom>
          <a:solidFill>
            <a:srgbClr val="545D7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 b="1">
              <a:ln w="6350">
                <a:noFill/>
              </a:ln>
              <a:gradFill flip="none" rotWithShape="1">
                <a:gsLst>
                  <a:gs pos="73000">
                    <a:srgbClr val="00C373"/>
                  </a:gs>
                  <a:gs pos="88000">
                    <a:srgbClr val="08ECDB"/>
                  </a:gs>
                  <a:gs pos="29000">
                    <a:srgbClr val="00C373"/>
                  </a:gs>
                  <a:gs pos="72000">
                    <a:srgbClr val="08ECDB"/>
                  </a:gs>
                </a:gsLst>
                <a:lin ang="1200000" scaled="0"/>
              </a:gra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cs typeface="+mn-ea"/>
              <a:sym typeface="+mn-lt"/>
            </a:endParaRPr>
          </a:p>
        </p:txBody>
      </p:sp>
      <p:sp>
        <p:nvSpPr>
          <p:cNvPr id="7" name="Freeform 7"/>
          <p:cNvSpPr/>
          <p:nvPr/>
        </p:nvSpPr>
        <p:spPr bwMode="auto">
          <a:xfrm>
            <a:off x="-53284" y="3494750"/>
            <a:ext cx="5100306" cy="3367543"/>
          </a:xfrm>
          <a:custGeom>
            <a:avLst/>
            <a:gdLst>
              <a:gd name="T0" fmla="*/ 2230 w 2967"/>
              <a:gd name="T1" fmla="*/ 1959 h 1959"/>
              <a:gd name="T2" fmla="*/ 2967 w 2967"/>
              <a:gd name="T3" fmla="*/ 1220 h 1959"/>
              <a:gd name="T4" fmla="*/ 1312 w 2967"/>
              <a:gd name="T5" fmla="*/ 0 h 1959"/>
              <a:gd name="T6" fmla="*/ 0 w 2967"/>
              <a:gd name="T7" fmla="*/ 1313 h 1959"/>
              <a:gd name="T8" fmla="*/ 0 w 2967"/>
              <a:gd name="T9" fmla="*/ 1959 h 1959"/>
              <a:gd name="T10" fmla="*/ 2230 w 2967"/>
              <a:gd name="T11" fmla="*/ 1959 h 19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67" h="1959">
                <a:moveTo>
                  <a:pt x="2230" y="1959"/>
                </a:moveTo>
                <a:lnTo>
                  <a:pt x="2967" y="1220"/>
                </a:lnTo>
                <a:lnTo>
                  <a:pt x="1312" y="0"/>
                </a:lnTo>
                <a:lnTo>
                  <a:pt x="0" y="1313"/>
                </a:lnTo>
                <a:lnTo>
                  <a:pt x="0" y="1959"/>
                </a:lnTo>
                <a:lnTo>
                  <a:pt x="2230" y="1959"/>
                </a:lnTo>
                <a:close/>
              </a:path>
            </a:pathLst>
          </a:custGeom>
          <a:blipFill dpi="0" rotWithShape="1">
            <a:blip r:embed="rId1" cstate="screen"/>
            <a:stretch>
              <a:fillRect/>
            </a:stretch>
          </a:blip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 b="1">
              <a:ln w="6350">
                <a:noFill/>
              </a:ln>
              <a:gradFill flip="none" rotWithShape="1">
                <a:gsLst>
                  <a:gs pos="73000">
                    <a:srgbClr val="00C373"/>
                  </a:gs>
                  <a:gs pos="88000">
                    <a:srgbClr val="08ECDB"/>
                  </a:gs>
                  <a:gs pos="29000">
                    <a:srgbClr val="00C373"/>
                  </a:gs>
                  <a:gs pos="72000">
                    <a:srgbClr val="08ECDB"/>
                  </a:gs>
                </a:gsLst>
                <a:lin ang="1200000" scaled="0"/>
              </a:gra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cs typeface="+mn-ea"/>
              <a:sym typeface="+mn-lt"/>
            </a:endParaRPr>
          </a:p>
        </p:txBody>
      </p:sp>
      <p:sp>
        <p:nvSpPr>
          <p:cNvPr id="8" name="Freeform 8"/>
          <p:cNvSpPr/>
          <p:nvPr/>
        </p:nvSpPr>
        <p:spPr bwMode="auto">
          <a:xfrm>
            <a:off x="-85946" y="0"/>
            <a:ext cx="5132967" cy="5490521"/>
          </a:xfrm>
          <a:custGeom>
            <a:avLst/>
            <a:gdLst>
              <a:gd name="T0" fmla="*/ 19 w 2986"/>
              <a:gd name="T1" fmla="*/ 0 h 3194"/>
              <a:gd name="T2" fmla="*/ 771 w 2986"/>
              <a:gd name="T3" fmla="*/ 0 h 3194"/>
              <a:gd name="T4" fmla="*/ 1799 w 2986"/>
              <a:gd name="T5" fmla="*/ 2089 h 3194"/>
              <a:gd name="T6" fmla="*/ 2986 w 2986"/>
              <a:gd name="T7" fmla="*/ 3194 h 3194"/>
              <a:gd name="T8" fmla="*/ 0 w 2986"/>
              <a:gd name="T9" fmla="*/ 977 h 3194"/>
              <a:gd name="T10" fmla="*/ 19 w 2986"/>
              <a:gd name="T11" fmla="*/ 0 h 3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86" h="3193">
                <a:moveTo>
                  <a:pt x="19" y="0"/>
                </a:moveTo>
                <a:lnTo>
                  <a:pt x="771" y="0"/>
                </a:lnTo>
                <a:lnTo>
                  <a:pt x="1799" y="2089"/>
                </a:lnTo>
                <a:lnTo>
                  <a:pt x="2986" y="3194"/>
                </a:lnTo>
                <a:lnTo>
                  <a:pt x="0" y="977"/>
                </a:lnTo>
                <a:lnTo>
                  <a:pt x="19" y="0"/>
                </a:lnTo>
                <a:close/>
              </a:path>
            </a:pathLst>
          </a:custGeom>
          <a:solidFill>
            <a:srgbClr val="545D7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 b="1">
              <a:ln w="6350">
                <a:noFill/>
              </a:ln>
              <a:gradFill flip="none" rotWithShape="1">
                <a:gsLst>
                  <a:gs pos="73000">
                    <a:srgbClr val="00C373"/>
                  </a:gs>
                  <a:gs pos="88000">
                    <a:srgbClr val="08ECDB"/>
                  </a:gs>
                  <a:gs pos="29000">
                    <a:srgbClr val="00C373"/>
                  </a:gs>
                  <a:gs pos="72000">
                    <a:srgbClr val="08ECDB"/>
                  </a:gs>
                </a:gsLst>
                <a:lin ang="1200000" scaled="0"/>
              </a:gra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cs typeface="+mn-ea"/>
              <a:sym typeface="+mn-lt"/>
            </a:endParaRPr>
          </a:p>
        </p:txBody>
      </p:sp>
      <p:sp>
        <p:nvSpPr>
          <p:cNvPr id="9" name="Freeform 9"/>
          <p:cNvSpPr/>
          <p:nvPr/>
        </p:nvSpPr>
        <p:spPr bwMode="auto">
          <a:xfrm>
            <a:off x="1320205" y="0"/>
            <a:ext cx="1768863" cy="3591015"/>
          </a:xfrm>
          <a:custGeom>
            <a:avLst/>
            <a:gdLst>
              <a:gd name="T0" fmla="*/ 0 w 1029"/>
              <a:gd name="T1" fmla="*/ 0 h 2089"/>
              <a:gd name="T2" fmla="*/ 1029 w 1029"/>
              <a:gd name="T3" fmla="*/ 2089 h 2089"/>
              <a:gd name="T4" fmla="*/ 530 w 1029"/>
              <a:gd name="T5" fmla="*/ 0 h 2089"/>
              <a:gd name="T6" fmla="*/ 0 w 1029"/>
              <a:gd name="T7" fmla="*/ 0 h 20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29" h="2089">
                <a:moveTo>
                  <a:pt x="0" y="0"/>
                </a:moveTo>
                <a:lnTo>
                  <a:pt x="1029" y="2089"/>
                </a:lnTo>
                <a:lnTo>
                  <a:pt x="530" y="0"/>
                </a:lnTo>
                <a:lnTo>
                  <a:pt x="0" y="0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 b="1">
              <a:ln w="6350">
                <a:noFill/>
              </a:ln>
              <a:gradFill flip="none" rotWithShape="1">
                <a:gsLst>
                  <a:gs pos="73000">
                    <a:srgbClr val="00C373"/>
                  </a:gs>
                  <a:gs pos="88000">
                    <a:srgbClr val="08ECDB"/>
                  </a:gs>
                  <a:gs pos="29000">
                    <a:srgbClr val="00C373"/>
                  </a:gs>
                  <a:gs pos="72000">
                    <a:srgbClr val="08ECDB"/>
                  </a:gs>
                </a:gsLst>
                <a:lin ang="1200000" scaled="0"/>
              </a:gra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cs typeface="+mn-ea"/>
              <a:sym typeface="+mn-lt"/>
            </a:endParaRPr>
          </a:p>
        </p:txBody>
      </p:sp>
      <p:sp>
        <p:nvSpPr>
          <p:cNvPr id="10" name="Freeform 10"/>
          <p:cNvSpPr/>
          <p:nvPr/>
        </p:nvSpPr>
        <p:spPr bwMode="auto">
          <a:xfrm>
            <a:off x="10045700" y="301625"/>
            <a:ext cx="1846263" cy="2208213"/>
          </a:xfrm>
          <a:custGeom>
            <a:avLst/>
            <a:gdLst>
              <a:gd name="T0" fmla="*/ 1163 w 1163"/>
              <a:gd name="T1" fmla="*/ 1391 h 1391"/>
              <a:gd name="T2" fmla="*/ 1163 w 1163"/>
              <a:gd name="T3" fmla="*/ 0 h 1391"/>
              <a:gd name="T4" fmla="*/ 0 w 1163"/>
              <a:gd name="T5" fmla="*/ 0 h 1391"/>
              <a:gd name="T6" fmla="*/ 1163 w 1163"/>
              <a:gd name="T7" fmla="*/ 1391 h 1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3" h="1391">
                <a:moveTo>
                  <a:pt x="1163" y="1391"/>
                </a:moveTo>
                <a:lnTo>
                  <a:pt x="1163" y="0"/>
                </a:lnTo>
                <a:lnTo>
                  <a:pt x="0" y="0"/>
                </a:lnTo>
                <a:lnTo>
                  <a:pt x="1163" y="1391"/>
                </a:lnTo>
                <a:close/>
              </a:path>
            </a:pathLst>
          </a:custGeom>
          <a:solidFill>
            <a:srgbClr val="545D7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 b="1">
              <a:ln w="6350">
                <a:noFill/>
              </a:ln>
              <a:gradFill flip="none" rotWithShape="1">
                <a:gsLst>
                  <a:gs pos="73000">
                    <a:srgbClr val="00C373"/>
                  </a:gs>
                  <a:gs pos="88000">
                    <a:srgbClr val="08ECDB"/>
                  </a:gs>
                  <a:gs pos="29000">
                    <a:srgbClr val="00C373"/>
                  </a:gs>
                  <a:gs pos="72000">
                    <a:srgbClr val="08ECDB"/>
                  </a:gs>
                </a:gsLst>
                <a:lin ang="1200000" scaled="0"/>
              </a:gra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cs typeface="+mn-ea"/>
              <a:sym typeface="+mn-lt"/>
            </a:endParaRPr>
          </a:p>
        </p:txBody>
      </p:sp>
      <p:sp>
        <p:nvSpPr>
          <p:cNvPr id="11" name="Freeform 11"/>
          <p:cNvSpPr/>
          <p:nvPr/>
        </p:nvSpPr>
        <p:spPr bwMode="auto">
          <a:xfrm>
            <a:off x="10067925" y="0"/>
            <a:ext cx="2124075" cy="2535238"/>
          </a:xfrm>
          <a:custGeom>
            <a:avLst/>
            <a:gdLst>
              <a:gd name="T0" fmla="*/ 1338 w 1338"/>
              <a:gd name="T1" fmla="*/ 1597 h 1597"/>
              <a:gd name="T2" fmla="*/ 0 w 1338"/>
              <a:gd name="T3" fmla="*/ 0 h 1597"/>
              <a:gd name="T4" fmla="*/ 1338 w 1338"/>
              <a:gd name="T5" fmla="*/ 0 h 1597"/>
              <a:gd name="T6" fmla="*/ 1338 w 1338"/>
              <a:gd name="T7" fmla="*/ 1597 h 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38" h="1596">
                <a:moveTo>
                  <a:pt x="1338" y="1597"/>
                </a:moveTo>
                <a:lnTo>
                  <a:pt x="0" y="0"/>
                </a:lnTo>
                <a:lnTo>
                  <a:pt x="1338" y="0"/>
                </a:lnTo>
                <a:lnTo>
                  <a:pt x="1338" y="1597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 b="1">
              <a:ln w="6350">
                <a:noFill/>
              </a:ln>
              <a:gradFill flip="none" rotWithShape="1">
                <a:gsLst>
                  <a:gs pos="73000">
                    <a:srgbClr val="00C373"/>
                  </a:gs>
                  <a:gs pos="88000">
                    <a:srgbClr val="08ECDB"/>
                  </a:gs>
                  <a:gs pos="29000">
                    <a:srgbClr val="00C373"/>
                  </a:gs>
                  <a:gs pos="72000">
                    <a:srgbClr val="08ECDB"/>
                  </a:gs>
                </a:gsLst>
                <a:lin ang="1200000" scaled="0"/>
              </a:gra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cs typeface="+mn-ea"/>
              <a:sym typeface="+mn-lt"/>
            </a:endParaRPr>
          </a:p>
        </p:txBody>
      </p:sp>
      <p:sp>
        <p:nvSpPr>
          <p:cNvPr id="15" name="文本框 3"/>
          <p:cNvSpPr txBox="1"/>
          <p:nvPr/>
        </p:nvSpPr>
        <p:spPr>
          <a:xfrm>
            <a:off x="8134098" y="5270163"/>
            <a:ext cx="377225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800" dirty="0">
                <a:solidFill>
                  <a:srgbClr val="3FB793"/>
                </a:solidFill>
                <a:latin typeface="Impact" panose="020B0806030902050204" pitchFamily="34" charset="0"/>
                <a:cs typeface="+mn-ea"/>
                <a:sym typeface="+mn-lt"/>
              </a:rPr>
              <a:t>2024</a:t>
            </a:r>
            <a:endParaRPr lang="zh-CN" altLang="en-US" sz="8800" dirty="0">
              <a:solidFill>
                <a:srgbClr val="3FB793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16" name="文本框 3"/>
          <p:cNvSpPr txBox="1"/>
          <p:nvPr/>
        </p:nvSpPr>
        <p:spPr>
          <a:xfrm>
            <a:off x="2857500" y="2388235"/>
            <a:ext cx="918972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3FB793"/>
                </a:solidFill>
                <a:cs typeface="+mn-ea"/>
                <a:sym typeface="+mn-lt"/>
              </a:rPr>
              <a:t>3ZBQS12-10</a:t>
            </a:r>
            <a:r>
              <a:rPr lang="zh-CN" altLang="en-US" sz="4400" b="1" dirty="0">
                <a:solidFill>
                  <a:srgbClr val="3FB793"/>
                </a:solidFill>
                <a:cs typeface="+mn-ea"/>
                <a:sym typeface="+mn-lt"/>
              </a:rPr>
              <a:t>型矿用气动双液注浆泵</a:t>
            </a:r>
            <a:endParaRPr lang="zh-CN" altLang="en-US" sz="4400" b="1" dirty="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3558054" y="3565301"/>
            <a:ext cx="1573375" cy="225721"/>
          </a:xfrm>
          <a:prstGeom prst="roundRect">
            <a:avLst>
              <a:gd name="adj" fmla="val 0"/>
            </a:avLst>
          </a:prstGeom>
          <a:solidFill>
            <a:srgbClr val="545D7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>
                <a:ln w="6350">
                  <a:noFill/>
                </a:ln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cs typeface="+mn-ea"/>
                <a:sym typeface="+mn-lt"/>
              </a:rPr>
              <a:t>Kuangan001</a:t>
            </a:r>
            <a:endParaRPr lang="en-US" altLang="zh-CN" sz="1100" b="1" dirty="0">
              <a:ln w="6350">
                <a:noFill/>
              </a:ln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799"/>
                            </p:stCondLst>
                            <p:childTnLst>
                              <p:par>
                                <p:cTn id="5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699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5" grpId="0"/>
      <p:bldP spid="16" grpId="0"/>
      <p:bldP spid="18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 bwMode="auto">
          <a:xfrm>
            <a:off x="1101725" y="1433533"/>
            <a:ext cx="11202987" cy="4241800"/>
          </a:xfrm>
          <a:custGeom>
            <a:avLst/>
            <a:gdLst>
              <a:gd name="T0" fmla="*/ 0 w 7057"/>
              <a:gd name="T1" fmla="*/ 2672 h 2672"/>
              <a:gd name="T2" fmla="*/ 7057 w 7057"/>
              <a:gd name="T3" fmla="*/ 2672 h 2672"/>
              <a:gd name="T4" fmla="*/ 7057 w 7057"/>
              <a:gd name="T5" fmla="*/ 0 h 2672"/>
              <a:gd name="T6" fmla="*/ 2903 w 7057"/>
              <a:gd name="T7" fmla="*/ 0 h 2672"/>
              <a:gd name="T8" fmla="*/ 0 w 7057"/>
              <a:gd name="T9" fmla="*/ 2672 h 26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057" h="2672">
                <a:moveTo>
                  <a:pt x="0" y="2672"/>
                </a:moveTo>
                <a:lnTo>
                  <a:pt x="7057" y="2672"/>
                </a:lnTo>
                <a:lnTo>
                  <a:pt x="7057" y="0"/>
                </a:lnTo>
                <a:lnTo>
                  <a:pt x="2903" y="0"/>
                </a:lnTo>
                <a:lnTo>
                  <a:pt x="0" y="2672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 b="1">
              <a:ln w="6350">
                <a:noFill/>
              </a:ln>
              <a:gradFill flip="none" rotWithShape="1">
                <a:gsLst>
                  <a:gs pos="73000">
                    <a:srgbClr val="00C373"/>
                  </a:gs>
                  <a:gs pos="88000">
                    <a:srgbClr val="08ECDB"/>
                  </a:gs>
                  <a:gs pos="29000">
                    <a:srgbClr val="00C373"/>
                  </a:gs>
                  <a:gs pos="72000">
                    <a:srgbClr val="08ECDB"/>
                  </a:gs>
                </a:gsLst>
                <a:lin ang="1200000" scaled="0"/>
              </a:gra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cs typeface="+mn-ea"/>
              <a:sym typeface="+mn-lt"/>
            </a:endParaRPr>
          </a:p>
        </p:txBody>
      </p:sp>
      <p:sp>
        <p:nvSpPr>
          <p:cNvPr id="6" name="Freeform 6"/>
          <p:cNvSpPr/>
          <p:nvPr/>
        </p:nvSpPr>
        <p:spPr bwMode="auto">
          <a:xfrm>
            <a:off x="120650" y="1019176"/>
            <a:ext cx="12184062" cy="5838824"/>
          </a:xfrm>
          <a:custGeom>
            <a:avLst/>
            <a:gdLst>
              <a:gd name="T0" fmla="*/ 3991 w 7675"/>
              <a:gd name="T1" fmla="*/ 0 h 3678"/>
              <a:gd name="T2" fmla="*/ 0 w 7675"/>
              <a:gd name="T3" fmla="*/ 3678 h 3678"/>
              <a:gd name="T4" fmla="*/ 7675 w 7675"/>
              <a:gd name="T5" fmla="*/ 3678 h 3678"/>
              <a:gd name="T6" fmla="*/ 7675 w 7675"/>
              <a:gd name="T7" fmla="*/ 0 h 3678"/>
              <a:gd name="T8" fmla="*/ 3991 w 7675"/>
              <a:gd name="T9" fmla="*/ 0 h 3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675" h="3678">
                <a:moveTo>
                  <a:pt x="3991" y="0"/>
                </a:moveTo>
                <a:lnTo>
                  <a:pt x="0" y="3678"/>
                </a:lnTo>
                <a:lnTo>
                  <a:pt x="7675" y="3678"/>
                </a:lnTo>
                <a:lnTo>
                  <a:pt x="7675" y="0"/>
                </a:lnTo>
                <a:lnTo>
                  <a:pt x="3991" y="0"/>
                </a:lnTo>
                <a:close/>
              </a:path>
            </a:pathLst>
          </a:custGeom>
          <a:solidFill>
            <a:srgbClr val="545D7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 b="1">
              <a:ln w="6350">
                <a:noFill/>
              </a:ln>
              <a:gradFill flip="none" rotWithShape="1">
                <a:gsLst>
                  <a:gs pos="73000">
                    <a:srgbClr val="00C373"/>
                  </a:gs>
                  <a:gs pos="88000">
                    <a:srgbClr val="08ECDB"/>
                  </a:gs>
                  <a:gs pos="29000">
                    <a:srgbClr val="00C373"/>
                  </a:gs>
                  <a:gs pos="72000">
                    <a:srgbClr val="08ECDB"/>
                  </a:gs>
                </a:gsLst>
                <a:lin ang="1200000" scaled="0"/>
              </a:gra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cs typeface="+mn-ea"/>
              <a:sym typeface="+mn-lt"/>
            </a:endParaRPr>
          </a:p>
        </p:txBody>
      </p:sp>
      <p:sp>
        <p:nvSpPr>
          <p:cNvPr id="7" name="MH_Others_1"/>
          <p:cNvSpPr txBox="1"/>
          <p:nvPr>
            <p:custDataLst>
              <p:tags r:id="rId1"/>
            </p:custDataLst>
          </p:nvPr>
        </p:nvSpPr>
        <p:spPr>
          <a:xfrm>
            <a:off x="964090" y="987824"/>
            <a:ext cx="2160290" cy="1015663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/>
            <a:r>
              <a:rPr lang="zh-CN" altLang="en-US" sz="6600" b="1" dirty="0">
                <a:solidFill>
                  <a:srgbClr val="3FB793"/>
                </a:solidFill>
                <a:cs typeface="+mn-ea"/>
                <a:sym typeface="+mn-lt"/>
              </a:rPr>
              <a:t>目录</a:t>
            </a:r>
            <a:endParaRPr lang="zh-CN" altLang="en-US" sz="6600" b="1" dirty="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8" name="MH_Others_2"/>
          <p:cNvSpPr txBox="1"/>
          <p:nvPr>
            <p:custDataLst>
              <p:tags r:id="rId2"/>
            </p:custDataLst>
          </p:nvPr>
        </p:nvSpPr>
        <p:spPr>
          <a:xfrm>
            <a:off x="776868" y="2017069"/>
            <a:ext cx="2592790" cy="430887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 algn="ctr">
              <a:defRPr/>
            </a:pPr>
            <a:r>
              <a:rPr lang="en-US" altLang="zh-CN" sz="2800" b="1" spc="600" dirty="0">
                <a:solidFill>
                  <a:srgbClr val="545D79"/>
                </a:solidFill>
                <a:cs typeface="+mn-ea"/>
                <a:sym typeface="+mn-lt"/>
              </a:rPr>
              <a:t>CONTENTS</a:t>
            </a:r>
            <a:endParaRPr lang="zh-CN" altLang="en-US" sz="2800" b="1" spc="600" dirty="0">
              <a:solidFill>
                <a:srgbClr val="545D79"/>
              </a:solidFill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>
            <p:custDataLst>
              <p:tags r:id="rId3"/>
            </p:custDataLst>
          </p:nvPr>
        </p:nvGrpSpPr>
        <p:grpSpPr>
          <a:xfrm>
            <a:off x="5299086" y="2243714"/>
            <a:ext cx="5470525" cy="706755"/>
            <a:chOff x="1625068" y="1473424"/>
            <a:chExt cx="5470525" cy="706755"/>
          </a:xfrm>
        </p:grpSpPr>
        <p:grpSp>
          <p:nvGrpSpPr>
            <p:cNvPr id="10" name="Group 3"/>
            <p:cNvGrpSpPr/>
            <p:nvPr/>
          </p:nvGrpSpPr>
          <p:grpSpPr>
            <a:xfrm>
              <a:off x="1625068" y="1519416"/>
              <a:ext cx="585945" cy="446111"/>
              <a:chOff x="1749703" y="2330672"/>
              <a:chExt cx="585945" cy="446111"/>
            </a:xfrm>
            <a:solidFill>
              <a:srgbClr val="0ABAB5"/>
            </a:solidFill>
          </p:grpSpPr>
          <p:sp>
            <p:nvSpPr>
              <p:cNvPr id="12" name="Right Triangle 62"/>
              <p:cNvSpPr/>
              <p:nvPr>
                <p:custDataLst>
                  <p:tags r:id="rId4"/>
                </p:custDataLst>
              </p:nvPr>
            </p:nvSpPr>
            <p:spPr>
              <a:xfrm flipV="1">
                <a:off x="1976024" y="2330672"/>
                <a:ext cx="359624" cy="377968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>
                  <a:solidFill>
                    <a:srgbClr val="3FB793"/>
                  </a:solidFill>
                  <a:latin typeface="钉钉进步体" panose="00020600040101010101" pitchFamily="18" charset="-122"/>
                  <a:ea typeface="钉钉进步体" panose="00020600040101010101" pitchFamily="18" charset="-122"/>
                  <a:cs typeface="+mn-ea"/>
                  <a:sym typeface="+mn-lt"/>
                </a:endParaRPr>
              </a:p>
            </p:txBody>
          </p:sp>
          <p:sp>
            <p:nvSpPr>
              <p:cNvPr id="13" name="Rectangle 56"/>
              <p:cNvSpPr/>
              <p:nvPr>
                <p:custDataLst>
                  <p:tags r:id="rId5"/>
                </p:custDataLst>
              </p:nvPr>
            </p:nvSpPr>
            <p:spPr>
              <a:xfrm>
                <a:off x="1749703" y="2330672"/>
                <a:ext cx="446111" cy="4461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r>
                  <a:rPr lang="en-US" sz="3200">
                    <a:solidFill>
                      <a:srgbClr val="3FB793"/>
                    </a:solidFill>
                    <a:latin typeface="钉钉进步体" panose="00020600040101010101" pitchFamily="18" charset="-122"/>
                    <a:ea typeface="钉钉进步体" panose="00020600040101010101" pitchFamily="18" charset="-122"/>
                    <a:cs typeface="+mn-ea"/>
                    <a:sym typeface="+mn-lt"/>
                  </a:rPr>
                  <a:t>1</a:t>
                </a:r>
                <a:endParaRPr lang="en-US" sz="3200">
                  <a:solidFill>
                    <a:srgbClr val="3FB793"/>
                  </a:solidFill>
                  <a:latin typeface="钉钉进步体" panose="00020600040101010101" pitchFamily="18" charset="-122"/>
                  <a:ea typeface="钉钉进步体" panose="00020600040101010101" pitchFamily="18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11" name="矩形 10"/>
            <p:cNvSpPr/>
            <p:nvPr>
              <p:custDataLst>
                <p:tags r:id="rId6"/>
              </p:custDataLst>
            </p:nvPr>
          </p:nvSpPr>
          <p:spPr>
            <a:xfrm>
              <a:off x="2296898" y="1473424"/>
              <a:ext cx="4798695" cy="7067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2000" spc="600" dirty="0">
                  <a:solidFill>
                    <a:schemeClr val="bg1"/>
                  </a:solidFill>
                  <a:latin typeface="钉钉进步体" panose="00020600040101010101" pitchFamily="18" charset="-122"/>
                  <a:ea typeface="钉钉进步体" panose="00020600040101010101" pitchFamily="18" charset="-122"/>
                  <a:cs typeface="+mn-ea"/>
                  <a:sym typeface="+mn-lt"/>
                </a:rPr>
                <a:t>3ZBQS12-10</a:t>
              </a:r>
              <a:r>
                <a:rPr lang="zh-CN" altLang="en-US" sz="2000" spc="600" dirty="0">
                  <a:solidFill>
                    <a:schemeClr val="bg1"/>
                  </a:solidFill>
                  <a:latin typeface="钉钉进步体" panose="00020600040101010101" pitchFamily="18" charset="-122"/>
                  <a:ea typeface="钉钉进步体" panose="00020600040101010101" pitchFamily="18" charset="-122"/>
                  <a:cs typeface="+mn-ea"/>
                  <a:sym typeface="+mn-lt"/>
                </a:rPr>
                <a:t>型矿用气动双液注浆泵介绍</a:t>
              </a:r>
              <a:endParaRPr lang="zh-CN" altLang="en-US" sz="2000" spc="600" dirty="0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>
            <p:custDataLst>
              <p:tags r:id="rId7"/>
            </p:custDataLst>
          </p:nvPr>
        </p:nvGrpSpPr>
        <p:grpSpPr>
          <a:xfrm>
            <a:off x="5299086" y="3193129"/>
            <a:ext cx="5470525" cy="829945"/>
            <a:chOff x="1625068" y="1473424"/>
            <a:chExt cx="5470525" cy="829945"/>
          </a:xfrm>
        </p:grpSpPr>
        <p:grpSp>
          <p:nvGrpSpPr>
            <p:cNvPr id="15" name="Group 3"/>
            <p:cNvGrpSpPr/>
            <p:nvPr/>
          </p:nvGrpSpPr>
          <p:grpSpPr>
            <a:xfrm>
              <a:off x="1625068" y="1519416"/>
              <a:ext cx="585945" cy="446111"/>
              <a:chOff x="1749703" y="2330672"/>
              <a:chExt cx="585945" cy="446111"/>
            </a:xfrm>
            <a:solidFill>
              <a:srgbClr val="0ABAB5"/>
            </a:solidFill>
          </p:grpSpPr>
          <p:sp>
            <p:nvSpPr>
              <p:cNvPr id="17" name="Right Triangle 62"/>
              <p:cNvSpPr/>
              <p:nvPr>
                <p:custDataLst>
                  <p:tags r:id="rId8"/>
                </p:custDataLst>
              </p:nvPr>
            </p:nvSpPr>
            <p:spPr>
              <a:xfrm flipV="1">
                <a:off x="1976024" y="2330672"/>
                <a:ext cx="359624" cy="377968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>
                  <a:solidFill>
                    <a:srgbClr val="3FB793"/>
                  </a:solidFill>
                  <a:latin typeface="钉钉进步体" panose="00020600040101010101" pitchFamily="18" charset="-122"/>
                  <a:ea typeface="钉钉进步体" panose="00020600040101010101" pitchFamily="18" charset="-122"/>
                  <a:cs typeface="+mn-ea"/>
                  <a:sym typeface="+mn-lt"/>
                </a:endParaRPr>
              </a:p>
            </p:txBody>
          </p:sp>
          <p:sp>
            <p:nvSpPr>
              <p:cNvPr id="18" name="Rectangle 56"/>
              <p:cNvSpPr/>
              <p:nvPr>
                <p:custDataLst>
                  <p:tags r:id="rId9"/>
                </p:custDataLst>
              </p:nvPr>
            </p:nvSpPr>
            <p:spPr>
              <a:xfrm>
                <a:off x="1749703" y="2330672"/>
                <a:ext cx="446111" cy="4461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r>
                  <a:rPr lang="en-US" sz="3200">
                    <a:solidFill>
                      <a:srgbClr val="3FB793"/>
                    </a:solidFill>
                    <a:latin typeface="钉钉进步体" panose="00020600040101010101" pitchFamily="18" charset="-122"/>
                    <a:ea typeface="钉钉进步体" panose="00020600040101010101" pitchFamily="18" charset="-122"/>
                    <a:cs typeface="+mn-ea"/>
                    <a:sym typeface="+mn-lt"/>
                  </a:rPr>
                  <a:t>2</a:t>
                </a:r>
                <a:endParaRPr lang="en-US" sz="3200">
                  <a:solidFill>
                    <a:srgbClr val="3FB793"/>
                  </a:solidFill>
                  <a:latin typeface="钉钉进步体" panose="00020600040101010101" pitchFamily="18" charset="-122"/>
                  <a:ea typeface="钉钉进步体" panose="00020600040101010101" pitchFamily="18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16" name="矩形 15"/>
            <p:cNvSpPr/>
            <p:nvPr>
              <p:custDataLst>
                <p:tags r:id="rId10"/>
              </p:custDataLst>
            </p:nvPr>
          </p:nvSpPr>
          <p:spPr>
            <a:xfrm>
              <a:off x="2296898" y="1473424"/>
              <a:ext cx="4798695" cy="829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2000" spc="600" dirty="0">
                  <a:solidFill>
                    <a:schemeClr val="bg1"/>
                  </a:solidFill>
                  <a:latin typeface="钉钉进步体" panose="00020600040101010101" pitchFamily="18" charset="-122"/>
                  <a:ea typeface="钉钉进步体" panose="00020600040101010101" pitchFamily="18" charset="-122"/>
                  <a:cs typeface="+mn-ea"/>
                  <a:sym typeface="+mn-lt"/>
                </a:rPr>
                <a:t>3ZBQS12-10</a:t>
              </a:r>
              <a:r>
                <a:rPr lang="zh-CN" altLang="en-US" sz="2000" spc="600" dirty="0">
                  <a:solidFill>
                    <a:schemeClr val="bg1"/>
                  </a:solidFill>
                  <a:latin typeface="钉钉进步体" panose="00020600040101010101" pitchFamily="18" charset="-122"/>
                  <a:ea typeface="钉钉进步体" panose="00020600040101010101" pitchFamily="18" charset="-122"/>
                  <a:cs typeface="+mn-ea"/>
                  <a:sym typeface="+mn-lt"/>
                </a:rPr>
                <a:t>型矿用气动双液注浆泵型号含义</a:t>
              </a:r>
              <a:r>
                <a:rPr lang="zh-CN" altLang="en-US" sz="2800" spc="600" dirty="0">
                  <a:solidFill>
                    <a:schemeClr val="bg1"/>
                  </a:solidFill>
                  <a:latin typeface="钉钉进步体" panose="00020600040101010101" pitchFamily="18" charset="-122"/>
                  <a:ea typeface="钉钉进步体" panose="00020600040101010101" pitchFamily="18" charset="-122"/>
                  <a:cs typeface="+mn-ea"/>
                  <a:sym typeface="+mn-lt"/>
                </a:rPr>
                <a:t>：</a:t>
              </a:r>
              <a:endParaRPr lang="zh-CN" altLang="en-US" sz="2800" spc="600" dirty="0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>
            <p:custDataLst>
              <p:tags r:id="rId11"/>
            </p:custDataLst>
          </p:nvPr>
        </p:nvGrpSpPr>
        <p:grpSpPr>
          <a:xfrm>
            <a:off x="5299086" y="4142544"/>
            <a:ext cx="5471160" cy="706755"/>
            <a:chOff x="1625068" y="1473424"/>
            <a:chExt cx="5471160" cy="706755"/>
          </a:xfrm>
        </p:grpSpPr>
        <p:grpSp>
          <p:nvGrpSpPr>
            <p:cNvPr id="20" name="Group 3"/>
            <p:cNvGrpSpPr/>
            <p:nvPr/>
          </p:nvGrpSpPr>
          <p:grpSpPr>
            <a:xfrm>
              <a:off x="1625068" y="1519416"/>
              <a:ext cx="585945" cy="446111"/>
              <a:chOff x="1749703" y="2330672"/>
              <a:chExt cx="585945" cy="446111"/>
            </a:xfrm>
            <a:solidFill>
              <a:srgbClr val="0ABAB5"/>
            </a:solidFill>
          </p:grpSpPr>
          <p:sp>
            <p:nvSpPr>
              <p:cNvPr id="22" name="Right Triangle 62"/>
              <p:cNvSpPr/>
              <p:nvPr>
                <p:custDataLst>
                  <p:tags r:id="rId12"/>
                </p:custDataLst>
              </p:nvPr>
            </p:nvSpPr>
            <p:spPr>
              <a:xfrm flipV="1">
                <a:off x="1976024" y="2330672"/>
                <a:ext cx="359624" cy="377968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>
                  <a:solidFill>
                    <a:srgbClr val="3FB793"/>
                  </a:solidFill>
                  <a:latin typeface="钉钉进步体" panose="00020600040101010101" pitchFamily="18" charset="-122"/>
                  <a:ea typeface="钉钉进步体" panose="00020600040101010101" pitchFamily="18" charset="-122"/>
                  <a:cs typeface="+mn-ea"/>
                  <a:sym typeface="+mn-lt"/>
                </a:endParaRPr>
              </a:p>
            </p:txBody>
          </p:sp>
          <p:sp>
            <p:nvSpPr>
              <p:cNvPr id="23" name="Rectangle 56"/>
              <p:cNvSpPr/>
              <p:nvPr>
                <p:custDataLst>
                  <p:tags r:id="rId13"/>
                </p:custDataLst>
              </p:nvPr>
            </p:nvSpPr>
            <p:spPr>
              <a:xfrm>
                <a:off x="1749703" y="2330672"/>
                <a:ext cx="446111" cy="4461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r>
                  <a:rPr lang="en-US" sz="3200">
                    <a:solidFill>
                      <a:srgbClr val="3FB793"/>
                    </a:solidFill>
                    <a:latin typeface="钉钉进步体" panose="00020600040101010101" pitchFamily="18" charset="-122"/>
                    <a:ea typeface="钉钉进步体" panose="00020600040101010101" pitchFamily="18" charset="-122"/>
                    <a:cs typeface="+mn-ea"/>
                    <a:sym typeface="+mn-lt"/>
                  </a:rPr>
                  <a:t>3</a:t>
                </a:r>
                <a:endParaRPr lang="en-US" sz="3200">
                  <a:solidFill>
                    <a:srgbClr val="3FB793"/>
                  </a:solidFill>
                  <a:latin typeface="钉钉进步体" panose="00020600040101010101" pitchFamily="18" charset="-122"/>
                  <a:ea typeface="钉钉进步体" panose="00020600040101010101" pitchFamily="18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21" name="矩形 20"/>
            <p:cNvSpPr/>
            <p:nvPr>
              <p:custDataLst>
                <p:tags r:id="rId14"/>
              </p:custDataLst>
            </p:nvPr>
          </p:nvSpPr>
          <p:spPr>
            <a:xfrm>
              <a:off x="2296898" y="1473424"/>
              <a:ext cx="4799330" cy="7067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2000" spc="600" dirty="0">
                  <a:solidFill>
                    <a:schemeClr val="bg1"/>
                  </a:solidFill>
                  <a:latin typeface="钉钉进步体" panose="00020600040101010101" pitchFamily="18" charset="-122"/>
                  <a:ea typeface="钉钉进步体" panose="00020600040101010101" pitchFamily="18" charset="-122"/>
                  <a:cs typeface="+mn-ea"/>
                  <a:sym typeface="+mn-lt"/>
                </a:rPr>
                <a:t>3ZBQS12-10</a:t>
              </a:r>
              <a:r>
                <a:rPr lang="zh-CN" altLang="en-US" sz="2000" spc="600" dirty="0">
                  <a:solidFill>
                    <a:schemeClr val="bg1"/>
                  </a:solidFill>
                  <a:latin typeface="钉钉进步体" panose="00020600040101010101" pitchFamily="18" charset="-122"/>
                  <a:ea typeface="钉钉进步体" panose="00020600040101010101" pitchFamily="18" charset="-122"/>
                  <a:cs typeface="+mn-ea"/>
                  <a:sym typeface="+mn-lt"/>
                </a:rPr>
                <a:t>型矿用气动双液注浆泵工作原理及结构特点</a:t>
              </a:r>
              <a:endParaRPr lang="zh-CN" altLang="en-US" sz="2000" spc="600" dirty="0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>
            <p:custDataLst>
              <p:tags r:id="rId15"/>
            </p:custDataLst>
          </p:nvPr>
        </p:nvGrpSpPr>
        <p:grpSpPr>
          <a:xfrm>
            <a:off x="5299086" y="5091959"/>
            <a:ext cx="5471160" cy="891540"/>
            <a:chOff x="1625068" y="1473424"/>
            <a:chExt cx="5471160" cy="891540"/>
          </a:xfrm>
        </p:grpSpPr>
        <p:grpSp>
          <p:nvGrpSpPr>
            <p:cNvPr id="25" name="Group 3"/>
            <p:cNvGrpSpPr/>
            <p:nvPr/>
          </p:nvGrpSpPr>
          <p:grpSpPr>
            <a:xfrm>
              <a:off x="1625068" y="1519416"/>
              <a:ext cx="585945" cy="446111"/>
              <a:chOff x="1749703" y="2330672"/>
              <a:chExt cx="585945" cy="446111"/>
            </a:xfrm>
            <a:solidFill>
              <a:srgbClr val="0ABAB5"/>
            </a:solidFill>
          </p:grpSpPr>
          <p:sp>
            <p:nvSpPr>
              <p:cNvPr id="27" name="Right Triangle 62"/>
              <p:cNvSpPr/>
              <p:nvPr>
                <p:custDataLst>
                  <p:tags r:id="rId16"/>
                </p:custDataLst>
              </p:nvPr>
            </p:nvSpPr>
            <p:spPr>
              <a:xfrm flipV="1">
                <a:off x="1976024" y="2330672"/>
                <a:ext cx="359624" cy="377968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>
                  <a:solidFill>
                    <a:srgbClr val="3FB793"/>
                  </a:solidFill>
                  <a:latin typeface="钉钉进步体" panose="00020600040101010101" pitchFamily="18" charset="-122"/>
                  <a:ea typeface="钉钉进步体" panose="00020600040101010101" pitchFamily="18" charset="-122"/>
                  <a:cs typeface="+mn-ea"/>
                  <a:sym typeface="+mn-lt"/>
                </a:endParaRPr>
              </a:p>
            </p:txBody>
          </p:sp>
          <p:sp>
            <p:nvSpPr>
              <p:cNvPr id="28" name="Rectangle 56"/>
              <p:cNvSpPr/>
              <p:nvPr>
                <p:custDataLst>
                  <p:tags r:id="rId17"/>
                </p:custDataLst>
              </p:nvPr>
            </p:nvSpPr>
            <p:spPr>
              <a:xfrm>
                <a:off x="1749703" y="2330672"/>
                <a:ext cx="446111" cy="4461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r>
                  <a:rPr lang="en-US" sz="3200">
                    <a:solidFill>
                      <a:srgbClr val="3FB793"/>
                    </a:solidFill>
                    <a:latin typeface="钉钉进步体" panose="00020600040101010101" pitchFamily="18" charset="-122"/>
                    <a:ea typeface="钉钉进步体" panose="00020600040101010101" pitchFamily="18" charset="-122"/>
                    <a:cs typeface="+mn-ea"/>
                    <a:sym typeface="+mn-lt"/>
                  </a:rPr>
                  <a:t>4</a:t>
                </a:r>
                <a:endParaRPr lang="en-US" sz="3200">
                  <a:solidFill>
                    <a:srgbClr val="3FB793"/>
                  </a:solidFill>
                  <a:latin typeface="钉钉进步体" panose="00020600040101010101" pitchFamily="18" charset="-122"/>
                  <a:ea typeface="钉钉进步体" panose="00020600040101010101" pitchFamily="18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26" name="矩形 25"/>
            <p:cNvSpPr/>
            <p:nvPr>
              <p:custDataLst>
                <p:tags r:id="rId18"/>
              </p:custDataLst>
            </p:nvPr>
          </p:nvSpPr>
          <p:spPr>
            <a:xfrm>
              <a:off x="2296898" y="1473424"/>
              <a:ext cx="4799330" cy="8915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2000" spc="600" dirty="0">
                  <a:solidFill>
                    <a:schemeClr val="bg1"/>
                  </a:solidFill>
                  <a:latin typeface="钉钉进步体" panose="00020600040101010101" pitchFamily="18" charset="-122"/>
                  <a:ea typeface="钉钉进步体" panose="00020600040101010101" pitchFamily="18" charset="-122"/>
                  <a:cs typeface="+mn-ea"/>
                  <a:sym typeface="+mn-lt"/>
                </a:rPr>
                <a:t>3ZBQS12-10</a:t>
              </a:r>
              <a:r>
                <a:rPr lang="zh-CN" altLang="en-US" sz="2000" spc="600" dirty="0">
                  <a:solidFill>
                    <a:schemeClr val="bg1"/>
                  </a:solidFill>
                  <a:latin typeface="钉钉进步体" panose="00020600040101010101" pitchFamily="18" charset="-122"/>
                  <a:ea typeface="钉钉进步体" panose="00020600040101010101" pitchFamily="18" charset="-122"/>
                  <a:cs typeface="+mn-ea"/>
                  <a:sym typeface="+mn-lt"/>
                </a:rPr>
                <a:t>型矿用气动双液注浆泵结构操作规程</a:t>
              </a:r>
              <a:r>
                <a:rPr lang="zh-CN" altLang="en-US" sz="3200" spc="600" dirty="0">
                  <a:solidFill>
                    <a:schemeClr val="bg1"/>
                  </a:solidFill>
                  <a:latin typeface="钉钉进步体" panose="00020600040101010101" pitchFamily="18" charset="-122"/>
                  <a:ea typeface="钉钉进步体" panose="00020600040101010101" pitchFamily="18" charset="-122"/>
                  <a:cs typeface="+mn-ea"/>
                  <a:sym typeface="+mn-lt"/>
                </a:rPr>
                <a:t> </a:t>
              </a:r>
              <a:endParaRPr lang="zh-CN" altLang="en-US" sz="3200" spc="600" dirty="0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+mn-ea"/>
                <a:sym typeface="+mn-lt"/>
              </a:endParaRPr>
            </a:p>
          </p:txBody>
        </p:sp>
      </p:grpSp>
      <p:sp>
        <p:nvSpPr>
          <p:cNvPr id="34" name="TextBox 4"/>
          <p:cNvSpPr txBox="1"/>
          <p:nvPr/>
        </p:nvSpPr>
        <p:spPr>
          <a:xfrm>
            <a:off x="0" y="5"/>
            <a:ext cx="604867" cy="127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35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行业</a:t>
            </a:r>
            <a:r>
              <a:rPr lang="en-US" altLang="zh-CN" sz="135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PPT</a:t>
            </a:r>
            <a:r>
              <a:rPr lang="zh-CN" altLang="en-US" sz="135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模板</a:t>
            </a:r>
            <a:r>
              <a:rPr lang="en-US" altLang="zh-CN" sz="135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http://www.1ppt.com/hangye/</a:t>
            </a:r>
            <a:endParaRPr lang="en-US" altLang="zh-CN" sz="135">
              <a:solidFill>
                <a:schemeClr val="tx1">
                  <a:alpha val="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349"/>
                            </p:stCondLst>
                            <p:childTnLst>
                              <p:par>
                                <p:cTn id="2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/>
          <p:cNvSpPr txBox="1">
            <a:spLocks noChangeArrowheads="1"/>
          </p:cNvSpPr>
          <p:nvPr/>
        </p:nvSpPr>
        <p:spPr bwMode="auto">
          <a:xfrm>
            <a:off x="982638" y="131071"/>
            <a:ext cx="554228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3200" b="1" spc="300">
                <a:solidFill>
                  <a:srgbClr val="3FB793"/>
                </a:solidFill>
                <a:cs typeface="+mn-ea"/>
              </a:defRPr>
            </a:lvl1pPr>
          </a:lstStyle>
          <a:p>
            <a:pPr algn="l"/>
            <a:r>
              <a:rPr lang="en-US" altLang="zh-CN" sz="2000" spc="600" dirty="0">
                <a:solidFill>
                  <a:schemeClr val="tx1"/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sym typeface="+mn-lt"/>
              </a:rPr>
              <a:t>3ZBQS12-10</a:t>
            </a:r>
            <a:r>
              <a:rPr lang="zh-CN" altLang="en-US" sz="2000" spc="600" dirty="0">
                <a:solidFill>
                  <a:schemeClr val="tx1"/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sym typeface="+mn-lt"/>
              </a:rPr>
              <a:t>型矿用气动双液注浆泵</a:t>
            </a:r>
            <a:endParaRPr lang="zh-CN" altLang="en-US" sz="2000" spc="600" dirty="0">
              <a:solidFill>
                <a:schemeClr val="tx1"/>
              </a:solidFill>
              <a:latin typeface="钉钉进步体" panose="00020600040101010101" pitchFamily="18" charset="-122"/>
              <a:ea typeface="钉钉进步体" panose="00020600040101010101" pitchFamily="18" charset="-122"/>
              <a:sym typeface="+mn-lt"/>
            </a:endParaRPr>
          </a:p>
        </p:txBody>
      </p:sp>
      <p:sp>
        <p:nvSpPr>
          <p:cNvPr id="3" name="Freeform 16"/>
          <p:cNvSpPr/>
          <p:nvPr/>
        </p:nvSpPr>
        <p:spPr bwMode="auto">
          <a:xfrm>
            <a:off x="181405" y="200501"/>
            <a:ext cx="278478" cy="443337"/>
          </a:xfrm>
          <a:custGeom>
            <a:avLst/>
            <a:gdLst>
              <a:gd name="T0" fmla="*/ 4 w 400"/>
              <a:gd name="T1" fmla="*/ 92 h 608"/>
              <a:gd name="T2" fmla="*/ 96 w 400"/>
              <a:gd name="T3" fmla="*/ 0 h 608"/>
              <a:gd name="T4" fmla="*/ 400 w 400"/>
              <a:gd name="T5" fmla="*/ 304 h 608"/>
              <a:gd name="T6" fmla="*/ 96 w 400"/>
              <a:gd name="T7" fmla="*/ 608 h 608"/>
              <a:gd name="T8" fmla="*/ 0 w 400"/>
              <a:gd name="T9" fmla="*/ 512 h 608"/>
              <a:gd name="T10" fmla="*/ 212 w 400"/>
              <a:gd name="T11" fmla="*/ 300 h 608"/>
              <a:gd name="T12" fmla="*/ 4 w 400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0" h="608">
                <a:moveTo>
                  <a:pt x="4" y="92"/>
                </a:moveTo>
                <a:lnTo>
                  <a:pt x="96" y="0"/>
                </a:lnTo>
                <a:lnTo>
                  <a:pt x="400" y="304"/>
                </a:lnTo>
                <a:lnTo>
                  <a:pt x="96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545D7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4" name="Freeform 17"/>
          <p:cNvSpPr/>
          <p:nvPr/>
        </p:nvSpPr>
        <p:spPr bwMode="auto">
          <a:xfrm>
            <a:off x="441561" y="200501"/>
            <a:ext cx="277256" cy="443337"/>
          </a:xfrm>
          <a:custGeom>
            <a:avLst/>
            <a:gdLst>
              <a:gd name="T0" fmla="*/ 4 w 399"/>
              <a:gd name="T1" fmla="*/ 92 h 608"/>
              <a:gd name="T2" fmla="*/ 96 w 399"/>
              <a:gd name="T3" fmla="*/ 0 h 608"/>
              <a:gd name="T4" fmla="*/ 399 w 399"/>
              <a:gd name="T5" fmla="*/ 304 h 608"/>
              <a:gd name="T6" fmla="*/ 96 w 399"/>
              <a:gd name="T7" fmla="*/ 608 h 608"/>
              <a:gd name="T8" fmla="*/ 0 w 399"/>
              <a:gd name="T9" fmla="*/ 512 h 608"/>
              <a:gd name="T10" fmla="*/ 212 w 399"/>
              <a:gd name="T11" fmla="*/ 300 h 608"/>
              <a:gd name="T12" fmla="*/ 4 w 399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9" h="608">
                <a:moveTo>
                  <a:pt x="4" y="92"/>
                </a:moveTo>
                <a:lnTo>
                  <a:pt x="96" y="0"/>
                </a:lnTo>
                <a:lnTo>
                  <a:pt x="399" y="304"/>
                </a:lnTo>
                <a:lnTo>
                  <a:pt x="96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545D7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5" name="Freeform 18"/>
          <p:cNvSpPr/>
          <p:nvPr/>
        </p:nvSpPr>
        <p:spPr bwMode="auto">
          <a:xfrm>
            <a:off x="705382" y="200501"/>
            <a:ext cx="277256" cy="443337"/>
          </a:xfrm>
          <a:custGeom>
            <a:avLst/>
            <a:gdLst>
              <a:gd name="T0" fmla="*/ 4 w 399"/>
              <a:gd name="T1" fmla="*/ 92 h 608"/>
              <a:gd name="T2" fmla="*/ 95 w 399"/>
              <a:gd name="T3" fmla="*/ 0 h 608"/>
              <a:gd name="T4" fmla="*/ 399 w 399"/>
              <a:gd name="T5" fmla="*/ 304 h 608"/>
              <a:gd name="T6" fmla="*/ 95 w 399"/>
              <a:gd name="T7" fmla="*/ 608 h 608"/>
              <a:gd name="T8" fmla="*/ 0 w 399"/>
              <a:gd name="T9" fmla="*/ 512 h 608"/>
              <a:gd name="T10" fmla="*/ 212 w 399"/>
              <a:gd name="T11" fmla="*/ 300 h 608"/>
              <a:gd name="T12" fmla="*/ 4 w 399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9" h="608">
                <a:moveTo>
                  <a:pt x="4" y="92"/>
                </a:moveTo>
                <a:lnTo>
                  <a:pt x="95" y="0"/>
                </a:lnTo>
                <a:lnTo>
                  <a:pt x="399" y="304"/>
                </a:lnTo>
                <a:lnTo>
                  <a:pt x="95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545D7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>
            <p:custDataLst>
              <p:tags r:id="rId1"/>
            </p:custDataLst>
          </p:nvPr>
        </p:nvSpPr>
        <p:spPr>
          <a:xfrm>
            <a:off x="4577080" y="1789430"/>
            <a:ext cx="3048000" cy="1872615"/>
          </a:xfrm>
          <a:prstGeom prst="rect">
            <a:avLst/>
          </a:prstGeom>
          <a:solidFill>
            <a:srgbClr val="545D7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>
            <p:custDataLst>
              <p:tags r:id="rId2"/>
            </p:custDataLst>
          </p:nvPr>
        </p:nvSpPr>
        <p:spPr>
          <a:xfrm>
            <a:off x="1071880" y="4053840"/>
            <a:ext cx="3048000" cy="1872615"/>
          </a:xfrm>
          <a:prstGeom prst="rect">
            <a:avLst/>
          </a:pr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>
            <p:custDataLst>
              <p:tags r:id="rId3"/>
            </p:custDataLst>
          </p:nvPr>
        </p:nvSpPr>
        <p:spPr>
          <a:xfrm>
            <a:off x="8082280" y="4053840"/>
            <a:ext cx="3048000" cy="1872615"/>
          </a:xfrm>
          <a:prstGeom prst="rect">
            <a:avLst/>
          </a:pr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9" name="图片占位符 2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screen"/>
          <a:srcRect/>
          <a:stretch>
            <a:fillRect/>
          </a:stretch>
        </p:blipFill>
        <p:spPr>
          <a:xfrm>
            <a:off x="1086401" y="1789598"/>
            <a:ext cx="3048000" cy="1872343"/>
          </a:xfrm>
          <a:prstGeom prst="rect">
            <a:avLst/>
          </a:prstGeom>
        </p:spPr>
      </p:pic>
      <p:pic>
        <p:nvPicPr>
          <p:cNvPr id="40" name="图片占位符 2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screen"/>
          <a:srcRect/>
          <a:stretch>
            <a:fillRect/>
          </a:stretch>
        </p:blipFill>
        <p:spPr>
          <a:xfrm>
            <a:off x="4577087" y="4053826"/>
            <a:ext cx="3048000" cy="1872343"/>
          </a:xfrm>
          <a:prstGeom prst="rect">
            <a:avLst/>
          </a:prstGeom>
        </p:spPr>
      </p:pic>
      <p:pic>
        <p:nvPicPr>
          <p:cNvPr id="41" name="图片占位符 2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screen"/>
          <a:srcRect/>
          <a:stretch>
            <a:fillRect/>
          </a:stretch>
        </p:blipFill>
        <p:spPr>
          <a:xfrm>
            <a:off x="8082287" y="1789598"/>
            <a:ext cx="3048000" cy="1872343"/>
          </a:xfrm>
          <a:prstGeom prst="rect">
            <a:avLst/>
          </a:prstGeom>
        </p:spPr>
      </p:pic>
      <p:pic>
        <p:nvPicPr>
          <p:cNvPr id="9" name="图片 8" descr="气动双液注浆泵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00505" y="4053840"/>
            <a:ext cx="2209165" cy="1871980"/>
          </a:xfrm>
          <a:prstGeom prst="rect">
            <a:avLst/>
          </a:prstGeom>
        </p:spPr>
      </p:pic>
      <p:pic>
        <p:nvPicPr>
          <p:cNvPr id="10" name="图片 9" descr="气动双液注浆泵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95665" y="4053840"/>
            <a:ext cx="2209165" cy="1871980"/>
          </a:xfrm>
          <a:prstGeom prst="rect">
            <a:avLst/>
          </a:prstGeom>
        </p:spPr>
      </p:pic>
      <p:pic>
        <p:nvPicPr>
          <p:cNvPr id="11" name="图片 10" descr="气动双液注浆泵2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04435" y="1789430"/>
            <a:ext cx="2209165" cy="18719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5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95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45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2182679"/>
            <a:ext cx="12192000" cy="3381828"/>
          </a:xfrm>
          <a:prstGeom prst="rect">
            <a:avLst/>
          </a:prstGeom>
          <a:solidFill>
            <a:srgbClr val="545D7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endParaRPr lang="zh-CN" altLang="en-US" sz="90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3" name="Freeform 8"/>
          <p:cNvSpPr/>
          <p:nvPr/>
        </p:nvSpPr>
        <p:spPr bwMode="auto">
          <a:xfrm>
            <a:off x="2619375" y="1203325"/>
            <a:ext cx="7139940" cy="1079500"/>
          </a:xfrm>
          <a:custGeom>
            <a:avLst/>
            <a:gdLst>
              <a:gd name="T0" fmla="*/ 0 w 2208"/>
              <a:gd name="T1" fmla="*/ 1101 h 2203"/>
              <a:gd name="T2" fmla="*/ 1104 w 2208"/>
              <a:gd name="T3" fmla="*/ 2203 h 2203"/>
              <a:gd name="T4" fmla="*/ 2208 w 2208"/>
              <a:gd name="T5" fmla="*/ 1101 h 2203"/>
              <a:gd name="T6" fmla="*/ 1104 w 2208"/>
              <a:gd name="T7" fmla="*/ 0 h 2203"/>
              <a:gd name="T8" fmla="*/ 0 w 2208"/>
              <a:gd name="T9" fmla="*/ 1101 h 2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08" h="2203">
                <a:moveTo>
                  <a:pt x="0" y="1101"/>
                </a:moveTo>
                <a:lnTo>
                  <a:pt x="1104" y="2203"/>
                </a:lnTo>
                <a:lnTo>
                  <a:pt x="2208" y="1101"/>
                </a:lnTo>
                <a:lnTo>
                  <a:pt x="1104" y="0"/>
                </a:lnTo>
                <a:lnTo>
                  <a:pt x="0" y="1101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anchor="ctr" anchorCtr="0" compatLnSpc="1"/>
          <a:lstStyle/>
          <a:p>
            <a:pPr algn="ctr"/>
            <a:endParaRPr lang="zh-CN" altLang="en-US" sz="2400" spc="600" dirty="0">
              <a:solidFill>
                <a:schemeClr val="bg1"/>
              </a:solidFill>
              <a:latin typeface="钉钉进步体" panose="00020600040101010101" pitchFamily="18" charset="-122"/>
              <a:ea typeface="钉钉进步体" panose="00020600040101010101" pitchFamily="18" charset="-122"/>
              <a:cs typeface="+mn-ea"/>
              <a:sym typeface="+mn-lt"/>
            </a:endParaRPr>
          </a:p>
          <a:p>
            <a:pPr algn="ctr"/>
            <a:r>
              <a:rPr lang="en-US" altLang="zh-CN" sz="2000" spc="600" dirty="0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+mn-ea"/>
                <a:sym typeface="+mn-lt"/>
              </a:rPr>
              <a:t>3ZBQS12-10</a:t>
            </a:r>
            <a:r>
              <a:rPr lang="zh-CN" altLang="en-US" sz="2000" spc="600" dirty="0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+mn-ea"/>
                <a:sym typeface="+mn-lt"/>
              </a:rPr>
              <a:t>型矿用气动双液注浆泵介绍</a:t>
            </a:r>
            <a:endParaRPr lang="zh-CN" altLang="en-US" sz="2000" spc="600" dirty="0">
              <a:solidFill>
                <a:schemeClr val="bg1"/>
              </a:solidFill>
              <a:latin typeface="钉钉进步体" panose="00020600040101010101" pitchFamily="18" charset="-122"/>
              <a:ea typeface="钉钉进步体" panose="00020600040101010101" pitchFamily="18" charset="-122"/>
              <a:cs typeface="+mn-ea"/>
              <a:sym typeface="+mn-lt"/>
            </a:endParaRPr>
          </a:p>
          <a:p>
            <a:pPr algn="ctr"/>
            <a:endParaRPr lang="zh-CN" altLang="en-US" sz="2000" dirty="0">
              <a:solidFill>
                <a:schemeClr val="bg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5" name="TextBox 17"/>
          <p:cNvSpPr txBox="1"/>
          <p:nvPr/>
        </p:nvSpPr>
        <p:spPr>
          <a:xfrm>
            <a:off x="1613535" y="2947035"/>
            <a:ext cx="908494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3ZBQS12-10</a:t>
            </a:r>
            <a:r>
              <a:rPr lang="zh-CN" altLang="en-US" dirty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型矿用气动双液注浆泵是一种新型的注浆设备。主要用于破碎岩层的注浆加固、堵水、充填空隙等工程施工，消除了抗洪抢险中的隐患。该系列注浆泵具有压力高、效率高、重量轻、移动方便等优点。</a:t>
            </a:r>
            <a:endParaRPr lang="zh-CN" altLang="en-US" dirty="0">
              <a:solidFill>
                <a:schemeClr val="bg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06 L 0 0.05" pathEditMode="relative" rAng="0" ptsTypes="AA">
                                      <p:cBhvr>
                                        <p:cTn id="20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ldLvl="0" animBg="1"/>
      <p:bldP spid="5" grpId="0"/>
      <p:bldP spid="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/>
          <p:cNvSpPr txBox="1">
            <a:spLocks noChangeArrowheads="1"/>
          </p:cNvSpPr>
          <p:nvPr/>
        </p:nvSpPr>
        <p:spPr bwMode="auto">
          <a:xfrm>
            <a:off x="982638" y="131071"/>
            <a:ext cx="554228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3200" b="1" spc="300">
                <a:solidFill>
                  <a:srgbClr val="3FB793"/>
                </a:solidFill>
                <a:cs typeface="+mn-ea"/>
              </a:defRPr>
            </a:lvl1pPr>
          </a:lstStyle>
          <a:p>
            <a:pPr algn="l"/>
            <a:r>
              <a:rPr lang="en-US" altLang="zh-CN" sz="2000" spc="600" dirty="0">
                <a:solidFill>
                  <a:schemeClr val="tx1"/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sym typeface="+mn-lt"/>
              </a:rPr>
              <a:t>3ZBQS12-10</a:t>
            </a:r>
            <a:r>
              <a:rPr lang="zh-CN" altLang="en-US" sz="2000" spc="600" dirty="0">
                <a:solidFill>
                  <a:schemeClr val="tx1"/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sym typeface="+mn-lt"/>
              </a:rPr>
              <a:t>型矿用气动双液注浆泵</a:t>
            </a:r>
            <a:endParaRPr lang="zh-CN" altLang="en-US" sz="2000" spc="600" dirty="0">
              <a:solidFill>
                <a:schemeClr val="tx1"/>
              </a:solidFill>
              <a:latin typeface="钉钉进步体" panose="00020600040101010101" pitchFamily="18" charset="-122"/>
              <a:ea typeface="钉钉进步体" panose="00020600040101010101" pitchFamily="18" charset="-122"/>
              <a:sym typeface="+mn-lt"/>
            </a:endParaRPr>
          </a:p>
        </p:txBody>
      </p:sp>
      <p:sp>
        <p:nvSpPr>
          <p:cNvPr id="3" name="Freeform 16"/>
          <p:cNvSpPr/>
          <p:nvPr/>
        </p:nvSpPr>
        <p:spPr bwMode="auto">
          <a:xfrm>
            <a:off x="181405" y="200501"/>
            <a:ext cx="278478" cy="443337"/>
          </a:xfrm>
          <a:custGeom>
            <a:avLst/>
            <a:gdLst>
              <a:gd name="T0" fmla="*/ 4 w 400"/>
              <a:gd name="T1" fmla="*/ 92 h 608"/>
              <a:gd name="T2" fmla="*/ 96 w 400"/>
              <a:gd name="T3" fmla="*/ 0 h 608"/>
              <a:gd name="T4" fmla="*/ 400 w 400"/>
              <a:gd name="T5" fmla="*/ 304 h 608"/>
              <a:gd name="T6" fmla="*/ 96 w 400"/>
              <a:gd name="T7" fmla="*/ 608 h 608"/>
              <a:gd name="T8" fmla="*/ 0 w 400"/>
              <a:gd name="T9" fmla="*/ 512 h 608"/>
              <a:gd name="T10" fmla="*/ 212 w 400"/>
              <a:gd name="T11" fmla="*/ 300 h 608"/>
              <a:gd name="T12" fmla="*/ 4 w 400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0" h="608">
                <a:moveTo>
                  <a:pt x="4" y="92"/>
                </a:moveTo>
                <a:lnTo>
                  <a:pt x="96" y="0"/>
                </a:lnTo>
                <a:lnTo>
                  <a:pt x="400" y="304"/>
                </a:lnTo>
                <a:lnTo>
                  <a:pt x="96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545D7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4" name="Freeform 17"/>
          <p:cNvSpPr/>
          <p:nvPr/>
        </p:nvSpPr>
        <p:spPr bwMode="auto">
          <a:xfrm>
            <a:off x="441561" y="200501"/>
            <a:ext cx="277256" cy="443337"/>
          </a:xfrm>
          <a:custGeom>
            <a:avLst/>
            <a:gdLst>
              <a:gd name="T0" fmla="*/ 4 w 399"/>
              <a:gd name="T1" fmla="*/ 92 h 608"/>
              <a:gd name="T2" fmla="*/ 96 w 399"/>
              <a:gd name="T3" fmla="*/ 0 h 608"/>
              <a:gd name="T4" fmla="*/ 399 w 399"/>
              <a:gd name="T5" fmla="*/ 304 h 608"/>
              <a:gd name="T6" fmla="*/ 96 w 399"/>
              <a:gd name="T7" fmla="*/ 608 h 608"/>
              <a:gd name="T8" fmla="*/ 0 w 399"/>
              <a:gd name="T9" fmla="*/ 512 h 608"/>
              <a:gd name="T10" fmla="*/ 212 w 399"/>
              <a:gd name="T11" fmla="*/ 300 h 608"/>
              <a:gd name="T12" fmla="*/ 4 w 399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9" h="608">
                <a:moveTo>
                  <a:pt x="4" y="92"/>
                </a:moveTo>
                <a:lnTo>
                  <a:pt x="96" y="0"/>
                </a:lnTo>
                <a:lnTo>
                  <a:pt x="399" y="304"/>
                </a:lnTo>
                <a:lnTo>
                  <a:pt x="96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545D7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5" name="Freeform 18"/>
          <p:cNvSpPr/>
          <p:nvPr/>
        </p:nvSpPr>
        <p:spPr bwMode="auto">
          <a:xfrm>
            <a:off x="705382" y="200501"/>
            <a:ext cx="277256" cy="443337"/>
          </a:xfrm>
          <a:custGeom>
            <a:avLst/>
            <a:gdLst>
              <a:gd name="T0" fmla="*/ 4 w 399"/>
              <a:gd name="T1" fmla="*/ 92 h 608"/>
              <a:gd name="T2" fmla="*/ 95 w 399"/>
              <a:gd name="T3" fmla="*/ 0 h 608"/>
              <a:gd name="T4" fmla="*/ 399 w 399"/>
              <a:gd name="T5" fmla="*/ 304 h 608"/>
              <a:gd name="T6" fmla="*/ 95 w 399"/>
              <a:gd name="T7" fmla="*/ 608 h 608"/>
              <a:gd name="T8" fmla="*/ 0 w 399"/>
              <a:gd name="T9" fmla="*/ 512 h 608"/>
              <a:gd name="T10" fmla="*/ 212 w 399"/>
              <a:gd name="T11" fmla="*/ 300 h 608"/>
              <a:gd name="T12" fmla="*/ 4 w 399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9" h="608">
                <a:moveTo>
                  <a:pt x="4" y="92"/>
                </a:moveTo>
                <a:lnTo>
                  <a:pt x="95" y="0"/>
                </a:lnTo>
                <a:lnTo>
                  <a:pt x="399" y="304"/>
                </a:lnTo>
                <a:lnTo>
                  <a:pt x="95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545D7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5034939" y="2287273"/>
            <a:ext cx="2132296" cy="2132296"/>
            <a:chOff x="5044366" y="2061029"/>
            <a:chExt cx="2132296" cy="2132296"/>
          </a:xfrm>
        </p:grpSpPr>
        <p:sp>
          <p:nvSpPr>
            <p:cNvPr id="48" name="椭圆 47"/>
            <p:cNvSpPr/>
            <p:nvPr/>
          </p:nvSpPr>
          <p:spPr>
            <a:xfrm>
              <a:off x="5044366" y="2061029"/>
              <a:ext cx="2132296" cy="2132296"/>
            </a:xfrm>
            <a:prstGeom prst="ellipse">
              <a:avLst/>
            </a:prstGeom>
            <a:solidFill>
              <a:srgbClr val="3FB793"/>
            </a:solidFill>
            <a:ln w="57150">
              <a:gradFill flip="none" rotWithShape="1">
                <a:gsLst>
                  <a:gs pos="0">
                    <a:srgbClr val="E8EAED"/>
                  </a:gs>
                  <a:gs pos="100000">
                    <a:srgbClr val="B7BDC7"/>
                  </a:gs>
                </a:gsLst>
                <a:lin ang="81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椭圆 25"/>
            <p:cNvSpPr/>
            <p:nvPr/>
          </p:nvSpPr>
          <p:spPr>
            <a:xfrm>
              <a:off x="5718628" y="2770140"/>
              <a:ext cx="783772" cy="714074"/>
            </a:xfrm>
            <a:custGeom>
              <a:avLst/>
              <a:gdLst>
                <a:gd name="connsiteX0" fmla="*/ 138332 w 334963"/>
                <a:gd name="connsiteY0" fmla="*/ 262313 h 305176"/>
                <a:gd name="connsiteX1" fmla="*/ 143587 w 334963"/>
                <a:gd name="connsiteY1" fmla="*/ 267671 h 305176"/>
                <a:gd name="connsiteX2" fmla="*/ 143587 w 334963"/>
                <a:gd name="connsiteY2" fmla="*/ 279726 h 305176"/>
                <a:gd name="connsiteX3" fmla="*/ 169863 w 334963"/>
                <a:gd name="connsiteY3" fmla="*/ 291781 h 305176"/>
                <a:gd name="connsiteX4" fmla="*/ 196139 w 334963"/>
                <a:gd name="connsiteY4" fmla="*/ 279726 h 305176"/>
                <a:gd name="connsiteX5" fmla="*/ 196139 w 334963"/>
                <a:gd name="connsiteY5" fmla="*/ 267671 h 305176"/>
                <a:gd name="connsiteX6" fmla="*/ 201394 w 334963"/>
                <a:gd name="connsiteY6" fmla="*/ 262313 h 305176"/>
                <a:gd name="connsiteX7" fmla="*/ 207963 w 334963"/>
                <a:gd name="connsiteY7" fmla="*/ 267671 h 305176"/>
                <a:gd name="connsiteX8" fmla="*/ 207963 w 334963"/>
                <a:gd name="connsiteY8" fmla="*/ 283745 h 305176"/>
                <a:gd name="connsiteX9" fmla="*/ 204022 w 334963"/>
                <a:gd name="connsiteY9" fmla="*/ 289102 h 305176"/>
                <a:gd name="connsiteX10" fmla="*/ 172491 w 334963"/>
                <a:gd name="connsiteY10" fmla="*/ 303837 h 305176"/>
                <a:gd name="connsiteX11" fmla="*/ 169863 w 334963"/>
                <a:gd name="connsiteY11" fmla="*/ 305176 h 305176"/>
                <a:gd name="connsiteX12" fmla="*/ 167236 w 334963"/>
                <a:gd name="connsiteY12" fmla="*/ 303837 h 305176"/>
                <a:gd name="connsiteX13" fmla="*/ 135705 w 334963"/>
                <a:gd name="connsiteY13" fmla="*/ 289102 h 305176"/>
                <a:gd name="connsiteX14" fmla="*/ 131763 w 334963"/>
                <a:gd name="connsiteY14" fmla="*/ 283745 h 305176"/>
                <a:gd name="connsiteX15" fmla="*/ 131763 w 334963"/>
                <a:gd name="connsiteY15" fmla="*/ 267671 h 305176"/>
                <a:gd name="connsiteX16" fmla="*/ 138332 w 334963"/>
                <a:gd name="connsiteY16" fmla="*/ 262313 h 305176"/>
                <a:gd name="connsiteX17" fmla="*/ 128043 w 334963"/>
                <a:gd name="connsiteY17" fmla="*/ 230563 h 305176"/>
                <a:gd name="connsiteX18" fmla="*/ 125413 w 334963"/>
                <a:gd name="connsiteY18" fmla="*/ 233341 h 305176"/>
                <a:gd name="connsiteX19" fmla="*/ 125413 w 334963"/>
                <a:gd name="connsiteY19" fmla="*/ 238898 h 305176"/>
                <a:gd name="connsiteX20" fmla="*/ 128043 w 334963"/>
                <a:gd name="connsiteY20" fmla="*/ 241676 h 305176"/>
                <a:gd name="connsiteX21" fmla="*/ 206922 w 334963"/>
                <a:gd name="connsiteY21" fmla="*/ 241676 h 305176"/>
                <a:gd name="connsiteX22" fmla="*/ 209551 w 334963"/>
                <a:gd name="connsiteY22" fmla="*/ 238898 h 305176"/>
                <a:gd name="connsiteX23" fmla="*/ 209551 w 334963"/>
                <a:gd name="connsiteY23" fmla="*/ 233341 h 305176"/>
                <a:gd name="connsiteX24" fmla="*/ 206922 w 334963"/>
                <a:gd name="connsiteY24" fmla="*/ 230563 h 305176"/>
                <a:gd name="connsiteX25" fmla="*/ 128043 w 334963"/>
                <a:gd name="connsiteY25" fmla="*/ 230563 h 305176"/>
                <a:gd name="connsiteX26" fmla="*/ 128781 w 334963"/>
                <a:gd name="connsiteY26" fmla="*/ 219451 h 305176"/>
                <a:gd name="connsiteX27" fmla="*/ 207769 w 334963"/>
                <a:gd name="connsiteY27" fmla="*/ 219451 h 305176"/>
                <a:gd name="connsiteX28" fmla="*/ 222250 w 334963"/>
                <a:gd name="connsiteY28" fmla="*/ 233556 h 305176"/>
                <a:gd name="connsiteX29" fmla="*/ 222250 w 334963"/>
                <a:gd name="connsiteY29" fmla="*/ 238684 h 305176"/>
                <a:gd name="connsiteX30" fmla="*/ 207769 w 334963"/>
                <a:gd name="connsiteY30" fmla="*/ 252789 h 305176"/>
                <a:gd name="connsiteX31" fmla="*/ 128781 w 334963"/>
                <a:gd name="connsiteY31" fmla="*/ 252789 h 305176"/>
                <a:gd name="connsiteX32" fmla="*/ 114300 w 334963"/>
                <a:gd name="connsiteY32" fmla="*/ 238684 h 305176"/>
                <a:gd name="connsiteX33" fmla="*/ 114300 w 334963"/>
                <a:gd name="connsiteY33" fmla="*/ 233556 h 305176"/>
                <a:gd name="connsiteX34" fmla="*/ 128781 w 334963"/>
                <a:gd name="connsiteY34" fmla="*/ 219451 h 305176"/>
                <a:gd name="connsiteX35" fmla="*/ 266120 w 334963"/>
                <a:gd name="connsiteY35" fmla="*/ 168353 h 305176"/>
                <a:gd name="connsiteX36" fmla="*/ 305614 w 334963"/>
                <a:gd name="connsiteY36" fmla="*/ 198019 h 305176"/>
                <a:gd name="connsiteX37" fmla="*/ 306930 w 334963"/>
                <a:gd name="connsiteY37" fmla="*/ 205758 h 305176"/>
                <a:gd name="connsiteX38" fmla="*/ 301664 w 334963"/>
                <a:gd name="connsiteY38" fmla="*/ 208338 h 305176"/>
                <a:gd name="connsiteX39" fmla="*/ 299032 w 334963"/>
                <a:gd name="connsiteY39" fmla="*/ 207048 h 305176"/>
                <a:gd name="connsiteX40" fmla="*/ 259538 w 334963"/>
                <a:gd name="connsiteY40" fmla="*/ 178672 h 305176"/>
                <a:gd name="connsiteX41" fmla="*/ 258221 w 334963"/>
                <a:gd name="connsiteY41" fmla="*/ 169643 h 305176"/>
                <a:gd name="connsiteX42" fmla="*/ 266120 w 334963"/>
                <a:gd name="connsiteY42" fmla="*/ 168353 h 305176"/>
                <a:gd name="connsiteX43" fmla="*/ 75093 w 334963"/>
                <a:gd name="connsiteY43" fmla="*/ 166503 h 305176"/>
                <a:gd name="connsiteX44" fmla="*/ 83067 w 334963"/>
                <a:gd name="connsiteY44" fmla="*/ 167810 h 305176"/>
                <a:gd name="connsiteX45" fmla="*/ 81738 w 334963"/>
                <a:gd name="connsiteY45" fmla="*/ 175654 h 305176"/>
                <a:gd name="connsiteX46" fmla="*/ 39208 w 334963"/>
                <a:gd name="connsiteY46" fmla="*/ 207031 h 305176"/>
                <a:gd name="connsiteX47" fmla="*/ 35221 w 334963"/>
                <a:gd name="connsiteY47" fmla="*/ 208338 h 305176"/>
                <a:gd name="connsiteX48" fmla="*/ 31233 w 334963"/>
                <a:gd name="connsiteY48" fmla="*/ 205723 h 305176"/>
                <a:gd name="connsiteX49" fmla="*/ 32562 w 334963"/>
                <a:gd name="connsiteY49" fmla="*/ 197879 h 305176"/>
                <a:gd name="connsiteX50" fmla="*/ 75093 w 334963"/>
                <a:gd name="connsiteY50" fmla="*/ 166503 h 305176"/>
                <a:gd name="connsiteX51" fmla="*/ 284569 w 334963"/>
                <a:gd name="connsiteY51" fmla="*/ 98801 h 305176"/>
                <a:gd name="connsiteX52" fmla="*/ 329795 w 334963"/>
                <a:gd name="connsiteY52" fmla="*/ 98801 h 305176"/>
                <a:gd name="connsiteX53" fmla="*/ 334963 w 334963"/>
                <a:gd name="connsiteY53" fmla="*/ 104975 h 305176"/>
                <a:gd name="connsiteX54" fmla="*/ 329795 w 334963"/>
                <a:gd name="connsiteY54" fmla="*/ 109914 h 305176"/>
                <a:gd name="connsiteX55" fmla="*/ 284569 w 334963"/>
                <a:gd name="connsiteY55" fmla="*/ 109914 h 305176"/>
                <a:gd name="connsiteX56" fmla="*/ 279400 w 334963"/>
                <a:gd name="connsiteY56" fmla="*/ 104975 h 305176"/>
                <a:gd name="connsiteX57" fmla="*/ 284569 w 334963"/>
                <a:gd name="connsiteY57" fmla="*/ 98801 h 305176"/>
                <a:gd name="connsiteX58" fmla="*/ 5340 w 334963"/>
                <a:gd name="connsiteY58" fmla="*/ 98801 h 305176"/>
                <a:gd name="connsiteX59" fmla="*/ 53398 w 334963"/>
                <a:gd name="connsiteY59" fmla="*/ 98801 h 305176"/>
                <a:gd name="connsiteX60" fmla="*/ 58738 w 334963"/>
                <a:gd name="connsiteY60" fmla="*/ 104975 h 305176"/>
                <a:gd name="connsiteX61" fmla="*/ 53398 w 334963"/>
                <a:gd name="connsiteY61" fmla="*/ 109914 h 305176"/>
                <a:gd name="connsiteX62" fmla="*/ 5340 w 334963"/>
                <a:gd name="connsiteY62" fmla="*/ 109914 h 305176"/>
                <a:gd name="connsiteX63" fmla="*/ 0 w 334963"/>
                <a:gd name="connsiteY63" fmla="*/ 104975 h 305176"/>
                <a:gd name="connsiteX64" fmla="*/ 5340 w 334963"/>
                <a:gd name="connsiteY64" fmla="*/ 98801 h 305176"/>
                <a:gd name="connsiteX65" fmla="*/ 164887 w 334963"/>
                <a:gd name="connsiteY65" fmla="*/ 36888 h 305176"/>
                <a:gd name="connsiteX66" fmla="*/ 171451 w 334963"/>
                <a:gd name="connsiteY66" fmla="*/ 43604 h 305176"/>
                <a:gd name="connsiteX67" fmla="*/ 164887 w 334963"/>
                <a:gd name="connsiteY67" fmla="*/ 48977 h 305176"/>
                <a:gd name="connsiteX68" fmla="*/ 115003 w 334963"/>
                <a:gd name="connsiteY68" fmla="*/ 100022 h 305176"/>
                <a:gd name="connsiteX69" fmla="*/ 109752 w 334963"/>
                <a:gd name="connsiteY69" fmla="*/ 106738 h 305176"/>
                <a:gd name="connsiteX70" fmla="*/ 103188 w 334963"/>
                <a:gd name="connsiteY70" fmla="*/ 100022 h 305176"/>
                <a:gd name="connsiteX71" fmla="*/ 164887 w 334963"/>
                <a:gd name="connsiteY71" fmla="*/ 36888 h 305176"/>
                <a:gd name="connsiteX72" fmla="*/ 169069 w 334963"/>
                <a:gd name="connsiteY72" fmla="*/ 9901 h 305176"/>
                <a:gd name="connsiteX73" fmla="*/ 258763 w 334963"/>
                <a:gd name="connsiteY73" fmla="*/ 99286 h 305176"/>
                <a:gd name="connsiteX74" fmla="*/ 240297 w 334963"/>
                <a:gd name="connsiteY74" fmla="*/ 154495 h 305176"/>
                <a:gd name="connsiteX75" fmla="*/ 221830 w 334963"/>
                <a:gd name="connsiteY75" fmla="*/ 208389 h 305176"/>
                <a:gd name="connsiteX76" fmla="*/ 217873 w 334963"/>
                <a:gd name="connsiteY76" fmla="*/ 214962 h 305176"/>
                <a:gd name="connsiteX77" fmla="*/ 211278 w 334963"/>
                <a:gd name="connsiteY77" fmla="*/ 212333 h 305176"/>
                <a:gd name="connsiteX78" fmla="*/ 231064 w 334963"/>
                <a:gd name="connsiteY78" fmla="*/ 147923 h 305176"/>
                <a:gd name="connsiteX79" fmla="*/ 248211 w 334963"/>
                <a:gd name="connsiteY79" fmla="*/ 99286 h 305176"/>
                <a:gd name="connsiteX80" fmla="*/ 169069 w 334963"/>
                <a:gd name="connsiteY80" fmla="*/ 21731 h 305176"/>
                <a:gd name="connsiteX81" fmla="*/ 89927 w 334963"/>
                <a:gd name="connsiteY81" fmla="*/ 99286 h 305176"/>
                <a:gd name="connsiteX82" fmla="*/ 107075 w 334963"/>
                <a:gd name="connsiteY82" fmla="*/ 146608 h 305176"/>
                <a:gd name="connsiteX83" fmla="*/ 107075 w 334963"/>
                <a:gd name="connsiteY83" fmla="*/ 147923 h 305176"/>
                <a:gd name="connsiteX84" fmla="*/ 128179 w 334963"/>
                <a:gd name="connsiteY84" fmla="*/ 212333 h 305176"/>
                <a:gd name="connsiteX85" fmla="*/ 122903 w 334963"/>
                <a:gd name="connsiteY85" fmla="*/ 216276 h 305176"/>
                <a:gd name="connsiteX86" fmla="*/ 120265 w 334963"/>
                <a:gd name="connsiteY86" fmla="*/ 214962 h 305176"/>
                <a:gd name="connsiteX87" fmla="*/ 117627 w 334963"/>
                <a:gd name="connsiteY87" fmla="*/ 207075 h 305176"/>
                <a:gd name="connsiteX88" fmla="*/ 97842 w 334963"/>
                <a:gd name="connsiteY88" fmla="*/ 154495 h 305176"/>
                <a:gd name="connsiteX89" fmla="*/ 79375 w 334963"/>
                <a:gd name="connsiteY89" fmla="*/ 99286 h 305176"/>
                <a:gd name="connsiteX90" fmla="*/ 169069 w 334963"/>
                <a:gd name="connsiteY90" fmla="*/ 9901 h 305176"/>
                <a:gd name="connsiteX91" fmla="*/ 39107 w 334963"/>
                <a:gd name="connsiteY91" fmla="*/ 1482 h 305176"/>
                <a:gd name="connsiteX92" fmla="*/ 79917 w 334963"/>
                <a:gd name="connsiteY92" fmla="*/ 31115 h 305176"/>
                <a:gd name="connsiteX93" fmla="*/ 81234 w 334963"/>
                <a:gd name="connsiteY93" fmla="*/ 40544 h 305176"/>
                <a:gd name="connsiteX94" fmla="*/ 75968 w 334963"/>
                <a:gd name="connsiteY94" fmla="*/ 43238 h 305176"/>
                <a:gd name="connsiteX95" fmla="*/ 72019 w 334963"/>
                <a:gd name="connsiteY95" fmla="*/ 41891 h 305176"/>
                <a:gd name="connsiteX96" fmla="*/ 32525 w 334963"/>
                <a:gd name="connsiteY96" fmla="*/ 10911 h 305176"/>
                <a:gd name="connsiteX97" fmla="*/ 31208 w 334963"/>
                <a:gd name="connsiteY97" fmla="*/ 2829 h 305176"/>
                <a:gd name="connsiteX98" fmla="*/ 39107 w 334963"/>
                <a:gd name="connsiteY98" fmla="*/ 1482 h 305176"/>
                <a:gd name="connsiteX99" fmla="*/ 299086 w 334963"/>
                <a:gd name="connsiteY99" fmla="*/ 1451 h 305176"/>
                <a:gd name="connsiteX100" fmla="*/ 306944 w 334963"/>
                <a:gd name="connsiteY100" fmla="*/ 2782 h 305176"/>
                <a:gd name="connsiteX101" fmla="*/ 305634 w 334963"/>
                <a:gd name="connsiteY101" fmla="*/ 10771 h 305176"/>
                <a:gd name="connsiteX102" fmla="*/ 267653 w 334963"/>
                <a:gd name="connsiteY102" fmla="*/ 38732 h 305176"/>
                <a:gd name="connsiteX103" fmla="*/ 265033 w 334963"/>
                <a:gd name="connsiteY103" fmla="*/ 40063 h 305176"/>
                <a:gd name="connsiteX104" fmla="*/ 259795 w 334963"/>
                <a:gd name="connsiteY104" fmla="*/ 37400 h 305176"/>
                <a:gd name="connsiteX105" fmla="*/ 261104 w 334963"/>
                <a:gd name="connsiteY105" fmla="*/ 29411 h 305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334963" h="305176">
                  <a:moveTo>
                    <a:pt x="138332" y="262313"/>
                  </a:moveTo>
                  <a:cubicBezTo>
                    <a:pt x="140960" y="262313"/>
                    <a:pt x="143587" y="264992"/>
                    <a:pt x="143587" y="267671"/>
                  </a:cubicBezTo>
                  <a:cubicBezTo>
                    <a:pt x="143587" y="267671"/>
                    <a:pt x="143587" y="267671"/>
                    <a:pt x="143587" y="279726"/>
                  </a:cubicBezTo>
                  <a:cubicBezTo>
                    <a:pt x="143587" y="279726"/>
                    <a:pt x="143587" y="279726"/>
                    <a:pt x="169863" y="291781"/>
                  </a:cubicBezTo>
                  <a:cubicBezTo>
                    <a:pt x="169863" y="291781"/>
                    <a:pt x="169863" y="291781"/>
                    <a:pt x="196139" y="279726"/>
                  </a:cubicBezTo>
                  <a:cubicBezTo>
                    <a:pt x="196139" y="279726"/>
                    <a:pt x="196139" y="279726"/>
                    <a:pt x="196139" y="267671"/>
                  </a:cubicBezTo>
                  <a:cubicBezTo>
                    <a:pt x="196139" y="264992"/>
                    <a:pt x="198767" y="262313"/>
                    <a:pt x="201394" y="262313"/>
                  </a:cubicBezTo>
                  <a:cubicBezTo>
                    <a:pt x="205336" y="262313"/>
                    <a:pt x="207963" y="264992"/>
                    <a:pt x="207963" y="267671"/>
                  </a:cubicBezTo>
                  <a:cubicBezTo>
                    <a:pt x="207963" y="267671"/>
                    <a:pt x="207963" y="267671"/>
                    <a:pt x="207963" y="283745"/>
                  </a:cubicBezTo>
                  <a:cubicBezTo>
                    <a:pt x="207963" y="285084"/>
                    <a:pt x="206649" y="287763"/>
                    <a:pt x="204022" y="289102"/>
                  </a:cubicBezTo>
                  <a:cubicBezTo>
                    <a:pt x="204022" y="289102"/>
                    <a:pt x="204022" y="289102"/>
                    <a:pt x="172491" y="303837"/>
                  </a:cubicBezTo>
                  <a:cubicBezTo>
                    <a:pt x="171177" y="303837"/>
                    <a:pt x="171177" y="305176"/>
                    <a:pt x="169863" y="305176"/>
                  </a:cubicBezTo>
                  <a:cubicBezTo>
                    <a:pt x="168549" y="305176"/>
                    <a:pt x="168549" y="303837"/>
                    <a:pt x="167236" y="303837"/>
                  </a:cubicBezTo>
                  <a:cubicBezTo>
                    <a:pt x="167236" y="303837"/>
                    <a:pt x="167236" y="303837"/>
                    <a:pt x="135705" y="289102"/>
                  </a:cubicBezTo>
                  <a:cubicBezTo>
                    <a:pt x="133077" y="287763"/>
                    <a:pt x="131763" y="286423"/>
                    <a:pt x="131763" y="283745"/>
                  </a:cubicBezTo>
                  <a:cubicBezTo>
                    <a:pt x="131763" y="283745"/>
                    <a:pt x="131763" y="283745"/>
                    <a:pt x="131763" y="267671"/>
                  </a:cubicBezTo>
                  <a:cubicBezTo>
                    <a:pt x="131763" y="264992"/>
                    <a:pt x="134391" y="262313"/>
                    <a:pt x="138332" y="262313"/>
                  </a:cubicBezTo>
                  <a:close/>
                  <a:moveTo>
                    <a:pt x="128043" y="230563"/>
                  </a:moveTo>
                  <a:cubicBezTo>
                    <a:pt x="126728" y="230563"/>
                    <a:pt x="125413" y="231952"/>
                    <a:pt x="125413" y="233341"/>
                  </a:cubicBezTo>
                  <a:cubicBezTo>
                    <a:pt x="125413" y="233341"/>
                    <a:pt x="125413" y="233341"/>
                    <a:pt x="125413" y="238898"/>
                  </a:cubicBezTo>
                  <a:cubicBezTo>
                    <a:pt x="125413" y="240287"/>
                    <a:pt x="126728" y="241676"/>
                    <a:pt x="128043" y="241676"/>
                  </a:cubicBezTo>
                  <a:cubicBezTo>
                    <a:pt x="128043" y="241676"/>
                    <a:pt x="128043" y="241676"/>
                    <a:pt x="206922" y="241676"/>
                  </a:cubicBezTo>
                  <a:cubicBezTo>
                    <a:pt x="208237" y="241676"/>
                    <a:pt x="209551" y="240287"/>
                    <a:pt x="209551" y="238898"/>
                  </a:cubicBezTo>
                  <a:cubicBezTo>
                    <a:pt x="209551" y="238898"/>
                    <a:pt x="209551" y="238898"/>
                    <a:pt x="209551" y="233341"/>
                  </a:cubicBezTo>
                  <a:cubicBezTo>
                    <a:pt x="209551" y="231952"/>
                    <a:pt x="208237" y="230563"/>
                    <a:pt x="206922" y="230563"/>
                  </a:cubicBezTo>
                  <a:cubicBezTo>
                    <a:pt x="206922" y="230563"/>
                    <a:pt x="206922" y="230563"/>
                    <a:pt x="128043" y="230563"/>
                  </a:cubicBezTo>
                  <a:close/>
                  <a:moveTo>
                    <a:pt x="128781" y="219451"/>
                  </a:moveTo>
                  <a:cubicBezTo>
                    <a:pt x="128781" y="219451"/>
                    <a:pt x="128781" y="219451"/>
                    <a:pt x="207769" y="219451"/>
                  </a:cubicBezTo>
                  <a:cubicBezTo>
                    <a:pt x="215668" y="219451"/>
                    <a:pt x="222250" y="225862"/>
                    <a:pt x="222250" y="233556"/>
                  </a:cubicBezTo>
                  <a:cubicBezTo>
                    <a:pt x="222250" y="233556"/>
                    <a:pt x="222250" y="233556"/>
                    <a:pt x="222250" y="238684"/>
                  </a:cubicBezTo>
                  <a:cubicBezTo>
                    <a:pt x="222250" y="246378"/>
                    <a:pt x="215668" y="252789"/>
                    <a:pt x="207769" y="252789"/>
                  </a:cubicBezTo>
                  <a:cubicBezTo>
                    <a:pt x="207769" y="252789"/>
                    <a:pt x="207769" y="252789"/>
                    <a:pt x="128781" y="252789"/>
                  </a:cubicBezTo>
                  <a:cubicBezTo>
                    <a:pt x="120883" y="252789"/>
                    <a:pt x="114300" y="246378"/>
                    <a:pt x="114300" y="238684"/>
                  </a:cubicBezTo>
                  <a:cubicBezTo>
                    <a:pt x="114300" y="238684"/>
                    <a:pt x="114300" y="238684"/>
                    <a:pt x="114300" y="233556"/>
                  </a:cubicBezTo>
                  <a:cubicBezTo>
                    <a:pt x="114300" y="225862"/>
                    <a:pt x="120883" y="219451"/>
                    <a:pt x="128781" y="219451"/>
                  </a:cubicBezTo>
                  <a:close/>
                  <a:moveTo>
                    <a:pt x="266120" y="168353"/>
                  </a:moveTo>
                  <a:cubicBezTo>
                    <a:pt x="266120" y="168353"/>
                    <a:pt x="266120" y="168353"/>
                    <a:pt x="305614" y="198019"/>
                  </a:cubicBezTo>
                  <a:cubicBezTo>
                    <a:pt x="308247" y="199309"/>
                    <a:pt x="309563" y="203179"/>
                    <a:pt x="306930" y="205758"/>
                  </a:cubicBezTo>
                  <a:cubicBezTo>
                    <a:pt x="305614" y="207048"/>
                    <a:pt x="304297" y="208338"/>
                    <a:pt x="301664" y="208338"/>
                  </a:cubicBezTo>
                  <a:cubicBezTo>
                    <a:pt x="301664" y="208338"/>
                    <a:pt x="300348" y="208338"/>
                    <a:pt x="299032" y="207048"/>
                  </a:cubicBezTo>
                  <a:cubicBezTo>
                    <a:pt x="299032" y="207048"/>
                    <a:pt x="299032" y="207048"/>
                    <a:pt x="259538" y="178672"/>
                  </a:cubicBezTo>
                  <a:cubicBezTo>
                    <a:pt x="256905" y="176092"/>
                    <a:pt x="255588" y="172222"/>
                    <a:pt x="258221" y="169643"/>
                  </a:cubicBezTo>
                  <a:cubicBezTo>
                    <a:pt x="259538" y="167063"/>
                    <a:pt x="263487" y="167063"/>
                    <a:pt x="266120" y="168353"/>
                  </a:cubicBezTo>
                  <a:close/>
                  <a:moveTo>
                    <a:pt x="75093" y="166503"/>
                  </a:moveTo>
                  <a:cubicBezTo>
                    <a:pt x="77751" y="163888"/>
                    <a:pt x="81738" y="165195"/>
                    <a:pt x="83067" y="167810"/>
                  </a:cubicBezTo>
                  <a:cubicBezTo>
                    <a:pt x="85725" y="170425"/>
                    <a:pt x="84396" y="174347"/>
                    <a:pt x="81738" y="175654"/>
                  </a:cubicBezTo>
                  <a:cubicBezTo>
                    <a:pt x="81738" y="175654"/>
                    <a:pt x="81738" y="175654"/>
                    <a:pt x="39208" y="207031"/>
                  </a:cubicBezTo>
                  <a:cubicBezTo>
                    <a:pt x="37879" y="208338"/>
                    <a:pt x="36550" y="208338"/>
                    <a:pt x="35221" y="208338"/>
                  </a:cubicBezTo>
                  <a:cubicBezTo>
                    <a:pt x="33892" y="208338"/>
                    <a:pt x="31233" y="207031"/>
                    <a:pt x="31233" y="205723"/>
                  </a:cubicBezTo>
                  <a:cubicBezTo>
                    <a:pt x="28575" y="203109"/>
                    <a:pt x="29904" y="199187"/>
                    <a:pt x="32562" y="197879"/>
                  </a:cubicBezTo>
                  <a:cubicBezTo>
                    <a:pt x="32562" y="197879"/>
                    <a:pt x="32562" y="197879"/>
                    <a:pt x="75093" y="166503"/>
                  </a:cubicBezTo>
                  <a:close/>
                  <a:moveTo>
                    <a:pt x="284569" y="98801"/>
                  </a:moveTo>
                  <a:cubicBezTo>
                    <a:pt x="284569" y="98801"/>
                    <a:pt x="284569" y="98801"/>
                    <a:pt x="329795" y="98801"/>
                  </a:cubicBezTo>
                  <a:cubicBezTo>
                    <a:pt x="332379" y="98801"/>
                    <a:pt x="334963" y="101271"/>
                    <a:pt x="334963" y="104975"/>
                  </a:cubicBezTo>
                  <a:cubicBezTo>
                    <a:pt x="334963" y="107444"/>
                    <a:pt x="332379" y="109914"/>
                    <a:pt x="329795" y="109914"/>
                  </a:cubicBezTo>
                  <a:cubicBezTo>
                    <a:pt x="329795" y="109914"/>
                    <a:pt x="329795" y="109914"/>
                    <a:pt x="284569" y="109914"/>
                  </a:cubicBezTo>
                  <a:cubicBezTo>
                    <a:pt x="281985" y="109914"/>
                    <a:pt x="279400" y="107444"/>
                    <a:pt x="279400" y="104975"/>
                  </a:cubicBezTo>
                  <a:cubicBezTo>
                    <a:pt x="279400" y="101271"/>
                    <a:pt x="281985" y="98801"/>
                    <a:pt x="284569" y="98801"/>
                  </a:cubicBezTo>
                  <a:close/>
                  <a:moveTo>
                    <a:pt x="5340" y="98801"/>
                  </a:moveTo>
                  <a:cubicBezTo>
                    <a:pt x="5340" y="98801"/>
                    <a:pt x="5340" y="98801"/>
                    <a:pt x="53398" y="98801"/>
                  </a:cubicBezTo>
                  <a:cubicBezTo>
                    <a:pt x="56068" y="98801"/>
                    <a:pt x="58738" y="101271"/>
                    <a:pt x="58738" y="104975"/>
                  </a:cubicBezTo>
                  <a:cubicBezTo>
                    <a:pt x="58738" y="107444"/>
                    <a:pt x="56068" y="109914"/>
                    <a:pt x="53398" y="109914"/>
                  </a:cubicBezTo>
                  <a:cubicBezTo>
                    <a:pt x="53398" y="109914"/>
                    <a:pt x="53398" y="109914"/>
                    <a:pt x="5340" y="109914"/>
                  </a:cubicBezTo>
                  <a:cubicBezTo>
                    <a:pt x="2670" y="109914"/>
                    <a:pt x="0" y="107444"/>
                    <a:pt x="0" y="104975"/>
                  </a:cubicBezTo>
                  <a:cubicBezTo>
                    <a:pt x="0" y="101271"/>
                    <a:pt x="2670" y="98801"/>
                    <a:pt x="5340" y="98801"/>
                  </a:cubicBezTo>
                  <a:close/>
                  <a:moveTo>
                    <a:pt x="164887" y="36888"/>
                  </a:moveTo>
                  <a:cubicBezTo>
                    <a:pt x="168826" y="36888"/>
                    <a:pt x="171451" y="40918"/>
                    <a:pt x="171451" y="43604"/>
                  </a:cubicBezTo>
                  <a:cubicBezTo>
                    <a:pt x="171451" y="46291"/>
                    <a:pt x="168826" y="48977"/>
                    <a:pt x="164887" y="48977"/>
                  </a:cubicBezTo>
                  <a:cubicBezTo>
                    <a:pt x="137320" y="48977"/>
                    <a:pt x="115003" y="71813"/>
                    <a:pt x="115003" y="100022"/>
                  </a:cubicBezTo>
                  <a:cubicBezTo>
                    <a:pt x="115003" y="104051"/>
                    <a:pt x="112377" y="106738"/>
                    <a:pt x="109752" y="106738"/>
                  </a:cubicBezTo>
                  <a:cubicBezTo>
                    <a:pt x="105814" y="106738"/>
                    <a:pt x="103188" y="104051"/>
                    <a:pt x="103188" y="100022"/>
                  </a:cubicBezTo>
                  <a:cubicBezTo>
                    <a:pt x="103188" y="65097"/>
                    <a:pt x="130756" y="36888"/>
                    <a:pt x="164887" y="36888"/>
                  </a:cubicBezTo>
                  <a:close/>
                  <a:moveTo>
                    <a:pt x="169069" y="9901"/>
                  </a:moveTo>
                  <a:cubicBezTo>
                    <a:pt x="219192" y="9901"/>
                    <a:pt x="258763" y="50650"/>
                    <a:pt x="258763" y="99286"/>
                  </a:cubicBezTo>
                  <a:cubicBezTo>
                    <a:pt x="258763" y="120318"/>
                    <a:pt x="253487" y="138721"/>
                    <a:pt x="240297" y="154495"/>
                  </a:cubicBezTo>
                  <a:cubicBezTo>
                    <a:pt x="215235" y="189986"/>
                    <a:pt x="221830" y="207075"/>
                    <a:pt x="221830" y="208389"/>
                  </a:cubicBezTo>
                  <a:cubicBezTo>
                    <a:pt x="223149" y="211018"/>
                    <a:pt x="221830" y="213647"/>
                    <a:pt x="217873" y="214962"/>
                  </a:cubicBezTo>
                  <a:cubicBezTo>
                    <a:pt x="215235" y="216276"/>
                    <a:pt x="212597" y="214962"/>
                    <a:pt x="211278" y="212333"/>
                  </a:cubicBezTo>
                  <a:cubicBezTo>
                    <a:pt x="209959" y="211018"/>
                    <a:pt x="200726" y="188672"/>
                    <a:pt x="231064" y="147923"/>
                  </a:cubicBezTo>
                  <a:cubicBezTo>
                    <a:pt x="241616" y="133463"/>
                    <a:pt x="248211" y="117689"/>
                    <a:pt x="248211" y="99286"/>
                  </a:cubicBezTo>
                  <a:cubicBezTo>
                    <a:pt x="248211" y="55908"/>
                    <a:pt x="212597" y="21731"/>
                    <a:pt x="169069" y="21731"/>
                  </a:cubicBezTo>
                  <a:cubicBezTo>
                    <a:pt x="125541" y="21731"/>
                    <a:pt x="89927" y="55908"/>
                    <a:pt x="89927" y="99286"/>
                  </a:cubicBezTo>
                  <a:cubicBezTo>
                    <a:pt x="89927" y="116375"/>
                    <a:pt x="96523" y="133463"/>
                    <a:pt x="107075" y="146608"/>
                  </a:cubicBezTo>
                  <a:cubicBezTo>
                    <a:pt x="107075" y="147923"/>
                    <a:pt x="107075" y="147923"/>
                    <a:pt x="107075" y="147923"/>
                  </a:cubicBezTo>
                  <a:cubicBezTo>
                    <a:pt x="137413" y="189986"/>
                    <a:pt x="129498" y="211018"/>
                    <a:pt x="128179" y="212333"/>
                  </a:cubicBezTo>
                  <a:cubicBezTo>
                    <a:pt x="126860" y="214962"/>
                    <a:pt x="124222" y="216276"/>
                    <a:pt x="122903" y="216276"/>
                  </a:cubicBezTo>
                  <a:cubicBezTo>
                    <a:pt x="121584" y="216276"/>
                    <a:pt x="120265" y="216276"/>
                    <a:pt x="120265" y="214962"/>
                  </a:cubicBezTo>
                  <a:cubicBezTo>
                    <a:pt x="117627" y="213647"/>
                    <a:pt x="116308" y="211018"/>
                    <a:pt x="117627" y="207075"/>
                  </a:cubicBezTo>
                  <a:cubicBezTo>
                    <a:pt x="117627" y="207075"/>
                    <a:pt x="124222" y="191301"/>
                    <a:pt x="97842" y="154495"/>
                  </a:cubicBezTo>
                  <a:cubicBezTo>
                    <a:pt x="84651" y="138721"/>
                    <a:pt x="79375" y="120318"/>
                    <a:pt x="79375" y="99286"/>
                  </a:cubicBezTo>
                  <a:cubicBezTo>
                    <a:pt x="79375" y="50650"/>
                    <a:pt x="118946" y="9901"/>
                    <a:pt x="169069" y="9901"/>
                  </a:cubicBezTo>
                  <a:close/>
                  <a:moveTo>
                    <a:pt x="39107" y="1482"/>
                  </a:moveTo>
                  <a:cubicBezTo>
                    <a:pt x="39107" y="1482"/>
                    <a:pt x="39107" y="1482"/>
                    <a:pt x="79917" y="31115"/>
                  </a:cubicBezTo>
                  <a:cubicBezTo>
                    <a:pt x="82550" y="33809"/>
                    <a:pt x="82550" y="37850"/>
                    <a:pt x="81234" y="40544"/>
                  </a:cubicBezTo>
                  <a:cubicBezTo>
                    <a:pt x="79917" y="41891"/>
                    <a:pt x="78601" y="43238"/>
                    <a:pt x="75968" y="43238"/>
                  </a:cubicBezTo>
                  <a:cubicBezTo>
                    <a:pt x="74651" y="43238"/>
                    <a:pt x="73335" y="41891"/>
                    <a:pt x="72019" y="41891"/>
                  </a:cubicBezTo>
                  <a:lnTo>
                    <a:pt x="32525" y="10911"/>
                  </a:lnTo>
                  <a:cubicBezTo>
                    <a:pt x="29892" y="8217"/>
                    <a:pt x="28575" y="5523"/>
                    <a:pt x="31208" y="2829"/>
                  </a:cubicBezTo>
                  <a:cubicBezTo>
                    <a:pt x="32525" y="135"/>
                    <a:pt x="36474" y="-1212"/>
                    <a:pt x="39107" y="1482"/>
                  </a:cubicBezTo>
                  <a:close/>
                  <a:moveTo>
                    <a:pt x="299086" y="1451"/>
                  </a:moveTo>
                  <a:cubicBezTo>
                    <a:pt x="301705" y="-1212"/>
                    <a:pt x="305634" y="119"/>
                    <a:pt x="306944" y="2782"/>
                  </a:cubicBezTo>
                  <a:cubicBezTo>
                    <a:pt x="309563" y="5445"/>
                    <a:pt x="308254" y="8108"/>
                    <a:pt x="305634" y="10771"/>
                  </a:cubicBezTo>
                  <a:cubicBezTo>
                    <a:pt x="305634" y="10771"/>
                    <a:pt x="305634" y="10771"/>
                    <a:pt x="267653" y="38732"/>
                  </a:cubicBezTo>
                  <a:cubicBezTo>
                    <a:pt x="266343" y="40063"/>
                    <a:pt x="265033" y="40063"/>
                    <a:pt x="265033" y="40063"/>
                  </a:cubicBezTo>
                  <a:cubicBezTo>
                    <a:pt x="262414" y="40063"/>
                    <a:pt x="261104" y="38732"/>
                    <a:pt x="259795" y="37400"/>
                  </a:cubicBezTo>
                  <a:cubicBezTo>
                    <a:pt x="257175" y="34737"/>
                    <a:pt x="258485" y="30743"/>
                    <a:pt x="261104" y="294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8" name="图片 7" descr="气动双液注浆泵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67905" y="2134235"/>
            <a:ext cx="2438400" cy="2438400"/>
          </a:xfrm>
          <a:prstGeom prst="ellipse">
            <a:avLst/>
          </a:prstGeom>
        </p:spPr>
      </p:pic>
      <p:pic>
        <p:nvPicPr>
          <p:cNvPr id="9" name="图片 8" descr="气动双液注浆泵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4895" y="2134235"/>
            <a:ext cx="2438400" cy="24384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5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/>
          <p:cNvSpPr txBox="1">
            <a:spLocks noChangeArrowheads="1"/>
          </p:cNvSpPr>
          <p:nvPr/>
        </p:nvSpPr>
        <p:spPr bwMode="auto">
          <a:xfrm>
            <a:off x="982345" y="130810"/>
            <a:ext cx="705358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pc="300">
                <a:solidFill>
                  <a:srgbClr val="3FB793"/>
                </a:solidFill>
                <a:cs typeface="+mn-ea"/>
              </a:defRPr>
            </a:lvl1pPr>
          </a:lstStyle>
          <a:p>
            <a:pPr algn="l">
              <a:spcBef>
                <a:spcPct val="0"/>
              </a:spcBef>
            </a:pPr>
            <a:r>
              <a:rPr lang="en-US" altLang="zh-CN" sz="2000" spc="600" dirty="0">
                <a:solidFill>
                  <a:schemeClr val="tx1"/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sym typeface="+mn-lt"/>
              </a:rPr>
              <a:t>3ZBQS12-10</a:t>
            </a:r>
            <a:r>
              <a:rPr lang="zh-CN" altLang="en-US" sz="2000" spc="600" dirty="0">
                <a:solidFill>
                  <a:schemeClr val="tx1"/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sym typeface="+mn-lt"/>
              </a:rPr>
              <a:t>型矿用气动双液注浆泵型号含义：</a:t>
            </a:r>
            <a:endParaRPr lang="zh-CN" altLang="en-US" sz="2000" spc="600" dirty="0">
              <a:solidFill>
                <a:schemeClr val="tx1"/>
              </a:solidFill>
              <a:latin typeface="钉钉进步体" panose="00020600040101010101" pitchFamily="18" charset="-122"/>
              <a:ea typeface="钉钉进步体" panose="00020600040101010101" pitchFamily="18" charset="-122"/>
              <a:sym typeface="+mn-lt"/>
            </a:endParaRPr>
          </a:p>
        </p:txBody>
      </p:sp>
      <p:sp>
        <p:nvSpPr>
          <p:cNvPr id="3" name="Freeform 16"/>
          <p:cNvSpPr/>
          <p:nvPr/>
        </p:nvSpPr>
        <p:spPr bwMode="auto">
          <a:xfrm>
            <a:off x="181405" y="200501"/>
            <a:ext cx="278478" cy="443337"/>
          </a:xfrm>
          <a:custGeom>
            <a:avLst/>
            <a:gdLst>
              <a:gd name="T0" fmla="*/ 4 w 400"/>
              <a:gd name="T1" fmla="*/ 92 h 608"/>
              <a:gd name="T2" fmla="*/ 96 w 400"/>
              <a:gd name="T3" fmla="*/ 0 h 608"/>
              <a:gd name="T4" fmla="*/ 400 w 400"/>
              <a:gd name="T5" fmla="*/ 304 h 608"/>
              <a:gd name="T6" fmla="*/ 96 w 400"/>
              <a:gd name="T7" fmla="*/ 608 h 608"/>
              <a:gd name="T8" fmla="*/ 0 w 400"/>
              <a:gd name="T9" fmla="*/ 512 h 608"/>
              <a:gd name="T10" fmla="*/ 212 w 400"/>
              <a:gd name="T11" fmla="*/ 300 h 608"/>
              <a:gd name="T12" fmla="*/ 4 w 400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0" h="608">
                <a:moveTo>
                  <a:pt x="4" y="92"/>
                </a:moveTo>
                <a:lnTo>
                  <a:pt x="96" y="0"/>
                </a:lnTo>
                <a:lnTo>
                  <a:pt x="400" y="304"/>
                </a:lnTo>
                <a:lnTo>
                  <a:pt x="96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545D7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4" name="Freeform 17"/>
          <p:cNvSpPr/>
          <p:nvPr/>
        </p:nvSpPr>
        <p:spPr bwMode="auto">
          <a:xfrm>
            <a:off x="441561" y="200501"/>
            <a:ext cx="277256" cy="443337"/>
          </a:xfrm>
          <a:custGeom>
            <a:avLst/>
            <a:gdLst>
              <a:gd name="T0" fmla="*/ 4 w 399"/>
              <a:gd name="T1" fmla="*/ 92 h 608"/>
              <a:gd name="T2" fmla="*/ 96 w 399"/>
              <a:gd name="T3" fmla="*/ 0 h 608"/>
              <a:gd name="T4" fmla="*/ 399 w 399"/>
              <a:gd name="T5" fmla="*/ 304 h 608"/>
              <a:gd name="T6" fmla="*/ 96 w 399"/>
              <a:gd name="T7" fmla="*/ 608 h 608"/>
              <a:gd name="T8" fmla="*/ 0 w 399"/>
              <a:gd name="T9" fmla="*/ 512 h 608"/>
              <a:gd name="T10" fmla="*/ 212 w 399"/>
              <a:gd name="T11" fmla="*/ 300 h 608"/>
              <a:gd name="T12" fmla="*/ 4 w 399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9" h="608">
                <a:moveTo>
                  <a:pt x="4" y="92"/>
                </a:moveTo>
                <a:lnTo>
                  <a:pt x="96" y="0"/>
                </a:lnTo>
                <a:lnTo>
                  <a:pt x="399" y="304"/>
                </a:lnTo>
                <a:lnTo>
                  <a:pt x="96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545D7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5" name="Freeform 18"/>
          <p:cNvSpPr/>
          <p:nvPr/>
        </p:nvSpPr>
        <p:spPr bwMode="auto">
          <a:xfrm>
            <a:off x="705382" y="200501"/>
            <a:ext cx="277256" cy="443337"/>
          </a:xfrm>
          <a:custGeom>
            <a:avLst/>
            <a:gdLst>
              <a:gd name="T0" fmla="*/ 4 w 399"/>
              <a:gd name="T1" fmla="*/ 92 h 608"/>
              <a:gd name="T2" fmla="*/ 95 w 399"/>
              <a:gd name="T3" fmla="*/ 0 h 608"/>
              <a:gd name="T4" fmla="*/ 399 w 399"/>
              <a:gd name="T5" fmla="*/ 304 h 608"/>
              <a:gd name="T6" fmla="*/ 95 w 399"/>
              <a:gd name="T7" fmla="*/ 608 h 608"/>
              <a:gd name="T8" fmla="*/ 0 w 399"/>
              <a:gd name="T9" fmla="*/ 512 h 608"/>
              <a:gd name="T10" fmla="*/ 212 w 399"/>
              <a:gd name="T11" fmla="*/ 300 h 608"/>
              <a:gd name="T12" fmla="*/ 4 w 399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9" h="608">
                <a:moveTo>
                  <a:pt x="4" y="92"/>
                </a:moveTo>
                <a:lnTo>
                  <a:pt x="95" y="0"/>
                </a:lnTo>
                <a:lnTo>
                  <a:pt x="399" y="304"/>
                </a:lnTo>
                <a:lnTo>
                  <a:pt x="95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545D7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6" name="Oval 42"/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7401759" y="3034208"/>
            <a:ext cx="1935595" cy="1935595"/>
          </a:xfrm>
          <a:prstGeom prst="ellipse">
            <a:avLst/>
          </a:pr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65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" name="Oval 45"/>
          <p:cNvSpPr>
            <a:spLocks noChangeAspect="1"/>
          </p:cNvSpPr>
          <p:nvPr>
            <p:custDataLst>
              <p:tags r:id="rId2"/>
            </p:custDataLst>
          </p:nvPr>
        </p:nvSpPr>
        <p:spPr>
          <a:xfrm>
            <a:off x="2854647" y="3034208"/>
            <a:ext cx="1935595" cy="1935595"/>
          </a:xfrm>
          <a:prstGeom prst="ellipse">
            <a:avLst/>
          </a:prstGeom>
          <a:solidFill>
            <a:srgbClr val="545D7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6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" name="Oval 50"/>
          <p:cNvSpPr>
            <a:spLocks noChangeAspect="1"/>
          </p:cNvSpPr>
          <p:nvPr>
            <p:custDataLst>
              <p:tags r:id="rId3"/>
            </p:custDataLst>
          </p:nvPr>
        </p:nvSpPr>
        <p:spPr>
          <a:xfrm>
            <a:off x="4370351" y="3034208"/>
            <a:ext cx="1935595" cy="1935595"/>
          </a:xfrm>
          <a:prstGeom prst="ellipse">
            <a:avLst/>
          </a:pr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65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" name="Oval 52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5886055" y="3034208"/>
            <a:ext cx="1935595" cy="1935595"/>
          </a:xfrm>
          <a:prstGeom prst="ellipse">
            <a:avLst/>
          </a:prstGeom>
          <a:solidFill>
            <a:srgbClr val="545D7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65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cxnSp>
        <p:nvCxnSpPr>
          <p:cNvPr id="10" name="Elbow Connector 53"/>
          <p:cNvCxnSpPr/>
          <p:nvPr>
            <p:custDataLst>
              <p:tags r:id="rId5"/>
            </p:custDataLst>
          </p:nvPr>
        </p:nvCxnSpPr>
        <p:spPr>
          <a:xfrm flipV="1">
            <a:off x="8329012" y="2263439"/>
            <a:ext cx="1088824" cy="749961"/>
          </a:xfrm>
          <a:prstGeom prst="bentConnector3">
            <a:avLst>
              <a:gd name="adj1" fmla="val -1089"/>
            </a:avLst>
          </a:prstGeom>
          <a:noFill/>
          <a:ln w="19050" cap="flat" cmpd="sng" algn="ctr">
            <a:solidFill>
              <a:srgbClr val="262626">
                <a:lumMod val="75000"/>
                <a:lumOff val="25000"/>
              </a:srgbClr>
            </a:solidFill>
            <a:prstDash val="sysDot"/>
            <a:headEnd type="oval"/>
            <a:tailEnd type="triangle"/>
          </a:ln>
          <a:effectLst/>
        </p:spPr>
      </p:cxnSp>
      <p:cxnSp>
        <p:nvCxnSpPr>
          <p:cNvPr id="11" name="Elbow Connector 54"/>
          <p:cNvCxnSpPr/>
          <p:nvPr>
            <p:custDataLst>
              <p:tags r:id="rId6"/>
            </p:custDataLst>
          </p:nvPr>
        </p:nvCxnSpPr>
        <p:spPr>
          <a:xfrm flipH="1" flipV="1">
            <a:off x="2716389" y="2286062"/>
            <a:ext cx="1088824" cy="749961"/>
          </a:xfrm>
          <a:prstGeom prst="bentConnector3">
            <a:avLst>
              <a:gd name="adj1" fmla="val -505"/>
            </a:avLst>
          </a:prstGeom>
          <a:noFill/>
          <a:ln w="19050" cap="flat" cmpd="sng" algn="ctr">
            <a:solidFill>
              <a:srgbClr val="262626">
                <a:lumMod val="75000"/>
                <a:lumOff val="25000"/>
              </a:srgbClr>
            </a:solidFill>
            <a:prstDash val="sysDot"/>
            <a:headEnd type="oval"/>
            <a:tailEnd type="triangle"/>
          </a:ln>
          <a:effectLst/>
        </p:spPr>
      </p:cxnSp>
      <p:grpSp>
        <p:nvGrpSpPr>
          <p:cNvPr id="12" name="Group 55"/>
          <p:cNvGrpSpPr/>
          <p:nvPr>
            <p:custDataLst>
              <p:tags r:id="rId7"/>
            </p:custDataLst>
          </p:nvPr>
        </p:nvGrpSpPr>
        <p:grpSpPr>
          <a:xfrm>
            <a:off x="4980496" y="3617161"/>
            <a:ext cx="715304" cy="769688"/>
            <a:chOff x="1066800" y="2373312"/>
            <a:chExt cx="271462" cy="292100"/>
          </a:xfrm>
          <a:solidFill>
            <a:srgbClr val="FFFFFF"/>
          </a:solidFill>
        </p:grpSpPr>
        <p:sp>
          <p:nvSpPr>
            <p:cNvPr id="13" name="Oval 213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1152525" y="2373312"/>
              <a:ext cx="95250" cy="93663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" name="Freeform 214"/>
            <p:cNvSpPr>
              <a:spLocks noEditPoints="1"/>
            </p:cNvSpPr>
            <p:nvPr>
              <p:custDataLst>
                <p:tags r:id="rId9"/>
              </p:custDataLst>
            </p:nvPr>
          </p:nvSpPr>
          <p:spPr bwMode="auto">
            <a:xfrm>
              <a:off x="1116013" y="2481262"/>
              <a:ext cx="165100" cy="109538"/>
            </a:xfrm>
            <a:custGeom>
              <a:avLst/>
              <a:gdLst/>
              <a:ahLst/>
              <a:cxnLst>
                <a:cxn ang="0">
                  <a:pos x="44" y="33"/>
                </a:cxn>
                <a:cxn ang="0">
                  <a:pos x="37" y="40"/>
                </a:cxn>
                <a:cxn ang="0">
                  <a:pos x="36" y="40"/>
                </a:cxn>
                <a:cxn ang="0">
                  <a:pos x="35" y="40"/>
                </a:cxn>
                <a:cxn ang="0">
                  <a:pos x="28" y="33"/>
                </a:cxn>
                <a:cxn ang="0">
                  <a:pos x="27" y="31"/>
                </a:cxn>
                <a:cxn ang="0">
                  <a:pos x="31" y="14"/>
                </a:cxn>
                <a:cxn ang="0">
                  <a:pos x="31" y="12"/>
                </a:cxn>
                <a:cxn ang="0">
                  <a:pos x="31" y="9"/>
                </a:cxn>
                <a:cxn ang="0">
                  <a:pos x="32" y="7"/>
                </a:cxn>
                <a:cxn ang="0">
                  <a:pos x="40" y="7"/>
                </a:cxn>
                <a:cxn ang="0">
                  <a:pos x="42" y="9"/>
                </a:cxn>
                <a:cxn ang="0">
                  <a:pos x="41" y="12"/>
                </a:cxn>
                <a:cxn ang="0">
                  <a:pos x="42" y="14"/>
                </a:cxn>
                <a:cxn ang="0">
                  <a:pos x="45" y="31"/>
                </a:cxn>
                <a:cxn ang="0">
                  <a:pos x="44" y="33"/>
                </a:cxn>
                <a:cxn ang="0">
                  <a:pos x="72" y="33"/>
                </a:cxn>
                <a:cxn ang="0">
                  <a:pos x="62" y="7"/>
                </a:cxn>
                <a:cxn ang="0">
                  <a:pos x="53" y="0"/>
                </a:cxn>
                <a:cxn ang="0">
                  <a:pos x="52" y="0"/>
                </a:cxn>
                <a:cxn ang="0">
                  <a:pos x="36" y="0"/>
                </a:cxn>
                <a:cxn ang="0">
                  <a:pos x="20" y="0"/>
                </a:cxn>
                <a:cxn ang="0">
                  <a:pos x="19" y="0"/>
                </a:cxn>
                <a:cxn ang="0">
                  <a:pos x="10" y="7"/>
                </a:cxn>
                <a:cxn ang="0">
                  <a:pos x="1" y="33"/>
                </a:cxn>
                <a:cxn ang="0">
                  <a:pos x="2" y="37"/>
                </a:cxn>
                <a:cxn ang="0">
                  <a:pos x="10" y="41"/>
                </a:cxn>
                <a:cxn ang="0">
                  <a:pos x="13" y="40"/>
                </a:cxn>
                <a:cxn ang="0">
                  <a:pos x="18" y="27"/>
                </a:cxn>
                <a:cxn ang="0">
                  <a:pos x="18" y="27"/>
                </a:cxn>
                <a:cxn ang="0">
                  <a:pos x="18" y="40"/>
                </a:cxn>
                <a:cxn ang="0">
                  <a:pos x="20" y="44"/>
                </a:cxn>
                <a:cxn ang="0">
                  <a:pos x="36" y="48"/>
                </a:cxn>
                <a:cxn ang="0">
                  <a:pos x="52" y="44"/>
                </a:cxn>
                <a:cxn ang="0">
                  <a:pos x="54" y="40"/>
                </a:cxn>
                <a:cxn ang="0">
                  <a:pos x="54" y="27"/>
                </a:cxn>
                <a:cxn ang="0">
                  <a:pos x="55" y="27"/>
                </a:cxn>
                <a:cxn ang="0">
                  <a:pos x="60" y="40"/>
                </a:cxn>
                <a:cxn ang="0">
                  <a:pos x="62" y="41"/>
                </a:cxn>
                <a:cxn ang="0">
                  <a:pos x="70" y="37"/>
                </a:cxn>
                <a:cxn ang="0">
                  <a:pos x="72" y="33"/>
                </a:cxn>
              </a:cxnLst>
              <a:rect l="0" t="0" r="r" b="b"/>
              <a:pathLst>
                <a:path w="72" h="48">
                  <a:moveTo>
                    <a:pt x="44" y="33"/>
                  </a:moveTo>
                  <a:cubicBezTo>
                    <a:pt x="37" y="40"/>
                    <a:pt x="37" y="40"/>
                    <a:pt x="37" y="40"/>
                  </a:cubicBezTo>
                  <a:cubicBezTo>
                    <a:pt x="37" y="40"/>
                    <a:pt x="37" y="40"/>
                    <a:pt x="36" y="40"/>
                  </a:cubicBezTo>
                  <a:cubicBezTo>
                    <a:pt x="36" y="40"/>
                    <a:pt x="35" y="40"/>
                    <a:pt x="35" y="4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7" y="33"/>
                    <a:pt x="27" y="32"/>
                    <a:pt x="27" y="31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3"/>
                    <a:pt x="31" y="12"/>
                    <a:pt x="31" y="12"/>
                  </a:cubicBezTo>
                  <a:cubicBezTo>
                    <a:pt x="31" y="11"/>
                    <a:pt x="31" y="9"/>
                    <a:pt x="31" y="9"/>
                  </a:cubicBezTo>
                  <a:cubicBezTo>
                    <a:pt x="31" y="8"/>
                    <a:pt x="31" y="7"/>
                    <a:pt x="32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1" y="7"/>
                    <a:pt x="42" y="8"/>
                    <a:pt x="42" y="9"/>
                  </a:cubicBezTo>
                  <a:cubicBezTo>
                    <a:pt x="42" y="9"/>
                    <a:pt x="42" y="11"/>
                    <a:pt x="41" y="12"/>
                  </a:cubicBezTo>
                  <a:cubicBezTo>
                    <a:pt x="41" y="12"/>
                    <a:pt x="42" y="13"/>
                    <a:pt x="42" y="14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32"/>
                    <a:pt x="45" y="33"/>
                    <a:pt x="44" y="33"/>
                  </a:cubicBezTo>
                  <a:moveTo>
                    <a:pt x="72" y="33"/>
                  </a:moveTo>
                  <a:cubicBezTo>
                    <a:pt x="62" y="7"/>
                    <a:pt x="62" y="7"/>
                    <a:pt x="62" y="7"/>
                  </a:cubicBezTo>
                  <a:cubicBezTo>
                    <a:pt x="62" y="7"/>
                    <a:pt x="60" y="0"/>
                    <a:pt x="53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44" y="0"/>
                    <a:pt x="36" y="0"/>
                  </a:cubicBezTo>
                  <a:cubicBezTo>
                    <a:pt x="28" y="0"/>
                    <a:pt x="21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11" y="7"/>
                    <a:pt x="10" y="7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4"/>
                    <a:pt x="1" y="36"/>
                    <a:pt x="2" y="37"/>
                  </a:cubicBezTo>
                  <a:cubicBezTo>
                    <a:pt x="4" y="39"/>
                    <a:pt x="7" y="41"/>
                    <a:pt x="10" y="41"/>
                  </a:cubicBezTo>
                  <a:cubicBezTo>
                    <a:pt x="12" y="41"/>
                    <a:pt x="13" y="40"/>
                    <a:pt x="13" y="40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4"/>
                    <a:pt x="18" y="27"/>
                  </a:cubicBezTo>
                  <a:cubicBezTo>
                    <a:pt x="18" y="30"/>
                    <a:pt x="18" y="36"/>
                    <a:pt x="18" y="40"/>
                  </a:cubicBezTo>
                  <a:cubicBezTo>
                    <a:pt x="18" y="42"/>
                    <a:pt x="19" y="43"/>
                    <a:pt x="20" y="44"/>
                  </a:cubicBezTo>
                  <a:cubicBezTo>
                    <a:pt x="26" y="48"/>
                    <a:pt x="30" y="48"/>
                    <a:pt x="36" y="48"/>
                  </a:cubicBezTo>
                  <a:cubicBezTo>
                    <a:pt x="42" y="48"/>
                    <a:pt x="47" y="48"/>
                    <a:pt x="52" y="44"/>
                  </a:cubicBezTo>
                  <a:cubicBezTo>
                    <a:pt x="54" y="43"/>
                    <a:pt x="54" y="42"/>
                    <a:pt x="54" y="40"/>
                  </a:cubicBezTo>
                  <a:cubicBezTo>
                    <a:pt x="54" y="36"/>
                    <a:pt x="54" y="30"/>
                    <a:pt x="54" y="27"/>
                  </a:cubicBezTo>
                  <a:cubicBezTo>
                    <a:pt x="54" y="24"/>
                    <a:pt x="55" y="27"/>
                    <a:pt x="55" y="27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0" y="40"/>
                    <a:pt x="60" y="41"/>
                    <a:pt x="62" y="41"/>
                  </a:cubicBezTo>
                  <a:cubicBezTo>
                    <a:pt x="65" y="41"/>
                    <a:pt x="68" y="39"/>
                    <a:pt x="70" y="37"/>
                  </a:cubicBezTo>
                  <a:cubicBezTo>
                    <a:pt x="72" y="36"/>
                    <a:pt x="72" y="34"/>
                    <a:pt x="72" y="3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Freeform 215"/>
            <p:cNvSpPr/>
            <p:nvPr>
              <p:custDataLst>
                <p:tags r:id="rId10"/>
              </p:custDataLst>
            </p:nvPr>
          </p:nvSpPr>
          <p:spPr bwMode="auto">
            <a:xfrm>
              <a:off x="1066800" y="2562224"/>
              <a:ext cx="271462" cy="103188"/>
            </a:xfrm>
            <a:custGeom>
              <a:avLst/>
              <a:gdLst/>
              <a:ahLst/>
              <a:cxnLst>
                <a:cxn ang="0">
                  <a:pos x="113" y="9"/>
                </a:cxn>
                <a:cxn ang="0">
                  <a:pos x="112" y="9"/>
                </a:cxn>
                <a:cxn ang="0">
                  <a:pos x="111" y="9"/>
                </a:cxn>
                <a:cxn ang="0">
                  <a:pos x="105" y="2"/>
                </a:cxn>
                <a:cxn ang="0">
                  <a:pos x="100" y="0"/>
                </a:cxn>
                <a:cxn ang="0">
                  <a:pos x="98" y="3"/>
                </a:cxn>
                <a:cxn ang="0">
                  <a:pos x="58" y="20"/>
                </a:cxn>
                <a:cxn ang="0">
                  <a:pos x="19" y="4"/>
                </a:cxn>
                <a:cxn ang="0">
                  <a:pos x="18" y="2"/>
                </a:cxn>
                <a:cxn ang="0">
                  <a:pos x="14" y="2"/>
                </a:cxn>
                <a:cxn ang="0">
                  <a:pos x="7" y="9"/>
                </a:cxn>
                <a:cxn ang="0">
                  <a:pos x="6" y="9"/>
                </a:cxn>
                <a:cxn ang="0">
                  <a:pos x="5" y="9"/>
                </a:cxn>
                <a:cxn ang="0">
                  <a:pos x="0" y="15"/>
                </a:cxn>
                <a:cxn ang="0">
                  <a:pos x="5" y="20"/>
                </a:cxn>
                <a:cxn ang="0">
                  <a:pos x="11" y="15"/>
                </a:cxn>
                <a:cxn ang="0">
                  <a:pos x="11" y="15"/>
                </a:cxn>
                <a:cxn ang="0">
                  <a:pos x="11" y="13"/>
                </a:cxn>
                <a:cxn ang="0">
                  <a:pos x="14" y="10"/>
                </a:cxn>
                <a:cxn ang="0">
                  <a:pos x="16" y="10"/>
                </a:cxn>
                <a:cxn ang="0">
                  <a:pos x="54" y="26"/>
                </a:cxn>
                <a:cxn ang="0">
                  <a:pos x="56" y="27"/>
                </a:cxn>
                <a:cxn ang="0">
                  <a:pos x="56" y="34"/>
                </a:cxn>
                <a:cxn ang="0">
                  <a:pos x="55" y="35"/>
                </a:cxn>
                <a:cxn ang="0">
                  <a:pos x="53" y="39"/>
                </a:cxn>
                <a:cxn ang="0">
                  <a:pos x="59" y="45"/>
                </a:cxn>
                <a:cxn ang="0">
                  <a:pos x="64" y="39"/>
                </a:cxn>
                <a:cxn ang="0">
                  <a:pos x="62" y="35"/>
                </a:cxn>
                <a:cxn ang="0">
                  <a:pos x="62" y="34"/>
                </a:cxn>
                <a:cxn ang="0">
                  <a:pos x="62" y="27"/>
                </a:cxn>
                <a:cxn ang="0">
                  <a:pos x="63" y="26"/>
                </a:cxn>
                <a:cxn ang="0">
                  <a:pos x="101" y="9"/>
                </a:cxn>
                <a:cxn ang="0">
                  <a:pos x="103" y="9"/>
                </a:cxn>
                <a:cxn ang="0">
                  <a:pos x="107" y="13"/>
                </a:cxn>
                <a:cxn ang="0">
                  <a:pos x="108" y="15"/>
                </a:cxn>
                <a:cxn ang="0">
                  <a:pos x="108" y="15"/>
                </a:cxn>
                <a:cxn ang="0">
                  <a:pos x="113" y="20"/>
                </a:cxn>
                <a:cxn ang="0">
                  <a:pos x="119" y="15"/>
                </a:cxn>
                <a:cxn ang="0">
                  <a:pos x="113" y="9"/>
                </a:cxn>
              </a:cxnLst>
              <a:rect l="0" t="0" r="r" b="b"/>
              <a:pathLst>
                <a:path w="119" h="45">
                  <a:moveTo>
                    <a:pt x="113" y="9"/>
                  </a:moveTo>
                  <a:cubicBezTo>
                    <a:pt x="113" y="9"/>
                    <a:pt x="113" y="9"/>
                    <a:pt x="112" y="9"/>
                  </a:cubicBezTo>
                  <a:cubicBezTo>
                    <a:pt x="112" y="9"/>
                    <a:pt x="112" y="9"/>
                    <a:pt x="111" y="9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04" y="1"/>
                    <a:pt x="103" y="0"/>
                    <a:pt x="100" y="0"/>
                  </a:cubicBezTo>
                  <a:cubicBezTo>
                    <a:pt x="99" y="1"/>
                    <a:pt x="99" y="3"/>
                    <a:pt x="98" y="3"/>
                  </a:cubicBezTo>
                  <a:cubicBezTo>
                    <a:pt x="95" y="12"/>
                    <a:pt x="76" y="20"/>
                    <a:pt x="58" y="20"/>
                  </a:cubicBezTo>
                  <a:cubicBezTo>
                    <a:pt x="40" y="20"/>
                    <a:pt x="23" y="13"/>
                    <a:pt x="19" y="4"/>
                  </a:cubicBezTo>
                  <a:cubicBezTo>
                    <a:pt x="19" y="3"/>
                    <a:pt x="18" y="3"/>
                    <a:pt x="18" y="2"/>
                  </a:cubicBezTo>
                  <a:cubicBezTo>
                    <a:pt x="17" y="1"/>
                    <a:pt x="15" y="1"/>
                    <a:pt x="14" y="2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6" y="9"/>
                    <a:pt x="6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2" y="9"/>
                    <a:pt x="0" y="12"/>
                    <a:pt x="0" y="15"/>
                  </a:cubicBezTo>
                  <a:cubicBezTo>
                    <a:pt x="0" y="18"/>
                    <a:pt x="2" y="20"/>
                    <a:pt x="5" y="20"/>
                  </a:cubicBezTo>
                  <a:cubicBezTo>
                    <a:pt x="8" y="20"/>
                    <a:pt x="11" y="18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4"/>
                    <a:pt x="11" y="14"/>
                    <a:pt x="11" y="13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5" y="9"/>
                    <a:pt x="16" y="10"/>
                    <a:pt x="16" y="10"/>
                  </a:cubicBezTo>
                  <a:cubicBezTo>
                    <a:pt x="24" y="19"/>
                    <a:pt x="38" y="25"/>
                    <a:pt x="54" y="26"/>
                  </a:cubicBezTo>
                  <a:cubicBezTo>
                    <a:pt x="55" y="26"/>
                    <a:pt x="56" y="26"/>
                    <a:pt x="56" y="27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5"/>
                    <a:pt x="55" y="35"/>
                    <a:pt x="55" y="35"/>
                  </a:cubicBezTo>
                  <a:cubicBezTo>
                    <a:pt x="54" y="36"/>
                    <a:pt x="53" y="38"/>
                    <a:pt x="53" y="39"/>
                  </a:cubicBezTo>
                  <a:cubicBezTo>
                    <a:pt x="53" y="42"/>
                    <a:pt x="56" y="45"/>
                    <a:pt x="59" y="45"/>
                  </a:cubicBezTo>
                  <a:cubicBezTo>
                    <a:pt x="62" y="45"/>
                    <a:pt x="64" y="42"/>
                    <a:pt x="64" y="39"/>
                  </a:cubicBezTo>
                  <a:cubicBezTo>
                    <a:pt x="64" y="38"/>
                    <a:pt x="63" y="36"/>
                    <a:pt x="62" y="35"/>
                  </a:cubicBezTo>
                  <a:cubicBezTo>
                    <a:pt x="62" y="35"/>
                    <a:pt x="62" y="35"/>
                    <a:pt x="62" y="34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2" y="26"/>
                    <a:pt x="63" y="26"/>
                    <a:pt x="63" y="26"/>
                  </a:cubicBezTo>
                  <a:cubicBezTo>
                    <a:pt x="80" y="24"/>
                    <a:pt x="94" y="18"/>
                    <a:pt x="101" y="9"/>
                  </a:cubicBezTo>
                  <a:cubicBezTo>
                    <a:pt x="102" y="9"/>
                    <a:pt x="102" y="8"/>
                    <a:pt x="103" y="9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8" y="14"/>
                    <a:pt x="108" y="14"/>
                    <a:pt x="108" y="15"/>
                  </a:cubicBezTo>
                  <a:cubicBezTo>
                    <a:pt x="108" y="15"/>
                    <a:pt x="108" y="15"/>
                    <a:pt x="108" y="15"/>
                  </a:cubicBezTo>
                  <a:cubicBezTo>
                    <a:pt x="108" y="18"/>
                    <a:pt x="110" y="20"/>
                    <a:pt x="113" y="20"/>
                  </a:cubicBezTo>
                  <a:cubicBezTo>
                    <a:pt x="116" y="20"/>
                    <a:pt x="119" y="18"/>
                    <a:pt x="119" y="15"/>
                  </a:cubicBezTo>
                  <a:cubicBezTo>
                    <a:pt x="119" y="12"/>
                    <a:pt x="116" y="9"/>
                    <a:pt x="113" y="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6" name="Freeform 144"/>
          <p:cNvSpPr>
            <a:spLocks noChangeAspect="1" noEditPoints="1"/>
          </p:cNvSpPr>
          <p:nvPr>
            <p:custDataLst>
              <p:tags r:id="rId11"/>
            </p:custDataLst>
          </p:nvPr>
        </p:nvSpPr>
        <p:spPr bwMode="auto">
          <a:xfrm>
            <a:off x="8035503" y="3712320"/>
            <a:ext cx="668107" cy="579371"/>
          </a:xfrm>
          <a:custGeom>
            <a:avLst/>
            <a:gdLst/>
            <a:ahLst/>
            <a:cxnLst>
              <a:cxn ang="0">
                <a:pos x="59" y="26"/>
              </a:cxn>
              <a:cxn ang="0">
                <a:pos x="57" y="28"/>
              </a:cxn>
              <a:cxn ang="0">
                <a:pos x="20" y="32"/>
              </a:cxn>
              <a:cxn ang="0">
                <a:pos x="20" y="35"/>
              </a:cxn>
              <a:cxn ang="0">
                <a:pos x="19" y="37"/>
              </a:cxn>
              <a:cxn ang="0">
                <a:pos x="52" y="37"/>
              </a:cxn>
              <a:cxn ang="0">
                <a:pos x="55" y="39"/>
              </a:cxn>
              <a:cxn ang="0">
                <a:pos x="52" y="42"/>
              </a:cxn>
              <a:cxn ang="0">
                <a:pos x="16" y="42"/>
              </a:cxn>
              <a:cxn ang="0">
                <a:pos x="13" y="39"/>
              </a:cxn>
              <a:cxn ang="0">
                <a:pos x="16" y="34"/>
              </a:cxn>
              <a:cxn ang="0">
                <a:pos x="9" y="5"/>
              </a:cxn>
              <a:cxn ang="0">
                <a:pos x="2" y="5"/>
              </a:cxn>
              <a:cxn ang="0">
                <a:pos x="0" y="3"/>
              </a:cxn>
              <a:cxn ang="0">
                <a:pos x="2" y="0"/>
              </a:cxn>
              <a:cxn ang="0">
                <a:pos x="11" y="0"/>
              </a:cxn>
              <a:cxn ang="0">
                <a:pos x="14" y="5"/>
              </a:cxn>
              <a:cxn ang="0">
                <a:pos x="57" y="5"/>
              </a:cxn>
              <a:cxn ang="0">
                <a:pos x="59" y="7"/>
              </a:cxn>
              <a:cxn ang="0">
                <a:pos x="59" y="26"/>
              </a:cxn>
              <a:cxn ang="0">
                <a:pos x="18" y="51"/>
              </a:cxn>
              <a:cxn ang="0">
                <a:pos x="13" y="46"/>
              </a:cxn>
              <a:cxn ang="0">
                <a:pos x="18" y="42"/>
              </a:cxn>
              <a:cxn ang="0">
                <a:pos x="23" y="46"/>
              </a:cxn>
              <a:cxn ang="0">
                <a:pos x="18" y="51"/>
              </a:cxn>
              <a:cxn ang="0">
                <a:pos x="50" y="51"/>
              </a:cxn>
              <a:cxn ang="0">
                <a:pos x="45" y="46"/>
              </a:cxn>
              <a:cxn ang="0">
                <a:pos x="50" y="42"/>
              </a:cxn>
              <a:cxn ang="0">
                <a:pos x="55" y="46"/>
              </a:cxn>
              <a:cxn ang="0">
                <a:pos x="50" y="51"/>
              </a:cxn>
            </a:cxnLst>
            <a:rect l="0" t="0" r="r" b="b"/>
            <a:pathLst>
              <a:path w="59" h="51">
                <a:moveTo>
                  <a:pt x="59" y="26"/>
                </a:moveTo>
                <a:cubicBezTo>
                  <a:pt x="59" y="27"/>
                  <a:pt x="58" y="28"/>
                  <a:pt x="57" y="28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3"/>
                  <a:pt x="20" y="34"/>
                  <a:pt x="20" y="35"/>
                </a:cubicBezTo>
                <a:cubicBezTo>
                  <a:pt x="20" y="36"/>
                  <a:pt x="20" y="36"/>
                  <a:pt x="19" y="37"/>
                </a:cubicBezTo>
                <a:cubicBezTo>
                  <a:pt x="52" y="37"/>
                  <a:pt x="52" y="37"/>
                  <a:pt x="52" y="37"/>
                </a:cubicBezTo>
                <a:cubicBezTo>
                  <a:pt x="54" y="37"/>
                  <a:pt x="55" y="38"/>
                  <a:pt x="55" y="39"/>
                </a:cubicBezTo>
                <a:cubicBezTo>
                  <a:pt x="55" y="41"/>
                  <a:pt x="54" y="42"/>
                  <a:pt x="52" y="42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2"/>
                  <a:pt x="13" y="41"/>
                  <a:pt x="13" y="39"/>
                </a:cubicBezTo>
                <a:cubicBezTo>
                  <a:pt x="13" y="38"/>
                  <a:pt x="15" y="35"/>
                  <a:pt x="16" y="34"/>
                </a:cubicBezTo>
                <a:cubicBezTo>
                  <a:pt x="9" y="5"/>
                  <a:pt x="9" y="5"/>
                  <a:pt x="9" y="5"/>
                </a:cubicBezTo>
                <a:cubicBezTo>
                  <a:pt x="2" y="5"/>
                  <a:pt x="2" y="5"/>
                  <a:pt x="2" y="5"/>
                </a:cubicBezTo>
                <a:cubicBezTo>
                  <a:pt x="1" y="5"/>
                  <a:pt x="0" y="4"/>
                  <a:pt x="0" y="3"/>
                </a:cubicBezTo>
                <a:cubicBezTo>
                  <a:pt x="0" y="2"/>
                  <a:pt x="1" y="0"/>
                  <a:pt x="2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4" y="0"/>
                  <a:pt x="14" y="3"/>
                  <a:pt x="14" y="5"/>
                </a:cubicBezTo>
                <a:cubicBezTo>
                  <a:pt x="57" y="5"/>
                  <a:pt x="57" y="5"/>
                  <a:pt x="57" y="5"/>
                </a:cubicBezTo>
                <a:cubicBezTo>
                  <a:pt x="58" y="5"/>
                  <a:pt x="59" y="6"/>
                  <a:pt x="59" y="7"/>
                </a:cubicBezTo>
                <a:lnTo>
                  <a:pt x="59" y="26"/>
                </a:lnTo>
                <a:close/>
                <a:moveTo>
                  <a:pt x="18" y="51"/>
                </a:moveTo>
                <a:cubicBezTo>
                  <a:pt x="16" y="51"/>
                  <a:pt x="13" y="49"/>
                  <a:pt x="13" y="46"/>
                </a:cubicBezTo>
                <a:cubicBezTo>
                  <a:pt x="13" y="44"/>
                  <a:pt x="16" y="42"/>
                  <a:pt x="18" y="42"/>
                </a:cubicBezTo>
                <a:cubicBezTo>
                  <a:pt x="21" y="42"/>
                  <a:pt x="23" y="44"/>
                  <a:pt x="23" y="46"/>
                </a:cubicBezTo>
                <a:cubicBezTo>
                  <a:pt x="23" y="49"/>
                  <a:pt x="21" y="51"/>
                  <a:pt x="18" y="51"/>
                </a:cubicBezTo>
                <a:close/>
                <a:moveTo>
                  <a:pt x="50" y="51"/>
                </a:moveTo>
                <a:cubicBezTo>
                  <a:pt x="47" y="51"/>
                  <a:pt x="45" y="49"/>
                  <a:pt x="45" y="46"/>
                </a:cubicBezTo>
                <a:cubicBezTo>
                  <a:pt x="45" y="44"/>
                  <a:pt x="47" y="42"/>
                  <a:pt x="50" y="42"/>
                </a:cubicBezTo>
                <a:cubicBezTo>
                  <a:pt x="53" y="42"/>
                  <a:pt x="55" y="44"/>
                  <a:pt x="55" y="46"/>
                </a:cubicBezTo>
                <a:cubicBezTo>
                  <a:pt x="55" y="49"/>
                  <a:pt x="53" y="51"/>
                  <a:pt x="50" y="5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7" name="Group 60"/>
          <p:cNvGrpSpPr/>
          <p:nvPr>
            <p:custDataLst>
              <p:tags r:id="rId12"/>
            </p:custDataLst>
          </p:nvPr>
        </p:nvGrpSpPr>
        <p:grpSpPr>
          <a:xfrm>
            <a:off x="6537834" y="3712320"/>
            <a:ext cx="632037" cy="579371"/>
            <a:chOff x="5147549" y="4340630"/>
            <a:chExt cx="232545" cy="213168"/>
          </a:xfrm>
          <a:solidFill>
            <a:srgbClr val="FFFFFF"/>
          </a:solidFill>
        </p:grpSpPr>
        <p:sp>
          <p:nvSpPr>
            <p:cNvPr id="18" name="Freeform 221"/>
            <p:cNvSpPr/>
            <p:nvPr>
              <p:custDataLst>
                <p:tags r:id="rId13"/>
              </p:custDataLst>
            </p:nvPr>
          </p:nvSpPr>
          <p:spPr bwMode="auto">
            <a:xfrm>
              <a:off x="5201810" y="4476280"/>
              <a:ext cx="23255" cy="77515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20"/>
                </a:cxn>
                <a:cxn ang="0">
                  <a:pos x="6" y="20"/>
                </a:cxn>
                <a:cxn ang="0">
                  <a:pos x="6" y="2"/>
                </a:cxn>
                <a:cxn ang="0">
                  <a:pos x="4" y="0"/>
                </a:cxn>
                <a:cxn ang="0">
                  <a:pos x="0" y="4"/>
                </a:cxn>
              </a:cxnLst>
              <a:rect l="0" t="0" r="r" b="b"/>
              <a:pathLst>
                <a:path w="6" h="20">
                  <a:moveTo>
                    <a:pt x="0" y="4"/>
                  </a:moveTo>
                  <a:lnTo>
                    <a:pt x="0" y="20"/>
                  </a:lnTo>
                  <a:lnTo>
                    <a:pt x="6" y="20"/>
                  </a:lnTo>
                  <a:lnTo>
                    <a:pt x="6" y="2"/>
                  </a:lnTo>
                  <a:lnTo>
                    <a:pt x="4" y="0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Freeform 222"/>
            <p:cNvSpPr/>
            <p:nvPr>
              <p:custDataLst>
                <p:tags r:id="rId14"/>
              </p:custDataLst>
            </p:nvPr>
          </p:nvSpPr>
          <p:spPr bwMode="auto">
            <a:xfrm>
              <a:off x="5178555" y="4499535"/>
              <a:ext cx="11628" cy="54261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3" y="14"/>
                </a:cxn>
                <a:cxn ang="0">
                  <a:pos x="3" y="0"/>
                </a:cxn>
                <a:cxn ang="0">
                  <a:pos x="0" y="4"/>
                </a:cxn>
                <a:cxn ang="0">
                  <a:pos x="0" y="14"/>
                </a:cxn>
              </a:cxnLst>
              <a:rect l="0" t="0" r="r" b="b"/>
              <a:pathLst>
                <a:path w="3" h="14">
                  <a:moveTo>
                    <a:pt x="0" y="14"/>
                  </a:moveTo>
                  <a:lnTo>
                    <a:pt x="3" y="14"/>
                  </a:lnTo>
                  <a:lnTo>
                    <a:pt x="3" y="0"/>
                  </a:lnTo>
                  <a:lnTo>
                    <a:pt x="0" y="4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0" name="Freeform 223"/>
            <p:cNvSpPr/>
            <p:nvPr>
              <p:custDataLst>
                <p:tags r:id="rId15"/>
              </p:custDataLst>
            </p:nvPr>
          </p:nvSpPr>
          <p:spPr bwMode="auto">
            <a:xfrm>
              <a:off x="5302579" y="4394891"/>
              <a:ext cx="50386" cy="158907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0" y="41"/>
                </a:cxn>
                <a:cxn ang="0">
                  <a:pos x="13" y="41"/>
                </a:cxn>
                <a:cxn ang="0">
                  <a:pos x="13" y="0"/>
                </a:cxn>
                <a:cxn ang="0">
                  <a:pos x="0" y="13"/>
                </a:cxn>
              </a:cxnLst>
              <a:rect l="0" t="0" r="r" b="b"/>
              <a:pathLst>
                <a:path w="13" h="41">
                  <a:moveTo>
                    <a:pt x="0" y="13"/>
                  </a:moveTo>
                  <a:lnTo>
                    <a:pt x="0" y="41"/>
                  </a:lnTo>
                  <a:lnTo>
                    <a:pt x="13" y="41"/>
                  </a:lnTo>
                  <a:lnTo>
                    <a:pt x="13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1" name="Freeform 224"/>
            <p:cNvSpPr/>
            <p:nvPr>
              <p:custDataLst>
                <p:tags r:id="rId16"/>
              </p:custDataLst>
            </p:nvPr>
          </p:nvSpPr>
          <p:spPr bwMode="auto">
            <a:xfrm>
              <a:off x="5263822" y="4456903"/>
              <a:ext cx="27132" cy="96895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0" y="25"/>
                </a:cxn>
                <a:cxn ang="0">
                  <a:pos x="7" y="25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0" y="7"/>
                </a:cxn>
              </a:cxnLst>
              <a:rect l="0" t="0" r="r" b="b"/>
              <a:pathLst>
                <a:path w="7" h="25">
                  <a:moveTo>
                    <a:pt x="0" y="7"/>
                  </a:moveTo>
                  <a:lnTo>
                    <a:pt x="0" y="25"/>
                  </a:lnTo>
                  <a:lnTo>
                    <a:pt x="7" y="25"/>
                  </a:lnTo>
                  <a:lnTo>
                    <a:pt x="7" y="0"/>
                  </a:lnTo>
                  <a:lnTo>
                    <a:pt x="7" y="0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2" name="Freeform 225"/>
            <p:cNvSpPr/>
            <p:nvPr>
              <p:custDataLst>
                <p:tags r:id="rId17"/>
              </p:custDataLst>
            </p:nvPr>
          </p:nvSpPr>
          <p:spPr bwMode="auto">
            <a:xfrm>
              <a:off x="5236693" y="4495660"/>
              <a:ext cx="15503" cy="58137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1" y="1"/>
                </a:cxn>
                <a:cxn ang="0">
                  <a:pos x="0" y="0"/>
                </a:cxn>
                <a:cxn ang="0">
                  <a:pos x="0" y="15"/>
                </a:cxn>
                <a:cxn ang="0">
                  <a:pos x="4" y="15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2" y="2"/>
                </a:cxn>
              </a:cxnLst>
              <a:rect l="0" t="0" r="r" b="b"/>
              <a:pathLst>
                <a:path w="4" h="15">
                  <a:moveTo>
                    <a:pt x="2" y="2"/>
                  </a:moveTo>
                  <a:lnTo>
                    <a:pt x="1" y="1"/>
                  </a:lnTo>
                  <a:lnTo>
                    <a:pt x="0" y="0"/>
                  </a:lnTo>
                  <a:lnTo>
                    <a:pt x="0" y="15"/>
                  </a:lnTo>
                  <a:lnTo>
                    <a:pt x="4" y="15"/>
                  </a:lnTo>
                  <a:lnTo>
                    <a:pt x="4" y="0"/>
                  </a:lnTo>
                  <a:lnTo>
                    <a:pt x="3" y="1"/>
                  </a:lnTo>
                  <a:lnTo>
                    <a:pt x="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3" name="Freeform 226"/>
            <p:cNvSpPr/>
            <p:nvPr>
              <p:custDataLst>
                <p:tags r:id="rId18"/>
              </p:custDataLst>
            </p:nvPr>
          </p:nvSpPr>
          <p:spPr bwMode="auto">
            <a:xfrm>
              <a:off x="5147549" y="4340630"/>
              <a:ext cx="232545" cy="178285"/>
            </a:xfrm>
            <a:custGeom>
              <a:avLst/>
              <a:gdLst/>
              <a:ahLst/>
              <a:cxnLst>
                <a:cxn ang="0">
                  <a:pos x="54" y="10"/>
                </a:cxn>
                <a:cxn ang="0">
                  <a:pos x="60" y="16"/>
                </a:cxn>
                <a:cxn ang="0">
                  <a:pos x="58" y="3"/>
                </a:cxn>
                <a:cxn ang="0">
                  <a:pos x="44" y="0"/>
                </a:cxn>
                <a:cxn ang="0">
                  <a:pos x="51" y="7"/>
                </a:cxn>
                <a:cxn ang="0">
                  <a:pos x="25" y="33"/>
                </a:cxn>
                <a:cxn ang="0">
                  <a:pos x="18" y="25"/>
                </a:cxn>
                <a:cxn ang="0">
                  <a:pos x="0" y="42"/>
                </a:cxn>
                <a:cxn ang="0">
                  <a:pos x="4" y="46"/>
                </a:cxn>
                <a:cxn ang="0">
                  <a:pos x="18" y="32"/>
                </a:cxn>
                <a:cxn ang="0">
                  <a:pos x="22" y="36"/>
                </a:cxn>
                <a:cxn ang="0">
                  <a:pos x="22" y="36"/>
                </a:cxn>
                <a:cxn ang="0">
                  <a:pos x="25" y="39"/>
                </a:cxn>
                <a:cxn ang="0">
                  <a:pos x="25" y="39"/>
                </a:cxn>
                <a:cxn ang="0">
                  <a:pos x="25" y="39"/>
                </a:cxn>
                <a:cxn ang="0">
                  <a:pos x="29" y="36"/>
                </a:cxn>
                <a:cxn ang="0">
                  <a:pos x="29" y="36"/>
                </a:cxn>
                <a:cxn ang="0">
                  <a:pos x="54" y="10"/>
                </a:cxn>
              </a:cxnLst>
              <a:rect l="0" t="0" r="r" b="b"/>
              <a:pathLst>
                <a:path w="60" h="46">
                  <a:moveTo>
                    <a:pt x="54" y="10"/>
                  </a:moveTo>
                  <a:lnTo>
                    <a:pt x="60" y="16"/>
                  </a:lnTo>
                  <a:lnTo>
                    <a:pt x="58" y="3"/>
                  </a:lnTo>
                  <a:lnTo>
                    <a:pt x="44" y="0"/>
                  </a:lnTo>
                  <a:lnTo>
                    <a:pt x="51" y="7"/>
                  </a:lnTo>
                  <a:lnTo>
                    <a:pt x="25" y="33"/>
                  </a:lnTo>
                  <a:lnTo>
                    <a:pt x="18" y="25"/>
                  </a:lnTo>
                  <a:lnTo>
                    <a:pt x="0" y="42"/>
                  </a:lnTo>
                  <a:lnTo>
                    <a:pt x="4" y="46"/>
                  </a:lnTo>
                  <a:lnTo>
                    <a:pt x="18" y="32"/>
                  </a:lnTo>
                  <a:lnTo>
                    <a:pt x="22" y="36"/>
                  </a:lnTo>
                  <a:lnTo>
                    <a:pt x="22" y="36"/>
                  </a:lnTo>
                  <a:lnTo>
                    <a:pt x="25" y="39"/>
                  </a:lnTo>
                  <a:lnTo>
                    <a:pt x="25" y="39"/>
                  </a:lnTo>
                  <a:lnTo>
                    <a:pt x="25" y="39"/>
                  </a:lnTo>
                  <a:lnTo>
                    <a:pt x="29" y="36"/>
                  </a:lnTo>
                  <a:lnTo>
                    <a:pt x="29" y="36"/>
                  </a:lnTo>
                  <a:lnTo>
                    <a:pt x="54" y="1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4" name="Group 67"/>
          <p:cNvGrpSpPr/>
          <p:nvPr>
            <p:custDataLst>
              <p:tags r:id="rId19"/>
            </p:custDataLst>
          </p:nvPr>
        </p:nvGrpSpPr>
        <p:grpSpPr>
          <a:xfrm>
            <a:off x="3476965" y="3661260"/>
            <a:ext cx="706120" cy="666891"/>
            <a:chOff x="5530851" y="1866899"/>
            <a:chExt cx="285750" cy="269875"/>
          </a:xfrm>
          <a:solidFill>
            <a:srgbClr val="FFFFFF"/>
          </a:solidFill>
        </p:grpSpPr>
        <p:sp>
          <p:nvSpPr>
            <p:cNvPr id="25" name="Oval 190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5661026" y="1912936"/>
              <a:ext cx="68263" cy="68263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6" name="Freeform 191"/>
            <p:cNvSpPr>
              <a:spLocks noEditPoints="1"/>
            </p:cNvSpPr>
            <p:nvPr>
              <p:custDataLst>
                <p:tags r:id="rId21"/>
              </p:custDataLst>
            </p:nvPr>
          </p:nvSpPr>
          <p:spPr bwMode="auto">
            <a:xfrm>
              <a:off x="5530851" y="1866899"/>
              <a:ext cx="285750" cy="269875"/>
            </a:xfrm>
            <a:custGeom>
              <a:avLst/>
              <a:gdLst/>
              <a:ahLst/>
              <a:cxnLst>
                <a:cxn ang="0">
                  <a:pos x="100" y="75"/>
                </a:cxn>
                <a:cxn ang="0">
                  <a:pos x="97" y="77"/>
                </a:cxn>
                <a:cxn ang="0">
                  <a:pos x="96" y="77"/>
                </a:cxn>
                <a:cxn ang="0">
                  <a:pos x="90" y="57"/>
                </a:cxn>
                <a:cxn ang="0">
                  <a:pos x="84" y="53"/>
                </a:cxn>
                <a:cxn ang="0">
                  <a:pos x="82" y="53"/>
                </a:cxn>
                <a:cxn ang="0">
                  <a:pos x="60" y="53"/>
                </a:cxn>
                <a:cxn ang="0">
                  <a:pos x="55" y="57"/>
                </a:cxn>
                <a:cxn ang="0">
                  <a:pos x="48" y="76"/>
                </a:cxn>
                <a:cxn ang="0">
                  <a:pos x="47" y="76"/>
                </a:cxn>
                <a:cxn ang="0">
                  <a:pos x="46" y="75"/>
                </a:cxn>
                <a:cxn ang="0">
                  <a:pos x="46" y="20"/>
                </a:cxn>
                <a:cxn ang="0">
                  <a:pos x="73" y="9"/>
                </a:cxn>
                <a:cxn ang="0">
                  <a:pos x="100" y="20"/>
                </a:cxn>
                <a:cxn ang="0">
                  <a:pos x="111" y="48"/>
                </a:cxn>
                <a:cxn ang="0">
                  <a:pos x="100" y="75"/>
                </a:cxn>
                <a:cxn ang="0">
                  <a:pos x="78" y="78"/>
                </a:cxn>
                <a:cxn ang="0">
                  <a:pos x="73" y="83"/>
                </a:cxn>
                <a:cxn ang="0">
                  <a:pos x="71" y="83"/>
                </a:cxn>
                <a:cxn ang="0">
                  <a:pos x="66" y="78"/>
                </a:cxn>
                <a:cxn ang="0">
                  <a:pos x="66" y="76"/>
                </a:cxn>
                <a:cxn ang="0">
                  <a:pos x="68" y="63"/>
                </a:cxn>
                <a:cxn ang="0">
                  <a:pos x="68" y="60"/>
                </a:cxn>
                <a:cxn ang="0">
                  <a:pos x="69" y="59"/>
                </a:cxn>
                <a:cxn ang="0">
                  <a:pos x="75" y="59"/>
                </a:cxn>
                <a:cxn ang="0">
                  <a:pos x="76" y="60"/>
                </a:cxn>
                <a:cxn ang="0">
                  <a:pos x="76" y="63"/>
                </a:cxn>
                <a:cxn ang="0">
                  <a:pos x="79" y="76"/>
                </a:cxn>
                <a:cxn ang="0">
                  <a:pos x="78" y="78"/>
                </a:cxn>
                <a:cxn ang="0">
                  <a:pos x="106" y="14"/>
                </a:cxn>
                <a:cxn ang="0">
                  <a:pos x="73" y="0"/>
                </a:cxn>
                <a:cxn ang="0">
                  <a:pos x="39" y="14"/>
                </a:cxn>
                <a:cxn ang="0">
                  <a:pos x="25" y="42"/>
                </a:cxn>
                <a:cxn ang="0">
                  <a:pos x="32" y="71"/>
                </a:cxn>
                <a:cxn ang="0">
                  <a:pos x="31" y="76"/>
                </a:cxn>
                <a:cxn ang="0">
                  <a:pos x="6" y="101"/>
                </a:cxn>
                <a:cxn ang="0">
                  <a:pos x="4" y="115"/>
                </a:cxn>
                <a:cxn ang="0">
                  <a:pos x="5" y="116"/>
                </a:cxn>
                <a:cxn ang="0">
                  <a:pos x="10" y="118"/>
                </a:cxn>
                <a:cxn ang="0">
                  <a:pos x="19" y="114"/>
                </a:cxn>
                <a:cxn ang="0">
                  <a:pos x="44" y="89"/>
                </a:cxn>
                <a:cxn ang="0">
                  <a:pos x="44" y="89"/>
                </a:cxn>
                <a:cxn ang="0">
                  <a:pos x="47" y="88"/>
                </a:cxn>
                <a:cxn ang="0">
                  <a:pos x="49" y="88"/>
                </a:cxn>
                <a:cxn ang="0">
                  <a:pos x="54" y="91"/>
                </a:cxn>
                <a:cxn ang="0">
                  <a:pos x="57" y="92"/>
                </a:cxn>
                <a:cxn ang="0">
                  <a:pos x="61" y="94"/>
                </a:cxn>
                <a:cxn ang="0">
                  <a:pos x="73" y="95"/>
                </a:cxn>
                <a:cxn ang="0">
                  <a:pos x="88" y="93"/>
                </a:cxn>
                <a:cxn ang="0">
                  <a:pos x="90" y="92"/>
                </a:cxn>
                <a:cxn ang="0">
                  <a:pos x="100" y="87"/>
                </a:cxn>
                <a:cxn ang="0">
                  <a:pos x="106" y="81"/>
                </a:cxn>
                <a:cxn ang="0">
                  <a:pos x="106" y="14"/>
                </a:cxn>
              </a:cxnLst>
              <a:rect l="0" t="0" r="r" b="b"/>
              <a:pathLst>
                <a:path w="125" h="118">
                  <a:moveTo>
                    <a:pt x="100" y="75"/>
                  </a:moveTo>
                  <a:cubicBezTo>
                    <a:pt x="99" y="75"/>
                    <a:pt x="98" y="76"/>
                    <a:pt x="97" y="77"/>
                  </a:cubicBezTo>
                  <a:cubicBezTo>
                    <a:pt x="97" y="77"/>
                    <a:pt x="97" y="77"/>
                    <a:pt x="96" y="77"/>
                  </a:cubicBezTo>
                  <a:cubicBezTo>
                    <a:pt x="90" y="57"/>
                    <a:pt x="90" y="57"/>
                    <a:pt x="90" y="57"/>
                  </a:cubicBezTo>
                  <a:cubicBezTo>
                    <a:pt x="89" y="55"/>
                    <a:pt x="86" y="53"/>
                    <a:pt x="84" y="53"/>
                  </a:cubicBezTo>
                  <a:cubicBezTo>
                    <a:pt x="83" y="53"/>
                    <a:pt x="83" y="53"/>
                    <a:pt x="82" y="53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8" y="53"/>
                    <a:pt x="55" y="55"/>
                    <a:pt x="55" y="57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8" y="77"/>
                    <a:pt x="48" y="77"/>
                    <a:pt x="47" y="76"/>
                  </a:cubicBezTo>
                  <a:cubicBezTo>
                    <a:pt x="47" y="76"/>
                    <a:pt x="46" y="75"/>
                    <a:pt x="46" y="75"/>
                  </a:cubicBezTo>
                  <a:cubicBezTo>
                    <a:pt x="31" y="60"/>
                    <a:pt x="31" y="35"/>
                    <a:pt x="46" y="20"/>
                  </a:cubicBezTo>
                  <a:cubicBezTo>
                    <a:pt x="53" y="13"/>
                    <a:pt x="62" y="9"/>
                    <a:pt x="73" y="9"/>
                  </a:cubicBezTo>
                  <a:cubicBezTo>
                    <a:pt x="83" y="9"/>
                    <a:pt x="93" y="13"/>
                    <a:pt x="100" y="20"/>
                  </a:cubicBezTo>
                  <a:cubicBezTo>
                    <a:pt x="107" y="28"/>
                    <a:pt x="111" y="37"/>
                    <a:pt x="111" y="48"/>
                  </a:cubicBezTo>
                  <a:cubicBezTo>
                    <a:pt x="111" y="58"/>
                    <a:pt x="107" y="67"/>
                    <a:pt x="100" y="75"/>
                  </a:cubicBezTo>
                  <a:moveTo>
                    <a:pt x="78" y="78"/>
                  </a:moveTo>
                  <a:cubicBezTo>
                    <a:pt x="73" y="83"/>
                    <a:pt x="73" y="83"/>
                    <a:pt x="73" y="83"/>
                  </a:cubicBezTo>
                  <a:cubicBezTo>
                    <a:pt x="73" y="83"/>
                    <a:pt x="72" y="83"/>
                    <a:pt x="71" y="83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66" y="78"/>
                    <a:pt x="65" y="77"/>
                    <a:pt x="66" y="76"/>
                  </a:cubicBezTo>
                  <a:cubicBezTo>
                    <a:pt x="66" y="76"/>
                    <a:pt x="68" y="66"/>
                    <a:pt x="68" y="63"/>
                  </a:cubicBezTo>
                  <a:cubicBezTo>
                    <a:pt x="68" y="63"/>
                    <a:pt x="68" y="60"/>
                    <a:pt x="68" y="60"/>
                  </a:cubicBezTo>
                  <a:cubicBezTo>
                    <a:pt x="68" y="60"/>
                    <a:pt x="69" y="59"/>
                    <a:pt x="69" y="59"/>
                  </a:cubicBezTo>
                  <a:cubicBezTo>
                    <a:pt x="75" y="59"/>
                    <a:pt x="75" y="59"/>
                    <a:pt x="75" y="59"/>
                  </a:cubicBezTo>
                  <a:cubicBezTo>
                    <a:pt x="76" y="59"/>
                    <a:pt x="76" y="60"/>
                    <a:pt x="76" y="60"/>
                  </a:cubicBezTo>
                  <a:cubicBezTo>
                    <a:pt x="76" y="60"/>
                    <a:pt x="76" y="63"/>
                    <a:pt x="76" y="63"/>
                  </a:cubicBezTo>
                  <a:cubicBezTo>
                    <a:pt x="77" y="66"/>
                    <a:pt x="79" y="76"/>
                    <a:pt x="79" y="76"/>
                  </a:cubicBezTo>
                  <a:cubicBezTo>
                    <a:pt x="79" y="77"/>
                    <a:pt x="79" y="78"/>
                    <a:pt x="78" y="78"/>
                  </a:cubicBezTo>
                  <a:moveTo>
                    <a:pt x="106" y="14"/>
                  </a:moveTo>
                  <a:cubicBezTo>
                    <a:pt x="97" y="5"/>
                    <a:pt x="85" y="0"/>
                    <a:pt x="73" y="0"/>
                  </a:cubicBezTo>
                  <a:cubicBezTo>
                    <a:pt x="60" y="0"/>
                    <a:pt x="48" y="5"/>
                    <a:pt x="39" y="14"/>
                  </a:cubicBezTo>
                  <a:cubicBezTo>
                    <a:pt x="31" y="21"/>
                    <a:pt x="26" y="31"/>
                    <a:pt x="25" y="42"/>
                  </a:cubicBezTo>
                  <a:cubicBezTo>
                    <a:pt x="24" y="52"/>
                    <a:pt x="26" y="62"/>
                    <a:pt x="32" y="71"/>
                  </a:cubicBezTo>
                  <a:cubicBezTo>
                    <a:pt x="32" y="73"/>
                    <a:pt x="33" y="75"/>
                    <a:pt x="31" y="76"/>
                  </a:cubicBezTo>
                  <a:cubicBezTo>
                    <a:pt x="6" y="101"/>
                    <a:pt x="6" y="101"/>
                    <a:pt x="6" y="101"/>
                  </a:cubicBezTo>
                  <a:cubicBezTo>
                    <a:pt x="2" y="105"/>
                    <a:pt x="0" y="111"/>
                    <a:pt x="4" y="115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6" y="117"/>
                    <a:pt x="8" y="118"/>
                    <a:pt x="10" y="118"/>
                  </a:cubicBezTo>
                  <a:cubicBezTo>
                    <a:pt x="13" y="118"/>
                    <a:pt x="16" y="117"/>
                    <a:pt x="19" y="114"/>
                  </a:cubicBezTo>
                  <a:cubicBezTo>
                    <a:pt x="44" y="89"/>
                    <a:pt x="44" y="89"/>
                    <a:pt x="44" y="89"/>
                  </a:cubicBezTo>
                  <a:cubicBezTo>
                    <a:pt x="44" y="89"/>
                    <a:pt x="44" y="89"/>
                    <a:pt x="44" y="89"/>
                  </a:cubicBezTo>
                  <a:cubicBezTo>
                    <a:pt x="45" y="88"/>
                    <a:pt x="46" y="88"/>
                    <a:pt x="47" y="88"/>
                  </a:cubicBezTo>
                  <a:cubicBezTo>
                    <a:pt x="48" y="88"/>
                    <a:pt x="49" y="88"/>
                    <a:pt x="49" y="88"/>
                  </a:cubicBezTo>
                  <a:cubicBezTo>
                    <a:pt x="51" y="90"/>
                    <a:pt x="52" y="90"/>
                    <a:pt x="54" y="91"/>
                  </a:cubicBezTo>
                  <a:cubicBezTo>
                    <a:pt x="55" y="92"/>
                    <a:pt x="56" y="92"/>
                    <a:pt x="57" y="92"/>
                  </a:cubicBezTo>
                  <a:cubicBezTo>
                    <a:pt x="58" y="93"/>
                    <a:pt x="59" y="93"/>
                    <a:pt x="61" y="94"/>
                  </a:cubicBezTo>
                  <a:cubicBezTo>
                    <a:pt x="65" y="95"/>
                    <a:pt x="69" y="95"/>
                    <a:pt x="73" y="95"/>
                  </a:cubicBezTo>
                  <a:cubicBezTo>
                    <a:pt x="78" y="95"/>
                    <a:pt x="83" y="94"/>
                    <a:pt x="88" y="93"/>
                  </a:cubicBezTo>
                  <a:cubicBezTo>
                    <a:pt x="89" y="93"/>
                    <a:pt x="89" y="92"/>
                    <a:pt x="90" y="92"/>
                  </a:cubicBezTo>
                  <a:cubicBezTo>
                    <a:pt x="94" y="91"/>
                    <a:pt x="97" y="89"/>
                    <a:pt x="100" y="87"/>
                  </a:cubicBezTo>
                  <a:cubicBezTo>
                    <a:pt x="102" y="85"/>
                    <a:pt x="104" y="83"/>
                    <a:pt x="106" y="81"/>
                  </a:cubicBezTo>
                  <a:cubicBezTo>
                    <a:pt x="125" y="63"/>
                    <a:pt x="125" y="32"/>
                    <a:pt x="106" y="1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cxnSp>
        <p:nvCxnSpPr>
          <p:cNvPr id="27" name="Elbow Connector 70"/>
          <p:cNvCxnSpPr/>
          <p:nvPr>
            <p:custDataLst>
              <p:tags r:id="rId22"/>
            </p:custDataLst>
          </p:nvPr>
        </p:nvCxnSpPr>
        <p:spPr>
          <a:xfrm>
            <a:off x="6796077" y="4972121"/>
            <a:ext cx="1088824" cy="749961"/>
          </a:xfrm>
          <a:prstGeom prst="bentConnector3">
            <a:avLst>
              <a:gd name="adj1" fmla="val 78"/>
            </a:avLst>
          </a:prstGeom>
          <a:noFill/>
          <a:ln w="19050" cap="flat" cmpd="sng" algn="ctr">
            <a:solidFill>
              <a:srgbClr val="262626">
                <a:lumMod val="75000"/>
                <a:lumOff val="25000"/>
              </a:srgbClr>
            </a:solidFill>
            <a:prstDash val="sysDot"/>
            <a:headEnd type="oval"/>
            <a:tailEnd type="triangle"/>
          </a:ln>
          <a:effectLst/>
        </p:spPr>
      </p:cxnSp>
      <p:cxnSp>
        <p:nvCxnSpPr>
          <p:cNvPr id="28" name="Elbow Connector 71"/>
          <p:cNvCxnSpPr/>
          <p:nvPr>
            <p:custDataLst>
              <p:tags r:id="rId23"/>
            </p:custDataLst>
          </p:nvPr>
        </p:nvCxnSpPr>
        <p:spPr>
          <a:xfrm flipH="1">
            <a:off x="4245829" y="4972121"/>
            <a:ext cx="1088824" cy="749961"/>
          </a:xfrm>
          <a:prstGeom prst="bentConnector3">
            <a:avLst>
              <a:gd name="adj1" fmla="val 467"/>
            </a:avLst>
          </a:prstGeom>
          <a:noFill/>
          <a:ln w="19050" cap="flat" cmpd="sng" algn="ctr">
            <a:solidFill>
              <a:srgbClr val="262626">
                <a:lumMod val="75000"/>
                <a:lumOff val="25000"/>
              </a:srgbClr>
            </a:solidFill>
            <a:prstDash val="sysDot"/>
            <a:headEnd type="oval"/>
            <a:tailEnd type="triangle"/>
          </a:ln>
          <a:effectLst/>
        </p:spPr>
      </p:cxnSp>
      <p:sp>
        <p:nvSpPr>
          <p:cNvPr id="29" name="TextBox 72"/>
          <p:cNvSpPr txBox="1"/>
          <p:nvPr>
            <p:custDataLst>
              <p:tags r:id="rId24"/>
            </p:custDataLst>
          </p:nvPr>
        </p:nvSpPr>
        <p:spPr>
          <a:xfrm flipH="1">
            <a:off x="9526270" y="2125345"/>
            <a:ext cx="2458085" cy="27686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Q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特征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-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气动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TextBox 73"/>
          <p:cNvSpPr txBox="1"/>
          <p:nvPr/>
        </p:nvSpPr>
        <p:spPr>
          <a:xfrm flipH="1">
            <a:off x="894080" y="1943100"/>
            <a:ext cx="1750060" cy="83058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3ZB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产品类别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-3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缸柱塞注浆泵；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TextBox 74"/>
          <p:cNvSpPr txBox="1"/>
          <p:nvPr>
            <p:custDataLst>
              <p:tags r:id="rId25"/>
            </p:custDataLst>
          </p:nvPr>
        </p:nvSpPr>
        <p:spPr>
          <a:xfrm flipH="1">
            <a:off x="8020685" y="5535295"/>
            <a:ext cx="2690495" cy="55372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1210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主参数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-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额定出浆流量额定出浆压力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TextBox 75"/>
          <p:cNvSpPr txBox="1"/>
          <p:nvPr>
            <p:custDataLst>
              <p:tags r:id="rId26"/>
            </p:custDataLst>
          </p:nvPr>
        </p:nvSpPr>
        <p:spPr>
          <a:xfrm flipH="1">
            <a:off x="1926380" y="5535405"/>
            <a:ext cx="2183948" cy="27686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S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特征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-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双液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00"/>
                            </p:stCondLst>
                            <p:childTnLst>
                              <p:par>
                                <p:cTn id="32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0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00"/>
                            </p:stCondLst>
                            <p:childTnLst>
                              <p:par>
                                <p:cTn id="5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200"/>
                            </p:stCondLst>
                            <p:childTnLst>
                              <p:par>
                                <p:cTn id="5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7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200"/>
                            </p:stCondLst>
                            <p:childTnLst>
                              <p:par>
                                <p:cTn id="6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7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200"/>
                            </p:stCondLst>
                            <p:childTnLst>
                              <p:par>
                                <p:cTn id="76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700"/>
                            </p:stCondLst>
                            <p:childTnLst>
                              <p:par>
                                <p:cTn id="8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2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 build="allAtOnce"/>
      <p:bldP spid="7" grpId="0" animBg="1"/>
      <p:bldP spid="8" grpId="0" animBg="1"/>
      <p:bldP spid="9" grpId="0" animBg="1"/>
      <p:bldP spid="16" grpId="0" animBg="1"/>
      <p:bldP spid="29" grpId="0"/>
      <p:bldP spid="30" grpId="0"/>
      <p:bldP spid="31" grpId="0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9"/>
          <p:cNvSpPr/>
          <p:nvPr/>
        </p:nvSpPr>
        <p:spPr>
          <a:xfrm>
            <a:off x="4904740" y="3773805"/>
            <a:ext cx="2342515" cy="2200910"/>
          </a:xfrm>
          <a:prstGeom prst="rect">
            <a:avLst/>
          </a:pr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pc="600" dirty="0">
                <a:solidFill>
                  <a:schemeClr val="tx1"/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sym typeface="+mn-lt"/>
              </a:rPr>
              <a:t>3ZBQS12-10</a:t>
            </a:r>
            <a:r>
              <a:rPr lang="zh-CN" altLang="en-US" sz="2000" spc="600" dirty="0">
                <a:solidFill>
                  <a:schemeClr val="tx1"/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sym typeface="+mn-lt"/>
              </a:rPr>
              <a:t>型矿用气动双液注浆泵</a:t>
            </a:r>
            <a:endParaRPr lang="zh-CN" altLang="en-US" sz="2000" spc="600" dirty="0">
              <a:solidFill>
                <a:schemeClr val="tx1"/>
              </a:solidFill>
              <a:latin typeface="钉钉进步体" panose="00020600040101010101" pitchFamily="18" charset="-122"/>
              <a:ea typeface="钉钉进步体" panose="00020600040101010101" pitchFamily="18" charset="-122"/>
              <a:sym typeface="+mn-lt"/>
            </a:endParaRPr>
          </a:p>
          <a:p>
            <a:pPr algn="ctr"/>
            <a:endParaRPr lang="en-US" sz="200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7" name="Rectangle 12"/>
          <p:cNvSpPr/>
          <p:nvPr/>
        </p:nvSpPr>
        <p:spPr>
          <a:xfrm>
            <a:off x="1171458" y="1480350"/>
            <a:ext cx="558748" cy="558748"/>
          </a:xfrm>
          <a:prstGeom prst="rect">
            <a:avLst/>
          </a:pr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sz="240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4904697" y="1480349"/>
            <a:ext cx="2342201" cy="2201036"/>
            <a:chOff x="4904697" y="1642274"/>
            <a:chExt cx="2342201" cy="2201036"/>
          </a:xfrm>
        </p:grpSpPr>
        <p:sp>
          <p:nvSpPr>
            <p:cNvPr id="69" name="Rectangle 8"/>
            <p:cNvSpPr/>
            <p:nvPr/>
          </p:nvSpPr>
          <p:spPr>
            <a:xfrm>
              <a:off x="4904697" y="1642274"/>
              <a:ext cx="2342201" cy="2201036"/>
            </a:xfrm>
            <a:prstGeom prst="rect">
              <a:avLst/>
            </a:prstGeom>
            <a:solidFill>
              <a:srgbClr val="3FB79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5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0" name="Freeform"/>
            <p:cNvSpPr/>
            <p:nvPr/>
          </p:nvSpPr>
          <p:spPr bwMode="auto">
            <a:xfrm>
              <a:off x="5600491" y="2263029"/>
              <a:ext cx="950613" cy="959526"/>
            </a:xfrm>
            <a:custGeom>
              <a:avLst/>
              <a:gdLst>
                <a:gd name="T0" fmla="*/ 116 w 140"/>
                <a:gd name="T1" fmla="*/ 2 h 141"/>
                <a:gd name="T2" fmla="*/ 122 w 140"/>
                <a:gd name="T3" fmla="*/ 3 h 141"/>
                <a:gd name="T4" fmla="*/ 122 w 140"/>
                <a:gd name="T5" fmla="*/ 3 h 141"/>
                <a:gd name="T6" fmla="*/ 138 w 140"/>
                <a:gd name="T7" fmla="*/ 19 h 141"/>
                <a:gd name="T8" fmla="*/ 138 w 140"/>
                <a:gd name="T9" fmla="*/ 19 h 141"/>
                <a:gd name="T10" fmla="*/ 139 w 140"/>
                <a:gd name="T11" fmla="*/ 25 h 141"/>
                <a:gd name="T12" fmla="*/ 118 w 140"/>
                <a:gd name="T13" fmla="*/ 43 h 141"/>
                <a:gd name="T14" fmla="*/ 103 w 140"/>
                <a:gd name="T15" fmla="*/ 46 h 141"/>
                <a:gd name="T16" fmla="*/ 99 w 140"/>
                <a:gd name="T17" fmla="*/ 102 h 141"/>
                <a:gd name="T18" fmla="*/ 69 w 140"/>
                <a:gd name="T19" fmla="*/ 115 h 141"/>
                <a:gd name="T20" fmla="*/ 26 w 140"/>
                <a:gd name="T21" fmla="*/ 72 h 141"/>
                <a:gd name="T22" fmla="*/ 69 w 140"/>
                <a:gd name="T23" fmla="*/ 29 h 141"/>
                <a:gd name="T24" fmla="*/ 100 w 140"/>
                <a:gd name="T25" fmla="*/ 33 h 141"/>
                <a:gd name="T26" fmla="*/ 98 w 140"/>
                <a:gd name="T27" fmla="*/ 20 h 141"/>
                <a:gd name="T28" fmla="*/ 124 w 140"/>
                <a:gd name="T29" fmla="*/ 55 h 141"/>
                <a:gd name="T30" fmla="*/ 135 w 140"/>
                <a:gd name="T31" fmla="*/ 52 h 141"/>
                <a:gd name="T32" fmla="*/ 138 w 140"/>
                <a:gd name="T33" fmla="*/ 72 h 141"/>
                <a:gd name="T34" fmla="*/ 69 w 140"/>
                <a:gd name="T35" fmla="*/ 141 h 141"/>
                <a:gd name="T36" fmla="*/ 0 w 140"/>
                <a:gd name="T37" fmla="*/ 72 h 141"/>
                <a:gd name="T38" fmla="*/ 69 w 140"/>
                <a:gd name="T39" fmla="*/ 3 h 141"/>
                <a:gd name="T40" fmla="*/ 89 w 140"/>
                <a:gd name="T41" fmla="*/ 6 h 141"/>
                <a:gd name="T42" fmla="*/ 86 w 140"/>
                <a:gd name="T43" fmla="*/ 16 h 141"/>
                <a:gd name="T44" fmla="*/ 69 w 140"/>
                <a:gd name="T45" fmla="*/ 14 h 141"/>
                <a:gd name="T46" fmla="*/ 11 w 140"/>
                <a:gd name="T47" fmla="*/ 72 h 141"/>
                <a:gd name="T48" fmla="*/ 69 w 140"/>
                <a:gd name="T49" fmla="*/ 130 h 141"/>
                <a:gd name="T50" fmla="*/ 127 w 140"/>
                <a:gd name="T51" fmla="*/ 72 h 141"/>
                <a:gd name="T52" fmla="*/ 124 w 140"/>
                <a:gd name="T53" fmla="*/ 55 h 141"/>
                <a:gd name="T54" fmla="*/ 69 w 140"/>
                <a:gd name="T55" fmla="*/ 52 h 141"/>
                <a:gd name="T56" fmla="*/ 90 w 140"/>
                <a:gd name="T57" fmla="*/ 43 h 141"/>
                <a:gd name="T58" fmla="*/ 43 w 140"/>
                <a:gd name="T59" fmla="*/ 46 h 141"/>
                <a:gd name="T60" fmla="*/ 43 w 140"/>
                <a:gd name="T61" fmla="*/ 46 h 141"/>
                <a:gd name="T62" fmla="*/ 43 w 140"/>
                <a:gd name="T63" fmla="*/ 98 h 141"/>
                <a:gd name="T64" fmla="*/ 94 w 140"/>
                <a:gd name="T65" fmla="*/ 98 h 141"/>
                <a:gd name="T66" fmla="*/ 105 w 140"/>
                <a:gd name="T67" fmla="*/ 72 h 141"/>
                <a:gd name="T68" fmla="*/ 86 w 140"/>
                <a:gd name="T69" fmla="*/ 62 h 141"/>
                <a:gd name="T70" fmla="*/ 83 w 140"/>
                <a:gd name="T71" fmla="*/ 86 h 141"/>
                <a:gd name="T72" fmla="*/ 69 w 140"/>
                <a:gd name="T73" fmla="*/ 92 h 141"/>
                <a:gd name="T74" fmla="*/ 55 w 140"/>
                <a:gd name="T75" fmla="*/ 86 h 141"/>
                <a:gd name="T76" fmla="*/ 55 w 140"/>
                <a:gd name="T77" fmla="*/ 58 h 141"/>
                <a:gd name="T78" fmla="*/ 69 w 140"/>
                <a:gd name="T79" fmla="*/ 52 h 141"/>
                <a:gd name="T80" fmla="*/ 73 w 140"/>
                <a:gd name="T81" fmla="*/ 60 h 141"/>
                <a:gd name="T82" fmla="*/ 60 w 140"/>
                <a:gd name="T83" fmla="*/ 63 h 141"/>
                <a:gd name="T84" fmla="*/ 56 w 140"/>
                <a:gd name="T85" fmla="*/ 72 h 141"/>
                <a:gd name="T86" fmla="*/ 69 w 140"/>
                <a:gd name="T87" fmla="*/ 85 h 141"/>
                <a:gd name="T88" fmla="*/ 78 w 140"/>
                <a:gd name="T89" fmla="*/ 81 h 141"/>
                <a:gd name="T90" fmla="*/ 81 w 140"/>
                <a:gd name="T91" fmla="*/ 68 h 141"/>
                <a:gd name="T92" fmla="*/ 65 w 140"/>
                <a:gd name="T93" fmla="*/ 76 h 141"/>
                <a:gd name="T94" fmla="*/ 73 w 140"/>
                <a:gd name="T95" fmla="*/ 60 h 141"/>
                <a:gd name="T96" fmla="*/ 117 w 140"/>
                <a:gd name="T97" fmla="*/ 10 h 141"/>
                <a:gd name="T98" fmla="*/ 106 w 140"/>
                <a:gd name="T99" fmla="*/ 30 h 141"/>
                <a:gd name="T100" fmla="*/ 117 w 140"/>
                <a:gd name="T101" fmla="*/ 10 h 141"/>
                <a:gd name="T102" fmla="*/ 123 w 140"/>
                <a:gd name="T103" fmla="*/ 22 h 141"/>
                <a:gd name="T104" fmla="*/ 118 w 140"/>
                <a:gd name="T105" fmla="*/ 37 h 141"/>
                <a:gd name="T106" fmla="*/ 123 w 140"/>
                <a:gd name="T107" fmla="*/ 2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0" h="141">
                  <a:moveTo>
                    <a:pt x="98" y="20"/>
                  </a:moveTo>
                  <a:cubicBezTo>
                    <a:pt x="116" y="2"/>
                    <a:pt x="116" y="2"/>
                    <a:pt x="116" y="2"/>
                  </a:cubicBezTo>
                  <a:cubicBezTo>
                    <a:pt x="118" y="0"/>
                    <a:pt x="120" y="0"/>
                    <a:pt x="121" y="2"/>
                  </a:cubicBezTo>
                  <a:cubicBezTo>
                    <a:pt x="121" y="2"/>
                    <a:pt x="122" y="3"/>
                    <a:pt x="122" y="3"/>
                  </a:cubicBezTo>
                  <a:cubicBezTo>
                    <a:pt x="122" y="3"/>
                    <a:pt x="122" y="3"/>
                    <a:pt x="122" y="3"/>
                  </a:cubicBezTo>
                  <a:cubicBezTo>
                    <a:pt x="122" y="3"/>
                    <a:pt x="122" y="3"/>
                    <a:pt x="122" y="3"/>
                  </a:cubicBezTo>
                  <a:cubicBezTo>
                    <a:pt x="125" y="16"/>
                    <a:pt x="125" y="16"/>
                    <a:pt x="125" y="16"/>
                  </a:cubicBezTo>
                  <a:cubicBezTo>
                    <a:pt x="138" y="19"/>
                    <a:pt x="138" y="19"/>
                    <a:pt x="138" y="19"/>
                  </a:cubicBezTo>
                  <a:cubicBezTo>
                    <a:pt x="138" y="19"/>
                    <a:pt x="138" y="19"/>
                    <a:pt x="138" y="19"/>
                  </a:cubicBezTo>
                  <a:cubicBezTo>
                    <a:pt x="138" y="19"/>
                    <a:pt x="138" y="19"/>
                    <a:pt x="138" y="19"/>
                  </a:cubicBezTo>
                  <a:cubicBezTo>
                    <a:pt x="138" y="19"/>
                    <a:pt x="139" y="19"/>
                    <a:pt x="139" y="20"/>
                  </a:cubicBezTo>
                  <a:cubicBezTo>
                    <a:pt x="140" y="21"/>
                    <a:pt x="140" y="23"/>
                    <a:pt x="139" y="25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0" y="43"/>
                    <a:pt x="119" y="44"/>
                    <a:pt x="118" y="43"/>
                  </a:cubicBezTo>
                  <a:cubicBezTo>
                    <a:pt x="108" y="41"/>
                    <a:pt x="108" y="41"/>
                    <a:pt x="108" y="41"/>
                  </a:cubicBezTo>
                  <a:cubicBezTo>
                    <a:pt x="103" y="46"/>
                    <a:pt x="103" y="46"/>
                    <a:pt x="103" y="46"/>
                  </a:cubicBezTo>
                  <a:cubicBezTo>
                    <a:pt x="108" y="53"/>
                    <a:pt x="112" y="62"/>
                    <a:pt x="112" y="72"/>
                  </a:cubicBezTo>
                  <a:cubicBezTo>
                    <a:pt x="112" y="84"/>
                    <a:pt x="107" y="95"/>
                    <a:pt x="99" y="102"/>
                  </a:cubicBezTo>
                  <a:cubicBezTo>
                    <a:pt x="99" y="102"/>
                    <a:pt x="99" y="102"/>
                    <a:pt x="99" y="102"/>
                  </a:cubicBezTo>
                  <a:cubicBezTo>
                    <a:pt x="91" y="110"/>
                    <a:pt x="81" y="115"/>
                    <a:pt x="69" y="115"/>
                  </a:cubicBezTo>
                  <a:cubicBezTo>
                    <a:pt x="57" y="115"/>
                    <a:pt x="46" y="110"/>
                    <a:pt x="39" y="102"/>
                  </a:cubicBezTo>
                  <a:cubicBezTo>
                    <a:pt x="31" y="95"/>
                    <a:pt x="26" y="84"/>
                    <a:pt x="26" y="72"/>
                  </a:cubicBezTo>
                  <a:cubicBezTo>
                    <a:pt x="26" y="60"/>
                    <a:pt x="31" y="50"/>
                    <a:pt x="39" y="42"/>
                  </a:cubicBezTo>
                  <a:cubicBezTo>
                    <a:pt x="46" y="34"/>
                    <a:pt x="57" y="29"/>
                    <a:pt x="69" y="29"/>
                  </a:cubicBezTo>
                  <a:cubicBezTo>
                    <a:pt x="79" y="29"/>
                    <a:pt x="88" y="33"/>
                    <a:pt x="95" y="38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98" y="23"/>
                    <a:pt x="98" y="23"/>
                    <a:pt x="98" y="23"/>
                  </a:cubicBezTo>
                  <a:cubicBezTo>
                    <a:pt x="97" y="22"/>
                    <a:pt x="98" y="21"/>
                    <a:pt x="98" y="20"/>
                  </a:cubicBezTo>
                  <a:close/>
                  <a:moveTo>
                    <a:pt x="124" y="55"/>
                  </a:moveTo>
                  <a:cubicBezTo>
                    <a:pt x="124" y="55"/>
                    <a:pt x="124" y="55"/>
                    <a:pt x="124" y="55"/>
                  </a:cubicBezTo>
                  <a:cubicBezTo>
                    <a:pt x="124" y="52"/>
                    <a:pt x="125" y="49"/>
                    <a:pt x="128" y="48"/>
                  </a:cubicBezTo>
                  <a:cubicBezTo>
                    <a:pt x="131" y="47"/>
                    <a:pt x="134" y="49"/>
                    <a:pt x="135" y="52"/>
                  </a:cubicBezTo>
                  <a:cubicBezTo>
                    <a:pt x="136" y="55"/>
                    <a:pt x="137" y="58"/>
                    <a:pt x="137" y="62"/>
                  </a:cubicBezTo>
                  <a:cubicBezTo>
                    <a:pt x="138" y="65"/>
                    <a:pt x="138" y="69"/>
                    <a:pt x="138" y="72"/>
                  </a:cubicBezTo>
                  <a:cubicBezTo>
                    <a:pt x="138" y="91"/>
                    <a:pt x="130" y="108"/>
                    <a:pt x="118" y="121"/>
                  </a:cubicBezTo>
                  <a:cubicBezTo>
                    <a:pt x="105" y="133"/>
                    <a:pt x="88" y="141"/>
                    <a:pt x="69" y="141"/>
                  </a:cubicBezTo>
                  <a:cubicBezTo>
                    <a:pt x="50" y="141"/>
                    <a:pt x="33" y="133"/>
                    <a:pt x="20" y="121"/>
                  </a:cubicBezTo>
                  <a:cubicBezTo>
                    <a:pt x="8" y="108"/>
                    <a:pt x="0" y="91"/>
                    <a:pt x="0" y="72"/>
                  </a:cubicBezTo>
                  <a:cubicBezTo>
                    <a:pt x="0" y="53"/>
                    <a:pt x="8" y="36"/>
                    <a:pt x="20" y="23"/>
                  </a:cubicBezTo>
                  <a:cubicBezTo>
                    <a:pt x="33" y="11"/>
                    <a:pt x="50" y="3"/>
                    <a:pt x="69" y="3"/>
                  </a:cubicBezTo>
                  <a:cubicBezTo>
                    <a:pt x="72" y="3"/>
                    <a:pt x="76" y="3"/>
                    <a:pt x="79" y="4"/>
                  </a:cubicBezTo>
                  <a:cubicBezTo>
                    <a:pt x="82" y="4"/>
                    <a:pt x="86" y="5"/>
                    <a:pt x="89" y="6"/>
                  </a:cubicBezTo>
                  <a:cubicBezTo>
                    <a:pt x="92" y="7"/>
                    <a:pt x="93" y="10"/>
                    <a:pt x="93" y="13"/>
                  </a:cubicBezTo>
                  <a:cubicBezTo>
                    <a:pt x="92" y="16"/>
                    <a:pt x="89" y="17"/>
                    <a:pt x="86" y="16"/>
                  </a:cubicBezTo>
                  <a:cubicBezTo>
                    <a:pt x="83" y="16"/>
                    <a:pt x="80" y="15"/>
                    <a:pt x="77" y="15"/>
                  </a:cubicBezTo>
                  <a:cubicBezTo>
                    <a:pt x="75" y="14"/>
                    <a:pt x="72" y="14"/>
                    <a:pt x="69" y="14"/>
                  </a:cubicBezTo>
                  <a:cubicBezTo>
                    <a:pt x="53" y="14"/>
                    <a:pt x="38" y="21"/>
                    <a:pt x="28" y="31"/>
                  </a:cubicBezTo>
                  <a:cubicBezTo>
                    <a:pt x="17" y="42"/>
                    <a:pt x="11" y="56"/>
                    <a:pt x="11" y="72"/>
                  </a:cubicBezTo>
                  <a:cubicBezTo>
                    <a:pt x="11" y="88"/>
                    <a:pt x="17" y="103"/>
                    <a:pt x="28" y="113"/>
                  </a:cubicBezTo>
                  <a:cubicBezTo>
                    <a:pt x="38" y="124"/>
                    <a:pt x="53" y="130"/>
                    <a:pt x="69" y="130"/>
                  </a:cubicBezTo>
                  <a:cubicBezTo>
                    <a:pt x="85" y="130"/>
                    <a:pt x="99" y="124"/>
                    <a:pt x="110" y="113"/>
                  </a:cubicBezTo>
                  <a:cubicBezTo>
                    <a:pt x="120" y="103"/>
                    <a:pt x="127" y="88"/>
                    <a:pt x="127" y="72"/>
                  </a:cubicBezTo>
                  <a:cubicBezTo>
                    <a:pt x="127" y="69"/>
                    <a:pt x="127" y="66"/>
                    <a:pt x="126" y="64"/>
                  </a:cubicBezTo>
                  <a:cubicBezTo>
                    <a:pt x="126" y="61"/>
                    <a:pt x="125" y="58"/>
                    <a:pt x="124" y="55"/>
                  </a:cubicBezTo>
                  <a:close/>
                  <a:moveTo>
                    <a:pt x="69" y="52"/>
                  </a:moveTo>
                  <a:cubicBezTo>
                    <a:pt x="69" y="52"/>
                    <a:pt x="69" y="52"/>
                    <a:pt x="69" y="52"/>
                  </a:cubicBezTo>
                  <a:cubicBezTo>
                    <a:pt x="72" y="52"/>
                    <a:pt x="76" y="53"/>
                    <a:pt x="78" y="55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4" y="38"/>
                    <a:pt x="77" y="36"/>
                    <a:pt x="69" y="36"/>
                  </a:cubicBezTo>
                  <a:cubicBezTo>
                    <a:pt x="59" y="36"/>
                    <a:pt x="50" y="40"/>
                    <a:pt x="43" y="46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37" y="53"/>
                    <a:pt x="33" y="62"/>
                    <a:pt x="33" y="72"/>
                  </a:cubicBezTo>
                  <a:cubicBezTo>
                    <a:pt x="33" y="82"/>
                    <a:pt x="37" y="91"/>
                    <a:pt x="43" y="98"/>
                  </a:cubicBezTo>
                  <a:cubicBezTo>
                    <a:pt x="50" y="104"/>
                    <a:pt x="59" y="108"/>
                    <a:pt x="69" y="108"/>
                  </a:cubicBezTo>
                  <a:cubicBezTo>
                    <a:pt x="79" y="108"/>
                    <a:pt x="88" y="104"/>
                    <a:pt x="94" y="98"/>
                  </a:cubicBezTo>
                  <a:cubicBezTo>
                    <a:pt x="95" y="98"/>
                    <a:pt x="95" y="98"/>
                    <a:pt x="95" y="98"/>
                  </a:cubicBezTo>
                  <a:cubicBezTo>
                    <a:pt x="101" y="91"/>
                    <a:pt x="105" y="82"/>
                    <a:pt x="105" y="72"/>
                  </a:cubicBezTo>
                  <a:cubicBezTo>
                    <a:pt x="105" y="64"/>
                    <a:pt x="103" y="57"/>
                    <a:pt x="98" y="51"/>
                  </a:cubicBezTo>
                  <a:cubicBezTo>
                    <a:pt x="86" y="62"/>
                    <a:pt x="86" y="62"/>
                    <a:pt x="86" y="62"/>
                  </a:cubicBezTo>
                  <a:cubicBezTo>
                    <a:pt x="88" y="65"/>
                    <a:pt x="89" y="69"/>
                    <a:pt x="89" y="72"/>
                  </a:cubicBezTo>
                  <a:cubicBezTo>
                    <a:pt x="89" y="77"/>
                    <a:pt x="86" y="82"/>
                    <a:pt x="83" y="86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79" y="90"/>
                    <a:pt x="74" y="92"/>
                    <a:pt x="69" y="92"/>
                  </a:cubicBezTo>
                  <a:cubicBezTo>
                    <a:pt x="63" y="92"/>
                    <a:pt x="59" y="90"/>
                    <a:pt x="55" y="86"/>
                  </a:cubicBezTo>
                  <a:cubicBezTo>
                    <a:pt x="55" y="86"/>
                    <a:pt x="55" y="86"/>
                    <a:pt x="55" y="86"/>
                  </a:cubicBezTo>
                  <a:cubicBezTo>
                    <a:pt x="51" y="82"/>
                    <a:pt x="49" y="78"/>
                    <a:pt x="49" y="72"/>
                  </a:cubicBezTo>
                  <a:cubicBezTo>
                    <a:pt x="49" y="67"/>
                    <a:pt x="51" y="62"/>
                    <a:pt x="55" y="58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9" y="55"/>
                    <a:pt x="63" y="52"/>
                    <a:pt x="69" y="52"/>
                  </a:cubicBezTo>
                  <a:close/>
                  <a:moveTo>
                    <a:pt x="73" y="60"/>
                  </a:moveTo>
                  <a:cubicBezTo>
                    <a:pt x="73" y="60"/>
                    <a:pt x="73" y="60"/>
                    <a:pt x="73" y="60"/>
                  </a:cubicBezTo>
                  <a:cubicBezTo>
                    <a:pt x="72" y="59"/>
                    <a:pt x="71" y="59"/>
                    <a:pt x="69" y="59"/>
                  </a:cubicBezTo>
                  <a:cubicBezTo>
                    <a:pt x="65" y="59"/>
                    <a:pt x="62" y="60"/>
                    <a:pt x="60" y="63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57" y="65"/>
                    <a:pt x="56" y="68"/>
                    <a:pt x="56" y="72"/>
                  </a:cubicBezTo>
                  <a:cubicBezTo>
                    <a:pt x="56" y="76"/>
                    <a:pt x="57" y="79"/>
                    <a:pt x="60" y="81"/>
                  </a:cubicBezTo>
                  <a:cubicBezTo>
                    <a:pt x="62" y="84"/>
                    <a:pt x="65" y="85"/>
                    <a:pt x="69" y="85"/>
                  </a:cubicBezTo>
                  <a:cubicBezTo>
                    <a:pt x="73" y="85"/>
                    <a:pt x="76" y="84"/>
                    <a:pt x="78" y="81"/>
                  </a:cubicBezTo>
                  <a:cubicBezTo>
                    <a:pt x="78" y="81"/>
                    <a:pt x="78" y="81"/>
                    <a:pt x="78" y="81"/>
                  </a:cubicBezTo>
                  <a:cubicBezTo>
                    <a:pt x="81" y="79"/>
                    <a:pt x="82" y="76"/>
                    <a:pt x="82" y="72"/>
                  </a:cubicBezTo>
                  <a:cubicBezTo>
                    <a:pt x="82" y="70"/>
                    <a:pt x="82" y="69"/>
                    <a:pt x="81" y="68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1" y="78"/>
                    <a:pt x="67" y="78"/>
                    <a:pt x="65" y="76"/>
                  </a:cubicBezTo>
                  <a:cubicBezTo>
                    <a:pt x="63" y="74"/>
                    <a:pt x="63" y="70"/>
                    <a:pt x="65" y="68"/>
                  </a:cubicBezTo>
                  <a:cubicBezTo>
                    <a:pt x="73" y="60"/>
                    <a:pt x="73" y="60"/>
                    <a:pt x="73" y="60"/>
                  </a:cubicBezTo>
                  <a:close/>
                  <a:moveTo>
                    <a:pt x="117" y="10"/>
                  </a:moveTo>
                  <a:cubicBezTo>
                    <a:pt x="117" y="10"/>
                    <a:pt x="117" y="10"/>
                    <a:pt x="117" y="10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19" y="17"/>
                    <a:pt x="119" y="17"/>
                    <a:pt x="119" y="17"/>
                  </a:cubicBezTo>
                  <a:cubicBezTo>
                    <a:pt x="117" y="10"/>
                    <a:pt x="117" y="10"/>
                    <a:pt x="117" y="10"/>
                  </a:cubicBezTo>
                  <a:close/>
                  <a:moveTo>
                    <a:pt x="123" y="22"/>
                  </a:moveTo>
                  <a:cubicBezTo>
                    <a:pt x="123" y="22"/>
                    <a:pt x="123" y="22"/>
                    <a:pt x="123" y="22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8" y="37"/>
                    <a:pt x="118" y="37"/>
                    <a:pt x="118" y="37"/>
                  </a:cubicBezTo>
                  <a:cubicBezTo>
                    <a:pt x="131" y="24"/>
                    <a:pt x="131" y="24"/>
                    <a:pt x="131" y="24"/>
                  </a:cubicBezTo>
                  <a:cubicBezTo>
                    <a:pt x="123" y="22"/>
                    <a:pt x="123" y="22"/>
                    <a:pt x="123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1" name="Rectangle 12"/>
          <p:cNvSpPr/>
          <p:nvPr/>
        </p:nvSpPr>
        <p:spPr>
          <a:xfrm>
            <a:off x="10469615" y="1480350"/>
            <a:ext cx="558748" cy="558748"/>
          </a:xfrm>
          <a:prstGeom prst="rect">
            <a:avLst/>
          </a:pr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sz="240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2" name="Rectangle 12"/>
          <p:cNvSpPr/>
          <p:nvPr/>
        </p:nvSpPr>
        <p:spPr>
          <a:xfrm>
            <a:off x="1171458" y="5415936"/>
            <a:ext cx="558748" cy="558748"/>
          </a:xfrm>
          <a:prstGeom prst="rect">
            <a:avLst/>
          </a:pr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sz="240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3" name="Rectangle 12"/>
          <p:cNvSpPr/>
          <p:nvPr/>
        </p:nvSpPr>
        <p:spPr>
          <a:xfrm>
            <a:off x="10469615" y="5415936"/>
            <a:ext cx="558748" cy="558748"/>
          </a:xfrm>
          <a:prstGeom prst="rect">
            <a:avLst/>
          </a:pr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sz="240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" name="图片 1" descr="气动双液注浆泵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96200" y="3981450"/>
            <a:ext cx="2759075" cy="1993265"/>
          </a:xfrm>
          <a:prstGeom prst="rect">
            <a:avLst/>
          </a:prstGeom>
        </p:spPr>
      </p:pic>
      <p:pic>
        <p:nvPicPr>
          <p:cNvPr id="3" name="图片 2" descr="气动双液注浆泵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025" y="3981450"/>
            <a:ext cx="2759075" cy="1993265"/>
          </a:xfrm>
          <a:prstGeom prst="rect">
            <a:avLst/>
          </a:prstGeom>
        </p:spPr>
      </p:pic>
      <p:pic>
        <p:nvPicPr>
          <p:cNvPr id="4" name="图片 3" descr="气动双液注浆泵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1280" y="1458595"/>
            <a:ext cx="2759075" cy="1993265"/>
          </a:xfrm>
          <a:prstGeom prst="rect">
            <a:avLst/>
          </a:prstGeom>
        </p:spPr>
      </p:pic>
      <p:pic>
        <p:nvPicPr>
          <p:cNvPr id="5" name="图片 4" descr="气动双液注浆泵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4025" y="1458595"/>
            <a:ext cx="2759075" cy="19932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bldLvl="0" animBg="1"/>
      <p:bldP spid="71" grpId="0" bldLvl="0" animBg="1"/>
      <p:bldP spid="72" grpId="0" bldLvl="0" animBg="1"/>
      <p:bldP spid="73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/>
          <p:cNvSpPr txBox="1">
            <a:spLocks noChangeArrowheads="1"/>
          </p:cNvSpPr>
          <p:nvPr/>
        </p:nvSpPr>
        <p:spPr bwMode="auto">
          <a:xfrm>
            <a:off x="982345" y="130810"/>
            <a:ext cx="8575675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pc="300">
                <a:solidFill>
                  <a:srgbClr val="3FB793"/>
                </a:solidFill>
                <a:cs typeface="+mn-ea"/>
              </a:defRPr>
            </a:lvl1pPr>
          </a:lstStyle>
          <a:p>
            <a:pPr algn="l">
              <a:spcBef>
                <a:spcPct val="0"/>
              </a:spcBef>
            </a:pPr>
            <a:r>
              <a:rPr lang="en-US" altLang="zh-CN" sz="2000" spc="600" dirty="0">
                <a:solidFill>
                  <a:schemeClr val="tx1"/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sym typeface="+mn-lt"/>
              </a:rPr>
              <a:t>3ZBQS12-10</a:t>
            </a:r>
            <a:r>
              <a:rPr lang="zh-CN" altLang="en-US" sz="2000" spc="600" dirty="0">
                <a:solidFill>
                  <a:schemeClr val="tx1"/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sym typeface="+mn-lt"/>
              </a:rPr>
              <a:t>型矿用气动双液注浆泵工作原理及结构特点</a:t>
            </a:r>
            <a:endParaRPr lang="zh-CN" altLang="en-US" sz="2000" spc="600" dirty="0">
              <a:solidFill>
                <a:schemeClr val="tx1"/>
              </a:solidFill>
              <a:latin typeface="钉钉进步体" panose="00020600040101010101" pitchFamily="18" charset="-122"/>
              <a:ea typeface="钉钉进步体" panose="00020600040101010101" pitchFamily="18" charset="-122"/>
              <a:sym typeface="+mn-lt"/>
            </a:endParaRPr>
          </a:p>
        </p:txBody>
      </p:sp>
      <p:sp>
        <p:nvSpPr>
          <p:cNvPr id="3" name="Freeform 16"/>
          <p:cNvSpPr/>
          <p:nvPr/>
        </p:nvSpPr>
        <p:spPr bwMode="auto">
          <a:xfrm>
            <a:off x="181405" y="200501"/>
            <a:ext cx="278478" cy="443337"/>
          </a:xfrm>
          <a:custGeom>
            <a:avLst/>
            <a:gdLst>
              <a:gd name="T0" fmla="*/ 4 w 400"/>
              <a:gd name="T1" fmla="*/ 92 h 608"/>
              <a:gd name="T2" fmla="*/ 96 w 400"/>
              <a:gd name="T3" fmla="*/ 0 h 608"/>
              <a:gd name="T4" fmla="*/ 400 w 400"/>
              <a:gd name="T5" fmla="*/ 304 h 608"/>
              <a:gd name="T6" fmla="*/ 96 w 400"/>
              <a:gd name="T7" fmla="*/ 608 h 608"/>
              <a:gd name="T8" fmla="*/ 0 w 400"/>
              <a:gd name="T9" fmla="*/ 512 h 608"/>
              <a:gd name="T10" fmla="*/ 212 w 400"/>
              <a:gd name="T11" fmla="*/ 300 h 608"/>
              <a:gd name="T12" fmla="*/ 4 w 400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0" h="608">
                <a:moveTo>
                  <a:pt x="4" y="92"/>
                </a:moveTo>
                <a:lnTo>
                  <a:pt x="96" y="0"/>
                </a:lnTo>
                <a:lnTo>
                  <a:pt x="400" y="304"/>
                </a:lnTo>
                <a:lnTo>
                  <a:pt x="96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545D7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4" name="Freeform 17"/>
          <p:cNvSpPr/>
          <p:nvPr/>
        </p:nvSpPr>
        <p:spPr bwMode="auto">
          <a:xfrm>
            <a:off x="441561" y="200501"/>
            <a:ext cx="277256" cy="443337"/>
          </a:xfrm>
          <a:custGeom>
            <a:avLst/>
            <a:gdLst>
              <a:gd name="T0" fmla="*/ 4 w 399"/>
              <a:gd name="T1" fmla="*/ 92 h 608"/>
              <a:gd name="T2" fmla="*/ 96 w 399"/>
              <a:gd name="T3" fmla="*/ 0 h 608"/>
              <a:gd name="T4" fmla="*/ 399 w 399"/>
              <a:gd name="T5" fmla="*/ 304 h 608"/>
              <a:gd name="T6" fmla="*/ 96 w 399"/>
              <a:gd name="T7" fmla="*/ 608 h 608"/>
              <a:gd name="T8" fmla="*/ 0 w 399"/>
              <a:gd name="T9" fmla="*/ 512 h 608"/>
              <a:gd name="T10" fmla="*/ 212 w 399"/>
              <a:gd name="T11" fmla="*/ 300 h 608"/>
              <a:gd name="T12" fmla="*/ 4 w 399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9" h="608">
                <a:moveTo>
                  <a:pt x="4" y="92"/>
                </a:moveTo>
                <a:lnTo>
                  <a:pt x="96" y="0"/>
                </a:lnTo>
                <a:lnTo>
                  <a:pt x="399" y="304"/>
                </a:lnTo>
                <a:lnTo>
                  <a:pt x="96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545D7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5" name="Freeform 18"/>
          <p:cNvSpPr/>
          <p:nvPr/>
        </p:nvSpPr>
        <p:spPr bwMode="auto">
          <a:xfrm>
            <a:off x="705382" y="200501"/>
            <a:ext cx="277256" cy="443337"/>
          </a:xfrm>
          <a:custGeom>
            <a:avLst/>
            <a:gdLst>
              <a:gd name="T0" fmla="*/ 4 w 399"/>
              <a:gd name="T1" fmla="*/ 92 h 608"/>
              <a:gd name="T2" fmla="*/ 95 w 399"/>
              <a:gd name="T3" fmla="*/ 0 h 608"/>
              <a:gd name="T4" fmla="*/ 399 w 399"/>
              <a:gd name="T5" fmla="*/ 304 h 608"/>
              <a:gd name="T6" fmla="*/ 95 w 399"/>
              <a:gd name="T7" fmla="*/ 608 h 608"/>
              <a:gd name="T8" fmla="*/ 0 w 399"/>
              <a:gd name="T9" fmla="*/ 512 h 608"/>
              <a:gd name="T10" fmla="*/ 212 w 399"/>
              <a:gd name="T11" fmla="*/ 300 h 608"/>
              <a:gd name="T12" fmla="*/ 4 w 399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9" h="608">
                <a:moveTo>
                  <a:pt x="4" y="92"/>
                </a:moveTo>
                <a:lnTo>
                  <a:pt x="95" y="0"/>
                </a:lnTo>
                <a:lnTo>
                  <a:pt x="399" y="304"/>
                </a:lnTo>
                <a:lnTo>
                  <a:pt x="95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545D7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3013472" y="2358977"/>
            <a:ext cx="665816" cy="665816"/>
          </a:xfrm>
          <a:prstGeom prst="ellipse">
            <a:avLst/>
          </a:pr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3013472" y="3548758"/>
            <a:ext cx="665816" cy="665816"/>
          </a:xfrm>
          <a:prstGeom prst="ellipse">
            <a:avLst/>
          </a:prstGeom>
          <a:solidFill>
            <a:srgbClr val="545D7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806190" y="1934210"/>
            <a:ext cx="6073775" cy="13379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3ZBQS12-10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型矿用气动双液注浆泵以压缩空气为动力源。由于压浆缸与压浆缸的作用面积较大，压浆缸可以产生较高的压浆压力，而空气压力较小。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806190" y="3704590"/>
            <a:ext cx="6148070" cy="175323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气动双液注浆泵主要由气动马达、柱塞泵、带节流过滤装置的调压器、压力表等组成，各缸均竖直布置，受力状况良好。气缸往复运动由先进的内置阀控制。双向驱动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an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全可靠，体积比大幅度提高，空气消耗低，节能效果显著。每个注浆筒体为单杆双作用筒体，可以使用。连续出浆，混浆均匀，注浆压力波动小。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sp>
        <p:nvSpPr>
          <p:cNvPr id="29" name="椭圆 49"/>
          <p:cNvSpPr/>
          <p:nvPr/>
        </p:nvSpPr>
        <p:spPr>
          <a:xfrm>
            <a:off x="3150588" y="2509107"/>
            <a:ext cx="391540" cy="356721"/>
          </a:xfrm>
          <a:custGeom>
            <a:avLst/>
            <a:gdLst>
              <a:gd name="connsiteX0" fmla="*/ 138332 w 334963"/>
              <a:gd name="connsiteY0" fmla="*/ 262313 h 305176"/>
              <a:gd name="connsiteX1" fmla="*/ 143587 w 334963"/>
              <a:gd name="connsiteY1" fmla="*/ 267671 h 305176"/>
              <a:gd name="connsiteX2" fmla="*/ 143587 w 334963"/>
              <a:gd name="connsiteY2" fmla="*/ 279726 h 305176"/>
              <a:gd name="connsiteX3" fmla="*/ 169863 w 334963"/>
              <a:gd name="connsiteY3" fmla="*/ 291781 h 305176"/>
              <a:gd name="connsiteX4" fmla="*/ 196139 w 334963"/>
              <a:gd name="connsiteY4" fmla="*/ 279726 h 305176"/>
              <a:gd name="connsiteX5" fmla="*/ 196139 w 334963"/>
              <a:gd name="connsiteY5" fmla="*/ 267671 h 305176"/>
              <a:gd name="connsiteX6" fmla="*/ 201394 w 334963"/>
              <a:gd name="connsiteY6" fmla="*/ 262313 h 305176"/>
              <a:gd name="connsiteX7" fmla="*/ 207963 w 334963"/>
              <a:gd name="connsiteY7" fmla="*/ 267671 h 305176"/>
              <a:gd name="connsiteX8" fmla="*/ 207963 w 334963"/>
              <a:gd name="connsiteY8" fmla="*/ 283745 h 305176"/>
              <a:gd name="connsiteX9" fmla="*/ 204022 w 334963"/>
              <a:gd name="connsiteY9" fmla="*/ 289102 h 305176"/>
              <a:gd name="connsiteX10" fmla="*/ 172491 w 334963"/>
              <a:gd name="connsiteY10" fmla="*/ 303837 h 305176"/>
              <a:gd name="connsiteX11" fmla="*/ 169863 w 334963"/>
              <a:gd name="connsiteY11" fmla="*/ 305176 h 305176"/>
              <a:gd name="connsiteX12" fmla="*/ 167236 w 334963"/>
              <a:gd name="connsiteY12" fmla="*/ 303837 h 305176"/>
              <a:gd name="connsiteX13" fmla="*/ 135705 w 334963"/>
              <a:gd name="connsiteY13" fmla="*/ 289102 h 305176"/>
              <a:gd name="connsiteX14" fmla="*/ 131763 w 334963"/>
              <a:gd name="connsiteY14" fmla="*/ 283745 h 305176"/>
              <a:gd name="connsiteX15" fmla="*/ 131763 w 334963"/>
              <a:gd name="connsiteY15" fmla="*/ 267671 h 305176"/>
              <a:gd name="connsiteX16" fmla="*/ 138332 w 334963"/>
              <a:gd name="connsiteY16" fmla="*/ 262313 h 305176"/>
              <a:gd name="connsiteX17" fmla="*/ 128043 w 334963"/>
              <a:gd name="connsiteY17" fmla="*/ 230563 h 305176"/>
              <a:gd name="connsiteX18" fmla="*/ 125413 w 334963"/>
              <a:gd name="connsiteY18" fmla="*/ 233341 h 305176"/>
              <a:gd name="connsiteX19" fmla="*/ 125413 w 334963"/>
              <a:gd name="connsiteY19" fmla="*/ 238898 h 305176"/>
              <a:gd name="connsiteX20" fmla="*/ 128043 w 334963"/>
              <a:gd name="connsiteY20" fmla="*/ 241676 h 305176"/>
              <a:gd name="connsiteX21" fmla="*/ 206922 w 334963"/>
              <a:gd name="connsiteY21" fmla="*/ 241676 h 305176"/>
              <a:gd name="connsiteX22" fmla="*/ 209551 w 334963"/>
              <a:gd name="connsiteY22" fmla="*/ 238898 h 305176"/>
              <a:gd name="connsiteX23" fmla="*/ 209551 w 334963"/>
              <a:gd name="connsiteY23" fmla="*/ 233341 h 305176"/>
              <a:gd name="connsiteX24" fmla="*/ 206922 w 334963"/>
              <a:gd name="connsiteY24" fmla="*/ 230563 h 305176"/>
              <a:gd name="connsiteX25" fmla="*/ 128043 w 334963"/>
              <a:gd name="connsiteY25" fmla="*/ 230563 h 305176"/>
              <a:gd name="connsiteX26" fmla="*/ 128781 w 334963"/>
              <a:gd name="connsiteY26" fmla="*/ 219451 h 305176"/>
              <a:gd name="connsiteX27" fmla="*/ 207769 w 334963"/>
              <a:gd name="connsiteY27" fmla="*/ 219451 h 305176"/>
              <a:gd name="connsiteX28" fmla="*/ 222250 w 334963"/>
              <a:gd name="connsiteY28" fmla="*/ 233556 h 305176"/>
              <a:gd name="connsiteX29" fmla="*/ 222250 w 334963"/>
              <a:gd name="connsiteY29" fmla="*/ 238684 h 305176"/>
              <a:gd name="connsiteX30" fmla="*/ 207769 w 334963"/>
              <a:gd name="connsiteY30" fmla="*/ 252789 h 305176"/>
              <a:gd name="connsiteX31" fmla="*/ 128781 w 334963"/>
              <a:gd name="connsiteY31" fmla="*/ 252789 h 305176"/>
              <a:gd name="connsiteX32" fmla="*/ 114300 w 334963"/>
              <a:gd name="connsiteY32" fmla="*/ 238684 h 305176"/>
              <a:gd name="connsiteX33" fmla="*/ 114300 w 334963"/>
              <a:gd name="connsiteY33" fmla="*/ 233556 h 305176"/>
              <a:gd name="connsiteX34" fmla="*/ 128781 w 334963"/>
              <a:gd name="connsiteY34" fmla="*/ 219451 h 305176"/>
              <a:gd name="connsiteX35" fmla="*/ 266120 w 334963"/>
              <a:gd name="connsiteY35" fmla="*/ 168353 h 305176"/>
              <a:gd name="connsiteX36" fmla="*/ 305614 w 334963"/>
              <a:gd name="connsiteY36" fmla="*/ 198019 h 305176"/>
              <a:gd name="connsiteX37" fmla="*/ 306930 w 334963"/>
              <a:gd name="connsiteY37" fmla="*/ 205758 h 305176"/>
              <a:gd name="connsiteX38" fmla="*/ 301664 w 334963"/>
              <a:gd name="connsiteY38" fmla="*/ 208338 h 305176"/>
              <a:gd name="connsiteX39" fmla="*/ 299032 w 334963"/>
              <a:gd name="connsiteY39" fmla="*/ 207048 h 305176"/>
              <a:gd name="connsiteX40" fmla="*/ 259538 w 334963"/>
              <a:gd name="connsiteY40" fmla="*/ 178672 h 305176"/>
              <a:gd name="connsiteX41" fmla="*/ 258221 w 334963"/>
              <a:gd name="connsiteY41" fmla="*/ 169643 h 305176"/>
              <a:gd name="connsiteX42" fmla="*/ 266120 w 334963"/>
              <a:gd name="connsiteY42" fmla="*/ 168353 h 305176"/>
              <a:gd name="connsiteX43" fmla="*/ 75093 w 334963"/>
              <a:gd name="connsiteY43" fmla="*/ 166503 h 305176"/>
              <a:gd name="connsiteX44" fmla="*/ 83067 w 334963"/>
              <a:gd name="connsiteY44" fmla="*/ 167810 h 305176"/>
              <a:gd name="connsiteX45" fmla="*/ 81738 w 334963"/>
              <a:gd name="connsiteY45" fmla="*/ 175654 h 305176"/>
              <a:gd name="connsiteX46" fmla="*/ 39208 w 334963"/>
              <a:gd name="connsiteY46" fmla="*/ 207031 h 305176"/>
              <a:gd name="connsiteX47" fmla="*/ 35221 w 334963"/>
              <a:gd name="connsiteY47" fmla="*/ 208338 h 305176"/>
              <a:gd name="connsiteX48" fmla="*/ 31233 w 334963"/>
              <a:gd name="connsiteY48" fmla="*/ 205723 h 305176"/>
              <a:gd name="connsiteX49" fmla="*/ 32562 w 334963"/>
              <a:gd name="connsiteY49" fmla="*/ 197879 h 305176"/>
              <a:gd name="connsiteX50" fmla="*/ 75093 w 334963"/>
              <a:gd name="connsiteY50" fmla="*/ 166503 h 305176"/>
              <a:gd name="connsiteX51" fmla="*/ 284569 w 334963"/>
              <a:gd name="connsiteY51" fmla="*/ 98801 h 305176"/>
              <a:gd name="connsiteX52" fmla="*/ 329795 w 334963"/>
              <a:gd name="connsiteY52" fmla="*/ 98801 h 305176"/>
              <a:gd name="connsiteX53" fmla="*/ 334963 w 334963"/>
              <a:gd name="connsiteY53" fmla="*/ 104975 h 305176"/>
              <a:gd name="connsiteX54" fmla="*/ 329795 w 334963"/>
              <a:gd name="connsiteY54" fmla="*/ 109914 h 305176"/>
              <a:gd name="connsiteX55" fmla="*/ 284569 w 334963"/>
              <a:gd name="connsiteY55" fmla="*/ 109914 h 305176"/>
              <a:gd name="connsiteX56" fmla="*/ 279400 w 334963"/>
              <a:gd name="connsiteY56" fmla="*/ 104975 h 305176"/>
              <a:gd name="connsiteX57" fmla="*/ 284569 w 334963"/>
              <a:gd name="connsiteY57" fmla="*/ 98801 h 305176"/>
              <a:gd name="connsiteX58" fmla="*/ 5340 w 334963"/>
              <a:gd name="connsiteY58" fmla="*/ 98801 h 305176"/>
              <a:gd name="connsiteX59" fmla="*/ 53398 w 334963"/>
              <a:gd name="connsiteY59" fmla="*/ 98801 h 305176"/>
              <a:gd name="connsiteX60" fmla="*/ 58738 w 334963"/>
              <a:gd name="connsiteY60" fmla="*/ 104975 h 305176"/>
              <a:gd name="connsiteX61" fmla="*/ 53398 w 334963"/>
              <a:gd name="connsiteY61" fmla="*/ 109914 h 305176"/>
              <a:gd name="connsiteX62" fmla="*/ 5340 w 334963"/>
              <a:gd name="connsiteY62" fmla="*/ 109914 h 305176"/>
              <a:gd name="connsiteX63" fmla="*/ 0 w 334963"/>
              <a:gd name="connsiteY63" fmla="*/ 104975 h 305176"/>
              <a:gd name="connsiteX64" fmla="*/ 5340 w 334963"/>
              <a:gd name="connsiteY64" fmla="*/ 98801 h 305176"/>
              <a:gd name="connsiteX65" fmla="*/ 164887 w 334963"/>
              <a:gd name="connsiteY65" fmla="*/ 36888 h 305176"/>
              <a:gd name="connsiteX66" fmla="*/ 171451 w 334963"/>
              <a:gd name="connsiteY66" fmla="*/ 43604 h 305176"/>
              <a:gd name="connsiteX67" fmla="*/ 164887 w 334963"/>
              <a:gd name="connsiteY67" fmla="*/ 48977 h 305176"/>
              <a:gd name="connsiteX68" fmla="*/ 115003 w 334963"/>
              <a:gd name="connsiteY68" fmla="*/ 100022 h 305176"/>
              <a:gd name="connsiteX69" fmla="*/ 109752 w 334963"/>
              <a:gd name="connsiteY69" fmla="*/ 106738 h 305176"/>
              <a:gd name="connsiteX70" fmla="*/ 103188 w 334963"/>
              <a:gd name="connsiteY70" fmla="*/ 100022 h 305176"/>
              <a:gd name="connsiteX71" fmla="*/ 164887 w 334963"/>
              <a:gd name="connsiteY71" fmla="*/ 36888 h 305176"/>
              <a:gd name="connsiteX72" fmla="*/ 169069 w 334963"/>
              <a:gd name="connsiteY72" fmla="*/ 9901 h 305176"/>
              <a:gd name="connsiteX73" fmla="*/ 258763 w 334963"/>
              <a:gd name="connsiteY73" fmla="*/ 99286 h 305176"/>
              <a:gd name="connsiteX74" fmla="*/ 240297 w 334963"/>
              <a:gd name="connsiteY74" fmla="*/ 154495 h 305176"/>
              <a:gd name="connsiteX75" fmla="*/ 221830 w 334963"/>
              <a:gd name="connsiteY75" fmla="*/ 208389 h 305176"/>
              <a:gd name="connsiteX76" fmla="*/ 217873 w 334963"/>
              <a:gd name="connsiteY76" fmla="*/ 214962 h 305176"/>
              <a:gd name="connsiteX77" fmla="*/ 211278 w 334963"/>
              <a:gd name="connsiteY77" fmla="*/ 212333 h 305176"/>
              <a:gd name="connsiteX78" fmla="*/ 231064 w 334963"/>
              <a:gd name="connsiteY78" fmla="*/ 147923 h 305176"/>
              <a:gd name="connsiteX79" fmla="*/ 248211 w 334963"/>
              <a:gd name="connsiteY79" fmla="*/ 99286 h 305176"/>
              <a:gd name="connsiteX80" fmla="*/ 169069 w 334963"/>
              <a:gd name="connsiteY80" fmla="*/ 21731 h 305176"/>
              <a:gd name="connsiteX81" fmla="*/ 89927 w 334963"/>
              <a:gd name="connsiteY81" fmla="*/ 99286 h 305176"/>
              <a:gd name="connsiteX82" fmla="*/ 107075 w 334963"/>
              <a:gd name="connsiteY82" fmla="*/ 146608 h 305176"/>
              <a:gd name="connsiteX83" fmla="*/ 107075 w 334963"/>
              <a:gd name="connsiteY83" fmla="*/ 147923 h 305176"/>
              <a:gd name="connsiteX84" fmla="*/ 128179 w 334963"/>
              <a:gd name="connsiteY84" fmla="*/ 212333 h 305176"/>
              <a:gd name="connsiteX85" fmla="*/ 122903 w 334963"/>
              <a:gd name="connsiteY85" fmla="*/ 216276 h 305176"/>
              <a:gd name="connsiteX86" fmla="*/ 120265 w 334963"/>
              <a:gd name="connsiteY86" fmla="*/ 214962 h 305176"/>
              <a:gd name="connsiteX87" fmla="*/ 117627 w 334963"/>
              <a:gd name="connsiteY87" fmla="*/ 207075 h 305176"/>
              <a:gd name="connsiteX88" fmla="*/ 97842 w 334963"/>
              <a:gd name="connsiteY88" fmla="*/ 154495 h 305176"/>
              <a:gd name="connsiteX89" fmla="*/ 79375 w 334963"/>
              <a:gd name="connsiteY89" fmla="*/ 99286 h 305176"/>
              <a:gd name="connsiteX90" fmla="*/ 169069 w 334963"/>
              <a:gd name="connsiteY90" fmla="*/ 9901 h 305176"/>
              <a:gd name="connsiteX91" fmla="*/ 39107 w 334963"/>
              <a:gd name="connsiteY91" fmla="*/ 1482 h 305176"/>
              <a:gd name="connsiteX92" fmla="*/ 79917 w 334963"/>
              <a:gd name="connsiteY92" fmla="*/ 31115 h 305176"/>
              <a:gd name="connsiteX93" fmla="*/ 81234 w 334963"/>
              <a:gd name="connsiteY93" fmla="*/ 40544 h 305176"/>
              <a:gd name="connsiteX94" fmla="*/ 75968 w 334963"/>
              <a:gd name="connsiteY94" fmla="*/ 43238 h 305176"/>
              <a:gd name="connsiteX95" fmla="*/ 72019 w 334963"/>
              <a:gd name="connsiteY95" fmla="*/ 41891 h 305176"/>
              <a:gd name="connsiteX96" fmla="*/ 32525 w 334963"/>
              <a:gd name="connsiteY96" fmla="*/ 10911 h 305176"/>
              <a:gd name="connsiteX97" fmla="*/ 31208 w 334963"/>
              <a:gd name="connsiteY97" fmla="*/ 2829 h 305176"/>
              <a:gd name="connsiteX98" fmla="*/ 39107 w 334963"/>
              <a:gd name="connsiteY98" fmla="*/ 1482 h 305176"/>
              <a:gd name="connsiteX99" fmla="*/ 299086 w 334963"/>
              <a:gd name="connsiteY99" fmla="*/ 1451 h 305176"/>
              <a:gd name="connsiteX100" fmla="*/ 306944 w 334963"/>
              <a:gd name="connsiteY100" fmla="*/ 2782 h 305176"/>
              <a:gd name="connsiteX101" fmla="*/ 305634 w 334963"/>
              <a:gd name="connsiteY101" fmla="*/ 10771 h 305176"/>
              <a:gd name="connsiteX102" fmla="*/ 267653 w 334963"/>
              <a:gd name="connsiteY102" fmla="*/ 38732 h 305176"/>
              <a:gd name="connsiteX103" fmla="*/ 265033 w 334963"/>
              <a:gd name="connsiteY103" fmla="*/ 40063 h 305176"/>
              <a:gd name="connsiteX104" fmla="*/ 259795 w 334963"/>
              <a:gd name="connsiteY104" fmla="*/ 37400 h 305176"/>
              <a:gd name="connsiteX105" fmla="*/ 261104 w 334963"/>
              <a:gd name="connsiteY105" fmla="*/ 29411 h 305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334963" h="305176">
                <a:moveTo>
                  <a:pt x="138332" y="262313"/>
                </a:moveTo>
                <a:cubicBezTo>
                  <a:pt x="140960" y="262313"/>
                  <a:pt x="143587" y="264992"/>
                  <a:pt x="143587" y="267671"/>
                </a:cubicBezTo>
                <a:cubicBezTo>
                  <a:pt x="143587" y="267671"/>
                  <a:pt x="143587" y="267671"/>
                  <a:pt x="143587" y="279726"/>
                </a:cubicBezTo>
                <a:cubicBezTo>
                  <a:pt x="143587" y="279726"/>
                  <a:pt x="143587" y="279726"/>
                  <a:pt x="169863" y="291781"/>
                </a:cubicBezTo>
                <a:cubicBezTo>
                  <a:pt x="169863" y="291781"/>
                  <a:pt x="169863" y="291781"/>
                  <a:pt x="196139" y="279726"/>
                </a:cubicBezTo>
                <a:cubicBezTo>
                  <a:pt x="196139" y="279726"/>
                  <a:pt x="196139" y="279726"/>
                  <a:pt x="196139" y="267671"/>
                </a:cubicBezTo>
                <a:cubicBezTo>
                  <a:pt x="196139" y="264992"/>
                  <a:pt x="198767" y="262313"/>
                  <a:pt x="201394" y="262313"/>
                </a:cubicBezTo>
                <a:cubicBezTo>
                  <a:pt x="205336" y="262313"/>
                  <a:pt x="207963" y="264992"/>
                  <a:pt x="207963" y="267671"/>
                </a:cubicBezTo>
                <a:cubicBezTo>
                  <a:pt x="207963" y="267671"/>
                  <a:pt x="207963" y="267671"/>
                  <a:pt x="207963" y="283745"/>
                </a:cubicBezTo>
                <a:cubicBezTo>
                  <a:pt x="207963" y="285084"/>
                  <a:pt x="206649" y="287763"/>
                  <a:pt x="204022" y="289102"/>
                </a:cubicBezTo>
                <a:cubicBezTo>
                  <a:pt x="204022" y="289102"/>
                  <a:pt x="204022" y="289102"/>
                  <a:pt x="172491" y="303837"/>
                </a:cubicBezTo>
                <a:cubicBezTo>
                  <a:pt x="171177" y="303837"/>
                  <a:pt x="171177" y="305176"/>
                  <a:pt x="169863" y="305176"/>
                </a:cubicBezTo>
                <a:cubicBezTo>
                  <a:pt x="168549" y="305176"/>
                  <a:pt x="168549" y="303837"/>
                  <a:pt x="167236" y="303837"/>
                </a:cubicBezTo>
                <a:cubicBezTo>
                  <a:pt x="167236" y="303837"/>
                  <a:pt x="167236" y="303837"/>
                  <a:pt x="135705" y="289102"/>
                </a:cubicBezTo>
                <a:cubicBezTo>
                  <a:pt x="133077" y="287763"/>
                  <a:pt x="131763" y="286423"/>
                  <a:pt x="131763" y="283745"/>
                </a:cubicBezTo>
                <a:cubicBezTo>
                  <a:pt x="131763" y="283745"/>
                  <a:pt x="131763" y="283745"/>
                  <a:pt x="131763" y="267671"/>
                </a:cubicBezTo>
                <a:cubicBezTo>
                  <a:pt x="131763" y="264992"/>
                  <a:pt x="134391" y="262313"/>
                  <a:pt x="138332" y="262313"/>
                </a:cubicBezTo>
                <a:close/>
                <a:moveTo>
                  <a:pt x="128043" y="230563"/>
                </a:moveTo>
                <a:cubicBezTo>
                  <a:pt x="126728" y="230563"/>
                  <a:pt x="125413" y="231952"/>
                  <a:pt x="125413" y="233341"/>
                </a:cubicBezTo>
                <a:cubicBezTo>
                  <a:pt x="125413" y="233341"/>
                  <a:pt x="125413" y="233341"/>
                  <a:pt x="125413" y="238898"/>
                </a:cubicBezTo>
                <a:cubicBezTo>
                  <a:pt x="125413" y="240287"/>
                  <a:pt x="126728" y="241676"/>
                  <a:pt x="128043" y="241676"/>
                </a:cubicBezTo>
                <a:cubicBezTo>
                  <a:pt x="128043" y="241676"/>
                  <a:pt x="128043" y="241676"/>
                  <a:pt x="206922" y="241676"/>
                </a:cubicBezTo>
                <a:cubicBezTo>
                  <a:pt x="208237" y="241676"/>
                  <a:pt x="209551" y="240287"/>
                  <a:pt x="209551" y="238898"/>
                </a:cubicBezTo>
                <a:cubicBezTo>
                  <a:pt x="209551" y="238898"/>
                  <a:pt x="209551" y="238898"/>
                  <a:pt x="209551" y="233341"/>
                </a:cubicBezTo>
                <a:cubicBezTo>
                  <a:pt x="209551" y="231952"/>
                  <a:pt x="208237" y="230563"/>
                  <a:pt x="206922" y="230563"/>
                </a:cubicBezTo>
                <a:cubicBezTo>
                  <a:pt x="206922" y="230563"/>
                  <a:pt x="206922" y="230563"/>
                  <a:pt x="128043" y="230563"/>
                </a:cubicBezTo>
                <a:close/>
                <a:moveTo>
                  <a:pt x="128781" y="219451"/>
                </a:moveTo>
                <a:cubicBezTo>
                  <a:pt x="128781" y="219451"/>
                  <a:pt x="128781" y="219451"/>
                  <a:pt x="207769" y="219451"/>
                </a:cubicBezTo>
                <a:cubicBezTo>
                  <a:pt x="215668" y="219451"/>
                  <a:pt x="222250" y="225862"/>
                  <a:pt x="222250" y="233556"/>
                </a:cubicBezTo>
                <a:cubicBezTo>
                  <a:pt x="222250" y="233556"/>
                  <a:pt x="222250" y="233556"/>
                  <a:pt x="222250" y="238684"/>
                </a:cubicBezTo>
                <a:cubicBezTo>
                  <a:pt x="222250" y="246378"/>
                  <a:pt x="215668" y="252789"/>
                  <a:pt x="207769" y="252789"/>
                </a:cubicBezTo>
                <a:cubicBezTo>
                  <a:pt x="207769" y="252789"/>
                  <a:pt x="207769" y="252789"/>
                  <a:pt x="128781" y="252789"/>
                </a:cubicBezTo>
                <a:cubicBezTo>
                  <a:pt x="120883" y="252789"/>
                  <a:pt x="114300" y="246378"/>
                  <a:pt x="114300" y="238684"/>
                </a:cubicBezTo>
                <a:cubicBezTo>
                  <a:pt x="114300" y="238684"/>
                  <a:pt x="114300" y="238684"/>
                  <a:pt x="114300" y="233556"/>
                </a:cubicBezTo>
                <a:cubicBezTo>
                  <a:pt x="114300" y="225862"/>
                  <a:pt x="120883" y="219451"/>
                  <a:pt x="128781" y="219451"/>
                </a:cubicBezTo>
                <a:close/>
                <a:moveTo>
                  <a:pt x="266120" y="168353"/>
                </a:moveTo>
                <a:cubicBezTo>
                  <a:pt x="266120" y="168353"/>
                  <a:pt x="266120" y="168353"/>
                  <a:pt x="305614" y="198019"/>
                </a:cubicBezTo>
                <a:cubicBezTo>
                  <a:pt x="308247" y="199309"/>
                  <a:pt x="309563" y="203179"/>
                  <a:pt x="306930" y="205758"/>
                </a:cubicBezTo>
                <a:cubicBezTo>
                  <a:pt x="305614" y="207048"/>
                  <a:pt x="304297" y="208338"/>
                  <a:pt x="301664" y="208338"/>
                </a:cubicBezTo>
                <a:cubicBezTo>
                  <a:pt x="301664" y="208338"/>
                  <a:pt x="300348" y="208338"/>
                  <a:pt x="299032" y="207048"/>
                </a:cubicBezTo>
                <a:cubicBezTo>
                  <a:pt x="299032" y="207048"/>
                  <a:pt x="299032" y="207048"/>
                  <a:pt x="259538" y="178672"/>
                </a:cubicBezTo>
                <a:cubicBezTo>
                  <a:pt x="256905" y="176092"/>
                  <a:pt x="255588" y="172222"/>
                  <a:pt x="258221" y="169643"/>
                </a:cubicBezTo>
                <a:cubicBezTo>
                  <a:pt x="259538" y="167063"/>
                  <a:pt x="263487" y="167063"/>
                  <a:pt x="266120" y="168353"/>
                </a:cubicBezTo>
                <a:close/>
                <a:moveTo>
                  <a:pt x="75093" y="166503"/>
                </a:moveTo>
                <a:cubicBezTo>
                  <a:pt x="77751" y="163888"/>
                  <a:pt x="81738" y="165195"/>
                  <a:pt x="83067" y="167810"/>
                </a:cubicBezTo>
                <a:cubicBezTo>
                  <a:pt x="85725" y="170425"/>
                  <a:pt x="84396" y="174347"/>
                  <a:pt x="81738" y="175654"/>
                </a:cubicBezTo>
                <a:cubicBezTo>
                  <a:pt x="81738" y="175654"/>
                  <a:pt x="81738" y="175654"/>
                  <a:pt x="39208" y="207031"/>
                </a:cubicBezTo>
                <a:cubicBezTo>
                  <a:pt x="37879" y="208338"/>
                  <a:pt x="36550" y="208338"/>
                  <a:pt x="35221" y="208338"/>
                </a:cubicBezTo>
                <a:cubicBezTo>
                  <a:pt x="33892" y="208338"/>
                  <a:pt x="31233" y="207031"/>
                  <a:pt x="31233" y="205723"/>
                </a:cubicBezTo>
                <a:cubicBezTo>
                  <a:pt x="28575" y="203109"/>
                  <a:pt x="29904" y="199187"/>
                  <a:pt x="32562" y="197879"/>
                </a:cubicBezTo>
                <a:cubicBezTo>
                  <a:pt x="32562" y="197879"/>
                  <a:pt x="32562" y="197879"/>
                  <a:pt x="75093" y="166503"/>
                </a:cubicBezTo>
                <a:close/>
                <a:moveTo>
                  <a:pt x="284569" y="98801"/>
                </a:moveTo>
                <a:cubicBezTo>
                  <a:pt x="284569" y="98801"/>
                  <a:pt x="284569" y="98801"/>
                  <a:pt x="329795" y="98801"/>
                </a:cubicBezTo>
                <a:cubicBezTo>
                  <a:pt x="332379" y="98801"/>
                  <a:pt x="334963" y="101271"/>
                  <a:pt x="334963" y="104975"/>
                </a:cubicBezTo>
                <a:cubicBezTo>
                  <a:pt x="334963" y="107444"/>
                  <a:pt x="332379" y="109914"/>
                  <a:pt x="329795" y="109914"/>
                </a:cubicBezTo>
                <a:cubicBezTo>
                  <a:pt x="329795" y="109914"/>
                  <a:pt x="329795" y="109914"/>
                  <a:pt x="284569" y="109914"/>
                </a:cubicBezTo>
                <a:cubicBezTo>
                  <a:pt x="281985" y="109914"/>
                  <a:pt x="279400" y="107444"/>
                  <a:pt x="279400" y="104975"/>
                </a:cubicBezTo>
                <a:cubicBezTo>
                  <a:pt x="279400" y="101271"/>
                  <a:pt x="281985" y="98801"/>
                  <a:pt x="284569" y="98801"/>
                </a:cubicBezTo>
                <a:close/>
                <a:moveTo>
                  <a:pt x="5340" y="98801"/>
                </a:moveTo>
                <a:cubicBezTo>
                  <a:pt x="5340" y="98801"/>
                  <a:pt x="5340" y="98801"/>
                  <a:pt x="53398" y="98801"/>
                </a:cubicBezTo>
                <a:cubicBezTo>
                  <a:pt x="56068" y="98801"/>
                  <a:pt x="58738" y="101271"/>
                  <a:pt x="58738" y="104975"/>
                </a:cubicBezTo>
                <a:cubicBezTo>
                  <a:pt x="58738" y="107444"/>
                  <a:pt x="56068" y="109914"/>
                  <a:pt x="53398" y="109914"/>
                </a:cubicBezTo>
                <a:cubicBezTo>
                  <a:pt x="53398" y="109914"/>
                  <a:pt x="53398" y="109914"/>
                  <a:pt x="5340" y="109914"/>
                </a:cubicBezTo>
                <a:cubicBezTo>
                  <a:pt x="2670" y="109914"/>
                  <a:pt x="0" y="107444"/>
                  <a:pt x="0" y="104975"/>
                </a:cubicBezTo>
                <a:cubicBezTo>
                  <a:pt x="0" y="101271"/>
                  <a:pt x="2670" y="98801"/>
                  <a:pt x="5340" y="98801"/>
                </a:cubicBezTo>
                <a:close/>
                <a:moveTo>
                  <a:pt x="164887" y="36888"/>
                </a:moveTo>
                <a:cubicBezTo>
                  <a:pt x="168826" y="36888"/>
                  <a:pt x="171451" y="40918"/>
                  <a:pt x="171451" y="43604"/>
                </a:cubicBezTo>
                <a:cubicBezTo>
                  <a:pt x="171451" y="46291"/>
                  <a:pt x="168826" y="48977"/>
                  <a:pt x="164887" y="48977"/>
                </a:cubicBezTo>
                <a:cubicBezTo>
                  <a:pt x="137320" y="48977"/>
                  <a:pt x="115003" y="71813"/>
                  <a:pt x="115003" y="100022"/>
                </a:cubicBezTo>
                <a:cubicBezTo>
                  <a:pt x="115003" y="104051"/>
                  <a:pt x="112377" y="106738"/>
                  <a:pt x="109752" y="106738"/>
                </a:cubicBezTo>
                <a:cubicBezTo>
                  <a:pt x="105814" y="106738"/>
                  <a:pt x="103188" y="104051"/>
                  <a:pt x="103188" y="100022"/>
                </a:cubicBezTo>
                <a:cubicBezTo>
                  <a:pt x="103188" y="65097"/>
                  <a:pt x="130756" y="36888"/>
                  <a:pt x="164887" y="36888"/>
                </a:cubicBezTo>
                <a:close/>
                <a:moveTo>
                  <a:pt x="169069" y="9901"/>
                </a:moveTo>
                <a:cubicBezTo>
                  <a:pt x="219192" y="9901"/>
                  <a:pt x="258763" y="50650"/>
                  <a:pt x="258763" y="99286"/>
                </a:cubicBezTo>
                <a:cubicBezTo>
                  <a:pt x="258763" y="120318"/>
                  <a:pt x="253487" y="138721"/>
                  <a:pt x="240297" y="154495"/>
                </a:cubicBezTo>
                <a:cubicBezTo>
                  <a:pt x="215235" y="189986"/>
                  <a:pt x="221830" y="207075"/>
                  <a:pt x="221830" y="208389"/>
                </a:cubicBezTo>
                <a:cubicBezTo>
                  <a:pt x="223149" y="211018"/>
                  <a:pt x="221830" y="213647"/>
                  <a:pt x="217873" y="214962"/>
                </a:cubicBezTo>
                <a:cubicBezTo>
                  <a:pt x="215235" y="216276"/>
                  <a:pt x="212597" y="214962"/>
                  <a:pt x="211278" y="212333"/>
                </a:cubicBezTo>
                <a:cubicBezTo>
                  <a:pt x="209959" y="211018"/>
                  <a:pt x="200726" y="188672"/>
                  <a:pt x="231064" y="147923"/>
                </a:cubicBezTo>
                <a:cubicBezTo>
                  <a:pt x="241616" y="133463"/>
                  <a:pt x="248211" y="117689"/>
                  <a:pt x="248211" y="99286"/>
                </a:cubicBezTo>
                <a:cubicBezTo>
                  <a:pt x="248211" y="55908"/>
                  <a:pt x="212597" y="21731"/>
                  <a:pt x="169069" y="21731"/>
                </a:cubicBezTo>
                <a:cubicBezTo>
                  <a:pt x="125541" y="21731"/>
                  <a:pt x="89927" y="55908"/>
                  <a:pt x="89927" y="99286"/>
                </a:cubicBezTo>
                <a:cubicBezTo>
                  <a:pt x="89927" y="116375"/>
                  <a:pt x="96523" y="133463"/>
                  <a:pt x="107075" y="146608"/>
                </a:cubicBezTo>
                <a:cubicBezTo>
                  <a:pt x="107075" y="147923"/>
                  <a:pt x="107075" y="147923"/>
                  <a:pt x="107075" y="147923"/>
                </a:cubicBezTo>
                <a:cubicBezTo>
                  <a:pt x="137413" y="189986"/>
                  <a:pt x="129498" y="211018"/>
                  <a:pt x="128179" y="212333"/>
                </a:cubicBezTo>
                <a:cubicBezTo>
                  <a:pt x="126860" y="214962"/>
                  <a:pt x="124222" y="216276"/>
                  <a:pt x="122903" y="216276"/>
                </a:cubicBezTo>
                <a:cubicBezTo>
                  <a:pt x="121584" y="216276"/>
                  <a:pt x="120265" y="216276"/>
                  <a:pt x="120265" y="214962"/>
                </a:cubicBezTo>
                <a:cubicBezTo>
                  <a:pt x="117627" y="213647"/>
                  <a:pt x="116308" y="211018"/>
                  <a:pt x="117627" y="207075"/>
                </a:cubicBezTo>
                <a:cubicBezTo>
                  <a:pt x="117627" y="207075"/>
                  <a:pt x="124222" y="191301"/>
                  <a:pt x="97842" y="154495"/>
                </a:cubicBezTo>
                <a:cubicBezTo>
                  <a:pt x="84651" y="138721"/>
                  <a:pt x="79375" y="120318"/>
                  <a:pt x="79375" y="99286"/>
                </a:cubicBezTo>
                <a:cubicBezTo>
                  <a:pt x="79375" y="50650"/>
                  <a:pt x="118946" y="9901"/>
                  <a:pt x="169069" y="9901"/>
                </a:cubicBezTo>
                <a:close/>
                <a:moveTo>
                  <a:pt x="39107" y="1482"/>
                </a:moveTo>
                <a:cubicBezTo>
                  <a:pt x="39107" y="1482"/>
                  <a:pt x="39107" y="1482"/>
                  <a:pt x="79917" y="31115"/>
                </a:cubicBezTo>
                <a:cubicBezTo>
                  <a:pt x="82550" y="33809"/>
                  <a:pt x="82550" y="37850"/>
                  <a:pt x="81234" y="40544"/>
                </a:cubicBezTo>
                <a:cubicBezTo>
                  <a:pt x="79917" y="41891"/>
                  <a:pt x="78601" y="43238"/>
                  <a:pt x="75968" y="43238"/>
                </a:cubicBezTo>
                <a:cubicBezTo>
                  <a:pt x="74651" y="43238"/>
                  <a:pt x="73335" y="41891"/>
                  <a:pt x="72019" y="41891"/>
                </a:cubicBezTo>
                <a:lnTo>
                  <a:pt x="32525" y="10911"/>
                </a:lnTo>
                <a:cubicBezTo>
                  <a:pt x="29892" y="8217"/>
                  <a:pt x="28575" y="5523"/>
                  <a:pt x="31208" y="2829"/>
                </a:cubicBezTo>
                <a:cubicBezTo>
                  <a:pt x="32525" y="135"/>
                  <a:pt x="36474" y="-1212"/>
                  <a:pt x="39107" y="1482"/>
                </a:cubicBezTo>
                <a:close/>
                <a:moveTo>
                  <a:pt x="299086" y="1451"/>
                </a:moveTo>
                <a:cubicBezTo>
                  <a:pt x="301705" y="-1212"/>
                  <a:pt x="305634" y="119"/>
                  <a:pt x="306944" y="2782"/>
                </a:cubicBezTo>
                <a:cubicBezTo>
                  <a:pt x="309563" y="5445"/>
                  <a:pt x="308254" y="8108"/>
                  <a:pt x="305634" y="10771"/>
                </a:cubicBezTo>
                <a:cubicBezTo>
                  <a:pt x="305634" y="10771"/>
                  <a:pt x="305634" y="10771"/>
                  <a:pt x="267653" y="38732"/>
                </a:cubicBezTo>
                <a:cubicBezTo>
                  <a:pt x="266343" y="40063"/>
                  <a:pt x="265033" y="40063"/>
                  <a:pt x="265033" y="40063"/>
                </a:cubicBezTo>
                <a:cubicBezTo>
                  <a:pt x="262414" y="40063"/>
                  <a:pt x="261104" y="38732"/>
                  <a:pt x="259795" y="37400"/>
                </a:cubicBezTo>
                <a:cubicBezTo>
                  <a:pt x="257175" y="34737"/>
                  <a:pt x="258485" y="30743"/>
                  <a:pt x="261104" y="294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1" name="椭圆 51"/>
          <p:cNvSpPr/>
          <p:nvPr/>
        </p:nvSpPr>
        <p:spPr>
          <a:xfrm>
            <a:off x="3150588" y="3681478"/>
            <a:ext cx="391540" cy="391540"/>
          </a:xfrm>
          <a:custGeom>
            <a:avLst/>
            <a:gdLst>
              <a:gd name="connsiteX0" fmla="*/ 157638 w 338138"/>
              <a:gd name="connsiteY0" fmla="*/ 144463 h 338138"/>
              <a:gd name="connsiteX1" fmla="*/ 165544 w 338138"/>
              <a:gd name="connsiteY1" fmla="*/ 148443 h 338138"/>
              <a:gd name="connsiteX2" fmla="*/ 249865 w 338138"/>
              <a:gd name="connsiteY2" fmla="*/ 233341 h 338138"/>
              <a:gd name="connsiteX3" fmla="*/ 280167 w 338138"/>
              <a:gd name="connsiteY3" fmla="*/ 232015 h 338138"/>
              <a:gd name="connsiteX4" fmla="*/ 286755 w 338138"/>
              <a:gd name="connsiteY4" fmla="*/ 234668 h 338138"/>
              <a:gd name="connsiteX5" fmla="*/ 335503 w 338138"/>
              <a:gd name="connsiteY5" fmla="*/ 283750 h 338138"/>
              <a:gd name="connsiteX6" fmla="*/ 338138 w 338138"/>
              <a:gd name="connsiteY6" fmla="*/ 293036 h 338138"/>
              <a:gd name="connsiteX7" fmla="*/ 330233 w 338138"/>
              <a:gd name="connsiteY7" fmla="*/ 298342 h 338138"/>
              <a:gd name="connsiteX8" fmla="*/ 311788 w 338138"/>
              <a:gd name="connsiteY8" fmla="*/ 303648 h 338138"/>
              <a:gd name="connsiteX9" fmla="*/ 303883 w 338138"/>
              <a:gd name="connsiteY9" fmla="*/ 310281 h 338138"/>
              <a:gd name="connsiteX10" fmla="*/ 299930 w 338138"/>
              <a:gd name="connsiteY10" fmla="*/ 331505 h 338138"/>
              <a:gd name="connsiteX11" fmla="*/ 293343 w 338138"/>
              <a:gd name="connsiteY11" fmla="*/ 338138 h 338138"/>
              <a:gd name="connsiteX12" fmla="*/ 290708 w 338138"/>
              <a:gd name="connsiteY12" fmla="*/ 338138 h 338138"/>
              <a:gd name="connsiteX13" fmla="*/ 284120 w 338138"/>
              <a:gd name="connsiteY13" fmla="*/ 335485 h 338138"/>
              <a:gd name="connsiteX14" fmla="*/ 235372 w 338138"/>
              <a:gd name="connsiteY14" fmla="*/ 286403 h 338138"/>
              <a:gd name="connsiteX15" fmla="*/ 232737 w 338138"/>
              <a:gd name="connsiteY15" fmla="*/ 279770 h 338138"/>
              <a:gd name="connsiteX16" fmla="*/ 234054 w 338138"/>
              <a:gd name="connsiteY16" fmla="*/ 249260 h 338138"/>
              <a:gd name="connsiteX17" fmla="*/ 149733 w 338138"/>
              <a:gd name="connsiteY17" fmla="*/ 164361 h 338138"/>
              <a:gd name="connsiteX18" fmla="*/ 149733 w 338138"/>
              <a:gd name="connsiteY18" fmla="*/ 148443 h 338138"/>
              <a:gd name="connsiteX19" fmla="*/ 157638 w 338138"/>
              <a:gd name="connsiteY19" fmla="*/ 144463 h 338138"/>
              <a:gd name="connsiteX20" fmla="*/ 145922 w 338138"/>
              <a:gd name="connsiteY20" fmla="*/ 120650 h 338138"/>
              <a:gd name="connsiteX21" fmla="*/ 169863 w 338138"/>
              <a:gd name="connsiteY21" fmla="*/ 137383 h 338138"/>
              <a:gd name="connsiteX22" fmla="*/ 157893 w 338138"/>
              <a:gd name="connsiteY22" fmla="*/ 133522 h 338138"/>
              <a:gd name="connsiteX23" fmla="*/ 141931 w 338138"/>
              <a:gd name="connsiteY23" fmla="*/ 141245 h 338138"/>
              <a:gd name="connsiteX24" fmla="*/ 137941 w 338138"/>
              <a:gd name="connsiteY24" fmla="*/ 168275 h 338138"/>
              <a:gd name="connsiteX25" fmla="*/ 120650 w 338138"/>
              <a:gd name="connsiteY25" fmla="*/ 145106 h 338138"/>
              <a:gd name="connsiteX26" fmla="*/ 145922 w 338138"/>
              <a:gd name="connsiteY26" fmla="*/ 120650 h 338138"/>
              <a:gd name="connsiteX27" fmla="*/ 146051 w 338138"/>
              <a:gd name="connsiteY27" fmla="*/ 60325 h 338138"/>
              <a:gd name="connsiteX28" fmla="*/ 230188 w 338138"/>
              <a:gd name="connsiteY28" fmla="*/ 145257 h 338138"/>
              <a:gd name="connsiteX29" fmla="*/ 219671 w 338138"/>
              <a:gd name="connsiteY29" fmla="*/ 186395 h 338138"/>
              <a:gd name="connsiteX30" fmla="*/ 193378 w 338138"/>
              <a:gd name="connsiteY30" fmla="*/ 161181 h 338138"/>
              <a:gd name="connsiteX31" fmla="*/ 196007 w 338138"/>
              <a:gd name="connsiteY31" fmla="*/ 145257 h 338138"/>
              <a:gd name="connsiteX32" fmla="*/ 146051 w 338138"/>
              <a:gd name="connsiteY32" fmla="*/ 94828 h 338138"/>
              <a:gd name="connsiteX33" fmla="*/ 96094 w 338138"/>
              <a:gd name="connsiteY33" fmla="*/ 145257 h 338138"/>
              <a:gd name="connsiteX34" fmla="*/ 146051 w 338138"/>
              <a:gd name="connsiteY34" fmla="*/ 195685 h 338138"/>
              <a:gd name="connsiteX35" fmla="*/ 161827 w 338138"/>
              <a:gd name="connsiteY35" fmla="*/ 193031 h 338138"/>
              <a:gd name="connsiteX36" fmla="*/ 188119 w 338138"/>
              <a:gd name="connsiteY36" fmla="*/ 219572 h 338138"/>
              <a:gd name="connsiteX37" fmla="*/ 146051 w 338138"/>
              <a:gd name="connsiteY37" fmla="*/ 230188 h 338138"/>
              <a:gd name="connsiteX38" fmla="*/ 61913 w 338138"/>
              <a:gd name="connsiteY38" fmla="*/ 145257 h 338138"/>
              <a:gd name="connsiteX39" fmla="*/ 146051 w 338138"/>
              <a:gd name="connsiteY39" fmla="*/ 60325 h 338138"/>
              <a:gd name="connsiteX40" fmla="*/ 145257 w 338138"/>
              <a:gd name="connsiteY40" fmla="*/ 0 h 338138"/>
              <a:gd name="connsiteX41" fmla="*/ 290513 w 338138"/>
              <a:gd name="connsiteY41" fmla="*/ 145257 h 338138"/>
              <a:gd name="connsiteX42" fmla="*/ 269385 w 338138"/>
              <a:gd name="connsiteY42" fmla="*/ 221846 h 338138"/>
              <a:gd name="connsiteX43" fmla="*/ 254859 w 338138"/>
              <a:gd name="connsiteY43" fmla="*/ 221846 h 338138"/>
              <a:gd name="connsiteX44" fmla="*/ 239013 w 338138"/>
              <a:gd name="connsiteY44" fmla="*/ 206000 h 338138"/>
              <a:gd name="connsiteX45" fmla="*/ 256180 w 338138"/>
              <a:gd name="connsiteY45" fmla="*/ 145257 h 338138"/>
              <a:gd name="connsiteX46" fmla="*/ 145257 w 338138"/>
              <a:gd name="connsiteY46" fmla="*/ 34333 h 338138"/>
              <a:gd name="connsiteX47" fmla="*/ 34333 w 338138"/>
              <a:gd name="connsiteY47" fmla="*/ 145257 h 338138"/>
              <a:gd name="connsiteX48" fmla="*/ 145257 w 338138"/>
              <a:gd name="connsiteY48" fmla="*/ 256180 h 338138"/>
              <a:gd name="connsiteX49" fmla="*/ 206000 w 338138"/>
              <a:gd name="connsiteY49" fmla="*/ 239013 h 338138"/>
              <a:gd name="connsiteX50" fmla="*/ 221847 w 338138"/>
              <a:gd name="connsiteY50" fmla="*/ 254859 h 338138"/>
              <a:gd name="connsiteX51" fmla="*/ 221847 w 338138"/>
              <a:gd name="connsiteY51" fmla="*/ 269385 h 338138"/>
              <a:gd name="connsiteX52" fmla="*/ 145257 w 338138"/>
              <a:gd name="connsiteY52" fmla="*/ 290513 h 338138"/>
              <a:gd name="connsiteX53" fmla="*/ 0 w 338138"/>
              <a:gd name="connsiteY53" fmla="*/ 145257 h 338138"/>
              <a:gd name="connsiteX54" fmla="*/ 145257 w 338138"/>
              <a:gd name="connsiteY54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38138" h="338138">
                <a:moveTo>
                  <a:pt x="157638" y="144463"/>
                </a:moveTo>
                <a:cubicBezTo>
                  <a:pt x="160273" y="144463"/>
                  <a:pt x="162908" y="145790"/>
                  <a:pt x="165544" y="148443"/>
                </a:cubicBezTo>
                <a:cubicBezTo>
                  <a:pt x="165544" y="148443"/>
                  <a:pt x="165544" y="148443"/>
                  <a:pt x="249865" y="233341"/>
                </a:cubicBezTo>
                <a:cubicBezTo>
                  <a:pt x="249865" y="233341"/>
                  <a:pt x="249865" y="233341"/>
                  <a:pt x="280167" y="232015"/>
                </a:cubicBezTo>
                <a:cubicBezTo>
                  <a:pt x="282803" y="232015"/>
                  <a:pt x="285438" y="233341"/>
                  <a:pt x="286755" y="234668"/>
                </a:cubicBezTo>
                <a:cubicBezTo>
                  <a:pt x="286755" y="234668"/>
                  <a:pt x="286755" y="234668"/>
                  <a:pt x="335503" y="283750"/>
                </a:cubicBezTo>
                <a:cubicBezTo>
                  <a:pt x="338138" y="286403"/>
                  <a:pt x="338138" y="289056"/>
                  <a:pt x="338138" y="293036"/>
                </a:cubicBezTo>
                <a:cubicBezTo>
                  <a:pt x="336821" y="295689"/>
                  <a:pt x="334186" y="298342"/>
                  <a:pt x="330233" y="298342"/>
                </a:cubicBezTo>
                <a:cubicBezTo>
                  <a:pt x="330233" y="298342"/>
                  <a:pt x="330233" y="298342"/>
                  <a:pt x="311788" y="303648"/>
                </a:cubicBezTo>
                <a:cubicBezTo>
                  <a:pt x="307835" y="303648"/>
                  <a:pt x="305200" y="306301"/>
                  <a:pt x="303883" y="310281"/>
                </a:cubicBezTo>
                <a:cubicBezTo>
                  <a:pt x="303883" y="310281"/>
                  <a:pt x="303883" y="310281"/>
                  <a:pt x="299930" y="331505"/>
                </a:cubicBezTo>
                <a:cubicBezTo>
                  <a:pt x="298613" y="334158"/>
                  <a:pt x="295978" y="336812"/>
                  <a:pt x="293343" y="338138"/>
                </a:cubicBezTo>
                <a:cubicBezTo>
                  <a:pt x="292025" y="338138"/>
                  <a:pt x="292025" y="338138"/>
                  <a:pt x="290708" y="338138"/>
                </a:cubicBezTo>
                <a:cubicBezTo>
                  <a:pt x="288073" y="338138"/>
                  <a:pt x="285438" y="336812"/>
                  <a:pt x="284120" y="335485"/>
                </a:cubicBezTo>
                <a:cubicBezTo>
                  <a:pt x="284120" y="335485"/>
                  <a:pt x="284120" y="335485"/>
                  <a:pt x="235372" y="286403"/>
                </a:cubicBezTo>
                <a:cubicBezTo>
                  <a:pt x="232737" y="283750"/>
                  <a:pt x="232737" y="281097"/>
                  <a:pt x="232737" y="279770"/>
                </a:cubicBezTo>
                <a:cubicBezTo>
                  <a:pt x="232737" y="279770"/>
                  <a:pt x="232737" y="279770"/>
                  <a:pt x="234054" y="249260"/>
                </a:cubicBezTo>
                <a:cubicBezTo>
                  <a:pt x="234054" y="249260"/>
                  <a:pt x="234054" y="249260"/>
                  <a:pt x="149733" y="164361"/>
                </a:cubicBezTo>
                <a:cubicBezTo>
                  <a:pt x="144463" y="159055"/>
                  <a:pt x="144463" y="152422"/>
                  <a:pt x="149733" y="148443"/>
                </a:cubicBezTo>
                <a:cubicBezTo>
                  <a:pt x="151051" y="145790"/>
                  <a:pt x="155003" y="144463"/>
                  <a:pt x="157638" y="144463"/>
                </a:cubicBezTo>
                <a:close/>
                <a:moveTo>
                  <a:pt x="145922" y="120650"/>
                </a:moveTo>
                <a:cubicBezTo>
                  <a:pt x="157893" y="120650"/>
                  <a:pt x="167203" y="128373"/>
                  <a:pt x="169863" y="137383"/>
                </a:cubicBezTo>
                <a:cubicBezTo>
                  <a:pt x="167203" y="134809"/>
                  <a:pt x="161883" y="133522"/>
                  <a:pt x="157893" y="133522"/>
                </a:cubicBezTo>
                <a:cubicBezTo>
                  <a:pt x="151242" y="133522"/>
                  <a:pt x="145922" y="136096"/>
                  <a:pt x="141931" y="141245"/>
                </a:cubicBezTo>
                <a:cubicBezTo>
                  <a:pt x="133951" y="147680"/>
                  <a:pt x="132620" y="160552"/>
                  <a:pt x="137941" y="168275"/>
                </a:cubicBezTo>
                <a:cubicBezTo>
                  <a:pt x="128630" y="165701"/>
                  <a:pt x="120650" y="156691"/>
                  <a:pt x="120650" y="145106"/>
                </a:cubicBezTo>
                <a:cubicBezTo>
                  <a:pt x="120650" y="132234"/>
                  <a:pt x="132620" y="120650"/>
                  <a:pt x="145922" y="120650"/>
                </a:cubicBezTo>
                <a:close/>
                <a:moveTo>
                  <a:pt x="146051" y="60325"/>
                </a:moveTo>
                <a:cubicBezTo>
                  <a:pt x="192063" y="60325"/>
                  <a:pt x="230188" y="98810"/>
                  <a:pt x="230188" y="145257"/>
                </a:cubicBezTo>
                <a:cubicBezTo>
                  <a:pt x="230188" y="159854"/>
                  <a:pt x="226244" y="174452"/>
                  <a:pt x="219671" y="186395"/>
                </a:cubicBezTo>
                <a:lnTo>
                  <a:pt x="193378" y="161181"/>
                </a:lnTo>
                <a:cubicBezTo>
                  <a:pt x="196007" y="155873"/>
                  <a:pt x="196007" y="150565"/>
                  <a:pt x="196007" y="145257"/>
                </a:cubicBezTo>
                <a:cubicBezTo>
                  <a:pt x="196007" y="117388"/>
                  <a:pt x="173658" y="94828"/>
                  <a:pt x="146051" y="94828"/>
                </a:cubicBezTo>
                <a:cubicBezTo>
                  <a:pt x="118443" y="94828"/>
                  <a:pt x="96094" y="117388"/>
                  <a:pt x="96094" y="145257"/>
                </a:cubicBezTo>
                <a:cubicBezTo>
                  <a:pt x="96094" y="173125"/>
                  <a:pt x="118443" y="195685"/>
                  <a:pt x="146051" y="195685"/>
                </a:cubicBezTo>
                <a:cubicBezTo>
                  <a:pt x="151309" y="195685"/>
                  <a:pt x="156568" y="194358"/>
                  <a:pt x="161827" y="193031"/>
                </a:cubicBezTo>
                <a:cubicBezTo>
                  <a:pt x="161827" y="193031"/>
                  <a:pt x="161827" y="193031"/>
                  <a:pt x="188119" y="219572"/>
                </a:cubicBezTo>
                <a:cubicBezTo>
                  <a:pt x="174973" y="226207"/>
                  <a:pt x="161827" y="230188"/>
                  <a:pt x="146051" y="230188"/>
                </a:cubicBezTo>
                <a:cubicBezTo>
                  <a:pt x="100038" y="230188"/>
                  <a:pt x="61913" y="191703"/>
                  <a:pt x="61913" y="145257"/>
                </a:cubicBezTo>
                <a:cubicBezTo>
                  <a:pt x="61913" y="98810"/>
                  <a:pt x="100038" y="60325"/>
                  <a:pt x="146051" y="60325"/>
                </a:cubicBezTo>
                <a:close/>
                <a:moveTo>
                  <a:pt x="145257" y="0"/>
                </a:moveTo>
                <a:cubicBezTo>
                  <a:pt x="225808" y="0"/>
                  <a:pt x="290513" y="64705"/>
                  <a:pt x="290513" y="145257"/>
                </a:cubicBezTo>
                <a:cubicBezTo>
                  <a:pt x="290513" y="172987"/>
                  <a:pt x="282590" y="199398"/>
                  <a:pt x="269385" y="221846"/>
                </a:cubicBezTo>
                <a:cubicBezTo>
                  <a:pt x="269385" y="221846"/>
                  <a:pt x="269385" y="221846"/>
                  <a:pt x="254859" y="221846"/>
                </a:cubicBezTo>
                <a:cubicBezTo>
                  <a:pt x="254859" y="221846"/>
                  <a:pt x="254859" y="221846"/>
                  <a:pt x="239013" y="206000"/>
                </a:cubicBezTo>
                <a:cubicBezTo>
                  <a:pt x="249577" y="188833"/>
                  <a:pt x="256180" y="167705"/>
                  <a:pt x="256180" y="145257"/>
                </a:cubicBezTo>
                <a:cubicBezTo>
                  <a:pt x="256180" y="84513"/>
                  <a:pt x="207321" y="34333"/>
                  <a:pt x="145257" y="34333"/>
                </a:cubicBezTo>
                <a:cubicBezTo>
                  <a:pt x="84513" y="34333"/>
                  <a:pt x="34333" y="84513"/>
                  <a:pt x="34333" y="145257"/>
                </a:cubicBezTo>
                <a:cubicBezTo>
                  <a:pt x="34333" y="207321"/>
                  <a:pt x="84513" y="256180"/>
                  <a:pt x="145257" y="256180"/>
                </a:cubicBezTo>
                <a:cubicBezTo>
                  <a:pt x="167705" y="256180"/>
                  <a:pt x="188834" y="249577"/>
                  <a:pt x="206000" y="239013"/>
                </a:cubicBezTo>
                <a:cubicBezTo>
                  <a:pt x="206000" y="239013"/>
                  <a:pt x="206000" y="239013"/>
                  <a:pt x="221847" y="254859"/>
                </a:cubicBezTo>
                <a:cubicBezTo>
                  <a:pt x="221847" y="254859"/>
                  <a:pt x="221847" y="254859"/>
                  <a:pt x="221847" y="269385"/>
                </a:cubicBezTo>
                <a:cubicBezTo>
                  <a:pt x="199398" y="282590"/>
                  <a:pt x="172988" y="290513"/>
                  <a:pt x="145257" y="290513"/>
                </a:cubicBezTo>
                <a:cubicBezTo>
                  <a:pt x="64705" y="290513"/>
                  <a:pt x="0" y="225808"/>
                  <a:pt x="0" y="145257"/>
                </a:cubicBezTo>
                <a:cubicBezTo>
                  <a:pt x="0" y="64705"/>
                  <a:pt x="64705" y="0"/>
                  <a:pt x="1452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7" grpId="0" bldLvl="0" animBg="1"/>
      <p:bldP spid="9" grpId="0" bldLvl="0" animBg="1"/>
      <p:bldP spid="22" grpId="0"/>
      <p:bldP spid="23" grpId="0"/>
      <p:bldP spid="29" grpId="0" bldLvl="0" animBg="1"/>
      <p:bldP spid="31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/>
          <p:cNvSpPr txBox="1">
            <a:spLocks noChangeArrowheads="1"/>
          </p:cNvSpPr>
          <p:nvPr/>
        </p:nvSpPr>
        <p:spPr bwMode="auto">
          <a:xfrm>
            <a:off x="982638" y="131071"/>
            <a:ext cx="753110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3200" b="1" spc="300">
                <a:solidFill>
                  <a:srgbClr val="3FB793"/>
                </a:solidFill>
                <a:cs typeface="+mn-ea"/>
              </a:defRPr>
            </a:lvl1pPr>
          </a:lstStyle>
          <a:p>
            <a:pPr algn="l"/>
            <a:r>
              <a:rPr lang="en-US" altLang="zh-CN" sz="2000" spc="600" dirty="0">
                <a:solidFill>
                  <a:schemeClr val="tx1"/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sym typeface="+mn-lt"/>
              </a:rPr>
              <a:t>3ZBQS12-10</a:t>
            </a:r>
            <a:r>
              <a:rPr lang="zh-CN" altLang="en-US" sz="2000" spc="600" dirty="0">
                <a:solidFill>
                  <a:schemeClr val="tx1"/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sym typeface="+mn-lt"/>
              </a:rPr>
              <a:t>型矿用气动双液注浆泵结构操作规程</a:t>
            </a:r>
            <a:endParaRPr lang="zh-CN" altLang="en-US" sz="2000" spc="600" dirty="0">
              <a:solidFill>
                <a:schemeClr val="tx1"/>
              </a:solidFill>
              <a:latin typeface="钉钉进步体" panose="00020600040101010101" pitchFamily="18" charset="-122"/>
              <a:ea typeface="钉钉进步体" panose="00020600040101010101" pitchFamily="18" charset="-122"/>
              <a:sym typeface="+mn-lt"/>
            </a:endParaRPr>
          </a:p>
        </p:txBody>
      </p:sp>
      <p:sp>
        <p:nvSpPr>
          <p:cNvPr id="3" name="Freeform 16"/>
          <p:cNvSpPr/>
          <p:nvPr/>
        </p:nvSpPr>
        <p:spPr bwMode="auto">
          <a:xfrm>
            <a:off x="181405" y="200501"/>
            <a:ext cx="278478" cy="443337"/>
          </a:xfrm>
          <a:custGeom>
            <a:avLst/>
            <a:gdLst>
              <a:gd name="T0" fmla="*/ 4 w 400"/>
              <a:gd name="T1" fmla="*/ 92 h 608"/>
              <a:gd name="T2" fmla="*/ 96 w 400"/>
              <a:gd name="T3" fmla="*/ 0 h 608"/>
              <a:gd name="T4" fmla="*/ 400 w 400"/>
              <a:gd name="T5" fmla="*/ 304 h 608"/>
              <a:gd name="T6" fmla="*/ 96 w 400"/>
              <a:gd name="T7" fmla="*/ 608 h 608"/>
              <a:gd name="T8" fmla="*/ 0 w 400"/>
              <a:gd name="T9" fmla="*/ 512 h 608"/>
              <a:gd name="T10" fmla="*/ 212 w 400"/>
              <a:gd name="T11" fmla="*/ 300 h 608"/>
              <a:gd name="T12" fmla="*/ 4 w 400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0" h="608">
                <a:moveTo>
                  <a:pt x="4" y="92"/>
                </a:moveTo>
                <a:lnTo>
                  <a:pt x="96" y="0"/>
                </a:lnTo>
                <a:lnTo>
                  <a:pt x="400" y="304"/>
                </a:lnTo>
                <a:lnTo>
                  <a:pt x="96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545D7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4" name="Freeform 17"/>
          <p:cNvSpPr/>
          <p:nvPr/>
        </p:nvSpPr>
        <p:spPr bwMode="auto">
          <a:xfrm>
            <a:off x="441561" y="200501"/>
            <a:ext cx="277256" cy="443337"/>
          </a:xfrm>
          <a:custGeom>
            <a:avLst/>
            <a:gdLst>
              <a:gd name="T0" fmla="*/ 4 w 399"/>
              <a:gd name="T1" fmla="*/ 92 h 608"/>
              <a:gd name="T2" fmla="*/ 96 w 399"/>
              <a:gd name="T3" fmla="*/ 0 h 608"/>
              <a:gd name="T4" fmla="*/ 399 w 399"/>
              <a:gd name="T5" fmla="*/ 304 h 608"/>
              <a:gd name="T6" fmla="*/ 96 w 399"/>
              <a:gd name="T7" fmla="*/ 608 h 608"/>
              <a:gd name="T8" fmla="*/ 0 w 399"/>
              <a:gd name="T9" fmla="*/ 512 h 608"/>
              <a:gd name="T10" fmla="*/ 212 w 399"/>
              <a:gd name="T11" fmla="*/ 300 h 608"/>
              <a:gd name="T12" fmla="*/ 4 w 399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9" h="608">
                <a:moveTo>
                  <a:pt x="4" y="92"/>
                </a:moveTo>
                <a:lnTo>
                  <a:pt x="96" y="0"/>
                </a:lnTo>
                <a:lnTo>
                  <a:pt x="399" y="304"/>
                </a:lnTo>
                <a:lnTo>
                  <a:pt x="96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545D7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5" name="Freeform 18"/>
          <p:cNvSpPr/>
          <p:nvPr/>
        </p:nvSpPr>
        <p:spPr bwMode="auto">
          <a:xfrm>
            <a:off x="705382" y="200501"/>
            <a:ext cx="277256" cy="443337"/>
          </a:xfrm>
          <a:custGeom>
            <a:avLst/>
            <a:gdLst>
              <a:gd name="T0" fmla="*/ 4 w 399"/>
              <a:gd name="T1" fmla="*/ 92 h 608"/>
              <a:gd name="T2" fmla="*/ 95 w 399"/>
              <a:gd name="T3" fmla="*/ 0 h 608"/>
              <a:gd name="T4" fmla="*/ 399 w 399"/>
              <a:gd name="T5" fmla="*/ 304 h 608"/>
              <a:gd name="T6" fmla="*/ 95 w 399"/>
              <a:gd name="T7" fmla="*/ 608 h 608"/>
              <a:gd name="T8" fmla="*/ 0 w 399"/>
              <a:gd name="T9" fmla="*/ 512 h 608"/>
              <a:gd name="T10" fmla="*/ 212 w 399"/>
              <a:gd name="T11" fmla="*/ 300 h 608"/>
              <a:gd name="T12" fmla="*/ 4 w 399"/>
              <a:gd name="T13" fmla="*/ 92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9" h="608">
                <a:moveTo>
                  <a:pt x="4" y="92"/>
                </a:moveTo>
                <a:lnTo>
                  <a:pt x="95" y="0"/>
                </a:lnTo>
                <a:lnTo>
                  <a:pt x="399" y="304"/>
                </a:lnTo>
                <a:lnTo>
                  <a:pt x="95" y="608"/>
                </a:lnTo>
                <a:lnTo>
                  <a:pt x="0" y="512"/>
                </a:lnTo>
                <a:lnTo>
                  <a:pt x="212" y="300"/>
                </a:lnTo>
                <a:lnTo>
                  <a:pt x="4" y="92"/>
                </a:lnTo>
                <a:close/>
              </a:path>
            </a:pathLst>
          </a:custGeom>
          <a:solidFill>
            <a:srgbClr val="545D7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solidFill>
                <a:srgbClr val="3FB793"/>
              </a:solidFill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99185" y="1419225"/>
            <a:ext cx="6485890" cy="466153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、管路连接前先将管口擦拭干净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,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然后开气吹一次管路中的杂质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,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再进行连接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,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以保证气源的清洁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;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保证各部件安装正确可靠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,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无损坏和失灵情况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,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先将进气阀门开启一个小角度。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a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）观察油雾器中是否有足够的润滑油（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32#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机油即可），并使油雾器上的供油开关开启一合适角度（大约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20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滴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/min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），严禁油雾器无油工作。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b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）观察分水过滤器，在工作中，要随时清理分水过滤器中过多的水。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c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）观察各部分是否正常工作，各连接接头有无渗漏，当泵满负荷工作后，再将进气阀门开到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zui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大。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注浆压力波动小。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pic>
        <p:nvPicPr>
          <p:cNvPr id="7" name="图片 6" descr="气动双液注浆泵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07350" y="2180590"/>
            <a:ext cx="2903855" cy="29038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 bwMode="auto">
          <a:xfrm>
            <a:off x="-53284" y="1827309"/>
            <a:ext cx="2255342" cy="3924503"/>
          </a:xfrm>
          <a:custGeom>
            <a:avLst/>
            <a:gdLst>
              <a:gd name="T0" fmla="*/ 0 w 1312"/>
              <a:gd name="T1" fmla="*/ 0 h 2283"/>
              <a:gd name="T2" fmla="*/ 0 w 1312"/>
              <a:gd name="T3" fmla="*/ 2283 h 2283"/>
              <a:gd name="T4" fmla="*/ 1312 w 1312"/>
              <a:gd name="T5" fmla="*/ 970 h 2283"/>
              <a:gd name="T6" fmla="*/ 0 w 1312"/>
              <a:gd name="T7" fmla="*/ 0 h 2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12" h="2283">
                <a:moveTo>
                  <a:pt x="0" y="0"/>
                </a:moveTo>
                <a:lnTo>
                  <a:pt x="0" y="2283"/>
                </a:lnTo>
                <a:lnTo>
                  <a:pt x="1312" y="970"/>
                </a:lnTo>
                <a:lnTo>
                  <a:pt x="0" y="0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 b="1">
              <a:ln w="6350">
                <a:noFill/>
              </a:ln>
              <a:gradFill flip="none" rotWithShape="1">
                <a:gsLst>
                  <a:gs pos="73000">
                    <a:srgbClr val="00C373"/>
                  </a:gs>
                  <a:gs pos="88000">
                    <a:srgbClr val="08ECDB"/>
                  </a:gs>
                  <a:gs pos="29000">
                    <a:srgbClr val="00C373"/>
                  </a:gs>
                  <a:gs pos="72000">
                    <a:srgbClr val="08ECDB"/>
                  </a:gs>
                </a:gsLst>
                <a:lin ang="1200000" scaled="0"/>
              </a:gra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cs typeface="+mn-ea"/>
              <a:sym typeface="+mn-lt"/>
            </a:endParaRPr>
          </a:p>
        </p:txBody>
      </p:sp>
      <p:sp>
        <p:nvSpPr>
          <p:cNvPr id="6" name="Freeform 6"/>
          <p:cNvSpPr/>
          <p:nvPr/>
        </p:nvSpPr>
        <p:spPr bwMode="auto">
          <a:xfrm>
            <a:off x="3780110" y="5591943"/>
            <a:ext cx="2991079" cy="1270350"/>
          </a:xfrm>
          <a:custGeom>
            <a:avLst/>
            <a:gdLst>
              <a:gd name="T0" fmla="*/ 1740 w 1740"/>
              <a:gd name="T1" fmla="*/ 739 h 739"/>
              <a:gd name="T2" fmla="*/ 737 w 1740"/>
              <a:gd name="T3" fmla="*/ 0 h 739"/>
              <a:gd name="T4" fmla="*/ 0 w 1740"/>
              <a:gd name="T5" fmla="*/ 739 h 739"/>
              <a:gd name="T6" fmla="*/ 1740 w 1740"/>
              <a:gd name="T7" fmla="*/ 739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40" h="739">
                <a:moveTo>
                  <a:pt x="1740" y="739"/>
                </a:moveTo>
                <a:lnTo>
                  <a:pt x="737" y="0"/>
                </a:lnTo>
                <a:lnTo>
                  <a:pt x="0" y="739"/>
                </a:lnTo>
                <a:lnTo>
                  <a:pt x="1740" y="739"/>
                </a:lnTo>
                <a:close/>
              </a:path>
            </a:pathLst>
          </a:custGeom>
          <a:solidFill>
            <a:srgbClr val="545D7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 b="1">
              <a:ln w="6350">
                <a:noFill/>
              </a:ln>
              <a:gradFill flip="none" rotWithShape="1">
                <a:gsLst>
                  <a:gs pos="73000">
                    <a:srgbClr val="00C373"/>
                  </a:gs>
                  <a:gs pos="88000">
                    <a:srgbClr val="08ECDB"/>
                  </a:gs>
                  <a:gs pos="29000">
                    <a:srgbClr val="00C373"/>
                  </a:gs>
                  <a:gs pos="72000">
                    <a:srgbClr val="08ECDB"/>
                  </a:gs>
                </a:gsLst>
                <a:lin ang="1200000" scaled="0"/>
              </a:gra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cs typeface="+mn-ea"/>
              <a:sym typeface="+mn-lt"/>
            </a:endParaRPr>
          </a:p>
        </p:txBody>
      </p:sp>
      <p:sp>
        <p:nvSpPr>
          <p:cNvPr id="7" name="Freeform 7"/>
          <p:cNvSpPr/>
          <p:nvPr/>
        </p:nvSpPr>
        <p:spPr bwMode="auto">
          <a:xfrm>
            <a:off x="-53284" y="3494750"/>
            <a:ext cx="5100306" cy="3367543"/>
          </a:xfrm>
          <a:custGeom>
            <a:avLst/>
            <a:gdLst>
              <a:gd name="T0" fmla="*/ 2230 w 2967"/>
              <a:gd name="T1" fmla="*/ 1959 h 1959"/>
              <a:gd name="T2" fmla="*/ 2967 w 2967"/>
              <a:gd name="T3" fmla="*/ 1220 h 1959"/>
              <a:gd name="T4" fmla="*/ 1312 w 2967"/>
              <a:gd name="T5" fmla="*/ 0 h 1959"/>
              <a:gd name="T6" fmla="*/ 0 w 2967"/>
              <a:gd name="T7" fmla="*/ 1313 h 1959"/>
              <a:gd name="T8" fmla="*/ 0 w 2967"/>
              <a:gd name="T9" fmla="*/ 1959 h 1959"/>
              <a:gd name="T10" fmla="*/ 2230 w 2967"/>
              <a:gd name="T11" fmla="*/ 1959 h 19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67" h="1959">
                <a:moveTo>
                  <a:pt x="2230" y="1959"/>
                </a:moveTo>
                <a:lnTo>
                  <a:pt x="2967" y="1220"/>
                </a:lnTo>
                <a:lnTo>
                  <a:pt x="1312" y="0"/>
                </a:lnTo>
                <a:lnTo>
                  <a:pt x="0" y="1313"/>
                </a:lnTo>
                <a:lnTo>
                  <a:pt x="0" y="1959"/>
                </a:lnTo>
                <a:lnTo>
                  <a:pt x="2230" y="1959"/>
                </a:lnTo>
                <a:close/>
              </a:path>
            </a:pathLst>
          </a:custGeom>
          <a:blipFill dpi="0" rotWithShape="1">
            <a:blip r:embed="rId1" cstate="screen"/>
            <a:stretch>
              <a:fillRect/>
            </a:stretch>
          </a:blip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 b="1">
              <a:ln w="6350">
                <a:noFill/>
              </a:ln>
              <a:gradFill flip="none" rotWithShape="1">
                <a:gsLst>
                  <a:gs pos="73000">
                    <a:srgbClr val="00C373"/>
                  </a:gs>
                  <a:gs pos="88000">
                    <a:srgbClr val="08ECDB"/>
                  </a:gs>
                  <a:gs pos="29000">
                    <a:srgbClr val="00C373"/>
                  </a:gs>
                  <a:gs pos="72000">
                    <a:srgbClr val="08ECDB"/>
                  </a:gs>
                </a:gsLst>
                <a:lin ang="1200000" scaled="0"/>
              </a:gra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cs typeface="+mn-ea"/>
              <a:sym typeface="+mn-lt"/>
            </a:endParaRPr>
          </a:p>
        </p:txBody>
      </p:sp>
      <p:sp>
        <p:nvSpPr>
          <p:cNvPr id="8" name="Freeform 8"/>
          <p:cNvSpPr/>
          <p:nvPr/>
        </p:nvSpPr>
        <p:spPr bwMode="auto">
          <a:xfrm>
            <a:off x="-85946" y="0"/>
            <a:ext cx="5132967" cy="5490521"/>
          </a:xfrm>
          <a:custGeom>
            <a:avLst/>
            <a:gdLst>
              <a:gd name="T0" fmla="*/ 19 w 2986"/>
              <a:gd name="T1" fmla="*/ 0 h 3194"/>
              <a:gd name="T2" fmla="*/ 771 w 2986"/>
              <a:gd name="T3" fmla="*/ 0 h 3194"/>
              <a:gd name="T4" fmla="*/ 1799 w 2986"/>
              <a:gd name="T5" fmla="*/ 2089 h 3194"/>
              <a:gd name="T6" fmla="*/ 2986 w 2986"/>
              <a:gd name="T7" fmla="*/ 3194 h 3194"/>
              <a:gd name="T8" fmla="*/ 0 w 2986"/>
              <a:gd name="T9" fmla="*/ 977 h 3194"/>
              <a:gd name="T10" fmla="*/ 19 w 2986"/>
              <a:gd name="T11" fmla="*/ 0 h 3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86" h="3193">
                <a:moveTo>
                  <a:pt x="19" y="0"/>
                </a:moveTo>
                <a:lnTo>
                  <a:pt x="771" y="0"/>
                </a:lnTo>
                <a:lnTo>
                  <a:pt x="1799" y="2089"/>
                </a:lnTo>
                <a:lnTo>
                  <a:pt x="2986" y="3194"/>
                </a:lnTo>
                <a:lnTo>
                  <a:pt x="0" y="977"/>
                </a:lnTo>
                <a:lnTo>
                  <a:pt x="19" y="0"/>
                </a:lnTo>
                <a:close/>
              </a:path>
            </a:pathLst>
          </a:custGeom>
          <a:solidFill>
            <a:srgbClr val="545D7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 b="1">
              <a:ln w="6350">
                <a:noFill/>
              </a:ln>
              <a:gradFill flip="none" rotWithShape="1">
                <a:gsLst>
                  <a:gs pos="73000">
                    <a:srgbClr val="00C373"/>
                  </a:gs>
                  <a:gs pos="88000">
                    <a:srgbClr val="08ECDB"/>
                  </a:gs>
                  <a:gs pos="29000">
                    <a:srgbClr val="00C373"/>
                  </a:gs>
                  <a:gs pos="72000">
                    <a:srgbClr val="08ECDB"/>
                  </a:gs>
                </a:gsLst>
                <a:lin ang="1200000" scaled="0"/>
              </a:gra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cs typeface="+mn-ea"/>
              <a:sym typeface="+mn-lt"/>
            </a:endParaRPr>
          </a:p>
        </p:txBody>
      </p:sp>
      <p:sp>
        <p:nvSpPr>
          <p:cNvPr id="9" name="Freeform 9"/>
          <p:cNvSpPr/>
          <p:nvPr/>
        </p:nvSpPr>
        <p:spPr bwMode="auto">
          <a:xfrm>
            <a:off x="1320205" y="0"/>
            <a:ext cx="1768863" cy="3591015"/>
          </a:xfrm>
          <a:custGeom>
            <a:avLst/>
            <a:gdLst>
              <a:gd name="T0" fmla="*/ 0 w 1029"/>
              <a:gd name="T1" fmla="*/ 0 h 2089"/>
              <a:gd name="T2" fmla="*/ 1029 w 1029"/>
              <a:gd name="T3" fmla="*/ 2089 h 2089"/>
              <a:gd name="T4" fmla="*/ 530 w 1029"/>
              <a:gd name="T5" fmla="*/ 0 h 2089"/>
              <a:gd name="T6" fmla="*/ 0 w 1029"/>
              <a:gd name="T7" fmla="*/ 0 h 20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29" h="2089">
                <a:moveTo>
                  <a:pt x="0" y="0"/>
                </a:moveTo>
                <a:lnTo>
                  <a:pt x="1029" y="2089"/>
                </a:lnTo>
                <a:lnTo>
                  <a:pt x="530" y="0"/>
                </a:lnTo>
                <a:lnTo>
                  <a:pt x="0" y="0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 b="1">
              <a:ln w="6350">
                <a:noFill/>
              </a:ln>
              <a:gradFill flip="none" rotWithShape="1">
                <a:gsLst>
                  <a:gs pos="73000">
                    <a:srgbClr val="00C373"/>
                  </a:gs>
                  <a:gs pos="88000">
                    <a:srgbClr val="08ECDB"/>
                  </a:gs>
                  <a:gs pos="29000">
                    <a:srgbClr val="00C373"/>
                  </a:gs>
                  <a:gs pos="72000">
                    <a:srgbClr val="08ECDB"/>
                  </a:gs>
                </a:gsLst>
                <a:lin ang="1200000" scaled="0"/>
              </a:gra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cs typeface="+mn-ea"/>
              <a:sym typeface="+mn-lt"/>
            </a:endParaRPr>
          </a:p>
        </p:txBody>
      </p:sp>
      <p:sp>
        <p:nvSpPr>
          <p:cNvPr id="10" name="Freeform 10"/>
          <p:cNvSpPr/>
          <p:nvPr/>
        </p:nvSpPr>
        <p:spPr bwMode="auto">
          <a:xfrm>
            <a:off x="10045700" y="301625"/>
            <a:ext cx="1846263" cy="2208213"/>
          </a:xfrm>
          <a:custGeom>
            <a:avLst/>
            <a:gdLst>
              <a:gd name="T0" fmla="*/ 1163 w 1163"/>
              <a:gd name="T1" fmla="*/ 1391 h 1391"/>
              <a:gd name="T2" fmla="*/ 1163 w 1163"/>
              <a:gd name="T3" fmla="*/ 0 h 1391"/>
              <a:gd name="T4" fmla="*/ 0 w 1163"/>
              <a:gd name="T5" fmla="*/ 0 h 1391"/>
              <a:gd name="T6" fmla="*/ 1163 w 1163"/>
              <a:gd name="T7" fmla="*/ 1391 h 1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3" h="1391">
                <a:moveTo>
                  <a:pt x="1163" y="1391"/>
                </a:moveTo>
                <a:lnTo>
                  <a:pt x="1163" y="0"/>
                </a:lnTo>
                <a:lnTo>
                  <a:pt x="0" y="0"/>
                </a:lnTo>
                <a:lnTo>
                  <a:pt x="1163" y="1391"/>
                </a:lnTo>
                <a:close/>
              </a:path>
            </a:pathLst>
          </a:custGeom>
          <a:solidFill>
            <a:srgbClr val="545D7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 b="1">
              <a:ln w="6350">
                <a:noFill/>
              </a:ln>
              <a:gradFill flip="none" rotWithShape="1">
                <a:gsLst>
                  <a:gs pos="73000">
                    <a:srgbClr val="00C373"/>
                  </a:gs>
                  <a:gs pos="88000">
                    <a:srgbClr val="08ECDB"/>
                  </a:gs>
                  <a:gs pos="29000">
                    <a:srgbClr val="00C373"/>
                  </a:gs>
                  <a:gs pos="72000">
                    <a:srgbClr val="08ECDB"/>
                  </a:gs>
                </a:gsLst>
                <a:lin ang="1200000" scaled="0"/>
              </a:gra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cs typeface="+mn-ea"/>
              <a:sym typeface="+mn-lt"/>
            </a:endParaRPr>
          </a:p>
        </p:txBody>
      </p:sp>
      <p:sp>
        <p:nvSpPr>
          <p:cNvPr id="11" name="Freeform 11"/>
          <p:cNvSpPr/>
          <p:nvPr/>
        </p:nvSpPr>
        <p:spPr bwMode="auto">
          <a:xfrm>
            <a:off x="10067925" y="0"/>
            <a:ext cx="2124075" cy="2535238"/>
          </a:xfrm>
          <a:custGeom>
            <a:avLst/>
            <a:gdLst>
              <a:gd name="T0" fmla="*/ 1338 w 1338"/>
              <a:gd name="T1" fmla="*/ 1597 h 1597"/>
              <a:gd name="T2" fmla="*/ 0 w 1338"/>
              <a:gd name="T3" fmla="*/ 0 h 1597"/>
              <a:gd name="T4" fmla="*/ 1338 w 1338"/>
              <a:gd name="T5" fmla="*/ 0 h 1597"/>
              <a:gd name="T6" fmla="*/ 1338 w 1338"/>
              <a:gd name="T7" fmla="*/ 1597 h 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38" h="1596">
                <a:moveTo>
                  <a:pt x="1338" y="1597"/>
                </a:moveTo>
                <a:lnTo>
                  <a:pt x="0" y="0"/>
                </a:lnTo>
                <a:lnTo>
                  <a:pt x="1338" y="0"/>
                </a:lnTo>
                <a:lnTo>
                  <a:pt x="1338" y="1597"/>
                </a:lnTo>
                <a:close/>
              </a:path>
            </a:pathLst>
          </a:custGeom>
          <a:solidFill>
            <a:srgbClr val="3FB79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 b="1">
              <a:ln w="6350">
                <a:noFill/>
              </a:ln>
              <a:gradFill flip="none" rotWithShape="1">
                <a:gsLst>
                  <a:gs pos="73000">
                    <a:srgbClr val="00C373"/>
                  </a:gs>
                  <a:gs pos="88000">
                    <a:srgbClr val="08ECDB"/>
                  </a:gs>
                  <a:gs pos="29000">
                    <a:srgbClr val="00C373"/>
                  </a:gs>
                  <a:gs pos="72000">
                    <a:srgbClr val="08ECDB"/>
                  </a:gs>
                </a:gsLst>
                <a:lin ang="1200000" scaled="0"/>
              </a:gra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cs typeface="+mn-ea"/>
              <a:sym typeface="+mn-lt"/>
            </a:endParaRPr>
          </a:p>
        </p:txBody>
      </p:sp>
      <p:sp>
        <p:nvSpPr>
          <p:cNvPr id="16" name="文本框 3"/>
          <p:cNvSpPr txBox="1"/>
          <p:nvPr/>
        </p:nvSpPr>
        <p:spPr>
          <a:xfrm>
            <a:off x="3413760" y="2714625"/>
            <a:ext cx="736346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rgbClr val="3FB793"/>
                </a:solidFill>
                <a:cs typeface="+mn-ea"/>
                <a:sym typeface="+mn-lt"/>
              </a:rPr>
              <a:t>感谢各位的观赏</a:t>
            </a:r>
            <a:endParaRPr lang="zh-CN" altLang="en-US" sz="6600" b="1" dirty="0">
              <a:solidFill>
                <a:srgbClr val="3FB793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6" grpId="0"/>
    </p:bldLst>
  </p:timing>
</p:sld>
</file>

<file path=ppt/tags/tag1.xml><?xml version="1.0" encoding="utf-8"?>
<p:tagLst xmlns:p="http://schemas.openxmlformats.org/presentationml/2006/main">
  <p:tag name="ID" val="553512"/>
  <p:tag name="MH" val="20160830110146"/>
  <p:tag name="MH_LIBRARY" val="CONTENTS"/>
  <p:tag name="MH_TYPE" val="OTHERS"/>
</p:tagLst>
</file>

<file path=ppt/tags/tag2.xml><?xml version="1.0" encoding="utf-8"?>
<p:tagLst xmlns:p="http://schemas.openxmlformats.org/presentationml/2006/main">
  <p:tag name="ID" val="553512"/>
  <p:tag name="MH" val="20160830110146"/>
  <p:tag name="MH_LIBRARY" val="CONTENTS"/>
  <p:tag name="MH_TYPE" val="OTHERS"/>
</p:tagLst>
</file>

<file path=ppt/tags/tag3.xml><?xml version="1.0" encoding="utf-8"?>
<p:tagLst xmlns:p="http://schemas.openxmlformats.org/presentationml/2006/main">
  <p:tag name="KSO_WM_DIAGRAM_VIRTUALLY_FRAME" val="{&quot;height&quot;:347.7712598425197,&quot;left&quot;:417.25086614173216,&quot;top&quot;:176.67039370078737,&quot;width&quot;:430.8000000000002}"/>
</p:tagLst>
</file>

<file path=ppt/tags/tag4.xml><?xml version="1.0" encoding="utf-8"?>
<p:tagLst xmlns:p="http://schemas.openxmlformats.org/presentationml/2006/main">
  <p:tag name="KSO_WM_DIAGRAM_VIRTUALLY_FRAME" val="{&quot;height&quot;:347.7712598425197,&quot;left&quot;:417.25086614173216,&quot;top&quot;:176.67039370078737,&quot;width&quot;:430.8000000000002}"/>
</p:tagLst>
</file>

<file path=ppt/tags/tag5.xml><?xml version="1.0" encoding="utf-8"?>
<p:tagLst xmlns:p="http://schemas.openxmlformats.org/presentationml/2006/main">
  <p:tag name="KSO_WM_DIAGRAM_VIRTUALLY_FRAME" val="{&quot;height&quot;:347.7712598425197,&quot;left&quot;:417.25086614173216,&quot;top&quot;:176.67039370078737,&quot;width&quot;:430.8000000000002}"/>
</p:tagLst>
</file>

<file path=ppt/tags/tag6.xml><?xml version="1.0" encoding="utf-8"?>
<p:tagLst xmlns:p="http://schemas.openxmlformats.org/presentationml/2006/main">
  <p:tag name="KSO_WM_DIAGRAM_VIRTUALLY_FRAME" val="{&quot;height&quot;:347.7712598425197,&quot;left&quot;:417.25086614173216,&quot;top&quot;:176.67039370078737,&quot;width&quot;:430.8000000000002}"/>
</p:tagLst>
</file>

<file path=ppt/tags/tag7.xml><?xml version="1.0" encoding="utf-8"?>
<p:tagLst xmlns:p="http://schemas.openxmlformats.org/presentationml/2006/main">
  <p:tag name="KSO_WM_DIAGRAM_VIRTUALLY_FRAME" val="{&quot;height&quot;:347.7712598425197,&quot;left&quot;:417.25086614173216,&quot;top&quot;:176.67039370078737,&quot;width&quot;:430.8000000000002}"/>
</p:tagLst>
</file>

<file path=ppt/tags/tag8.xml><?xml version="1.0" encoding="utf-8"?>
<p:tagLst xmlns:p="http://schemas.openxmlformats.org/presentationml/2006/main">
  <p:tag name="KSO_WM_DIAGRAM_VIRTUALLY_FRAME" val="{&quot;height&quot;:347.7712598425197,&quot;left&quot;:417.25086614173216,&quot;top&quot;:176.67039370078737,&quot;width&quot;:430.8000000000002}"/>
</p:tagLst>
</file>

<file path=ppt/tags/tag9.xml><?xml version="1.0" encoding="utf-8"?>
<p:tagLst xmlns:p="http://schemas.openxmlformats.org/presentationml/2006/main">
  <p:tag name="KSO_WM_DIAGRAM_VIRTUALLY_FRAME" val="{&quot;height&quot;:347.7712598425197,&quot;left&quot;:417.25086614173216,&quot;top&quot;:176.67039370078737,&quot;width&quot;:430.8000000000002}"/>
</p:tagLst>
</file>

<file path=ppt/tags/tag10.xml><?xml version="1.0" encoding="utf-8"?>
<p:tagLst xmlns:p="http://schemas.openxmlformats.org/presentationml/2006/main">
  <p:tag name="KSO_WM_DIAGRAM_VIRTUALLY_FRAME" val="{&quot;height&quot;:347.7712598425197,&quot;left&quot;:417.25086614173216,&quot;top&quot;:176.67039370078737,&quot;width&quot;:430.8000000000002}"/>
</p:tagLst>
</file>

<file path=ppt/tags/tag11.xml><?xml version="1.0" encoding="utf-8"?>
<p:tagLst xmlns:p="http://schemas.openxmlformats.org/presentationml/2006/main">
  <p:tag name="KSO_WM_DIAGRAM_VIRTUALLY_FRAME" val="{&quot;height&quot;:347.7712598425197,&quot;left&quot;:417.25086614173216,&quot;top&quot;:176.67039370078737,&quot;width&quot;:430.8000000000002}"/>
</p:tagLst>
</file>

<file path=ppt/tags/tag12.xml><?xml version="1.0" encoding="utf-8"?>
<p:tagLst xmlns:p="http://schemas.openxmlformats.org/presentationml/2006/main">
  <p:tag name="KSO_WM_DIAGRAM_VIRTUALLY_FRAME" val="{&quot;height&quot;:347.7712598425197,&quot;left&quot;:417.25086614173216,&quot;top&quot;:176.67039370078737,&quot;width&quot;:430.8000000000002}"/>
</p:tagLst>
</file>

<file path=ppt/tags/tag13.xml><?xml version="1.0" encoding="utf-8"?>
<p:tagLst xmlns:p="http://schemas.openxmlformats.org/presentationml/2006/main">
  <p:tag name="KSO_WM_DIAGRAM_VIRTUALLY_FRAME" val="{&quot;height&quot;:347.7712598425197,&quot;left&quot;:417.25086614173216,&quot;top&quot;:176.67039370078737,&quot;width&quot;:430.8000000000002}"/>
</p:tagLst>
</file>

<file path=ppt/tags/tag14.xml><?xml version="1.0" encoding="utf-8"?>
<p:tagLst xmlns:p="http://schemas.openxmlformats.org/presentationml/2006/main">
  <p:tag name="KSO_WM_DIAGRAM_VIRTUALLY_FRAME" val="{&quot;height&quot;:347.7712598425197,&quot;left&quot;:417.25086614173216,&quot;top&quot;:176.67039370078737,&quot;width&quot;:430.8000000000002}"/>
</p:tagLst>
</file>

<file path=ppt/tags/tag15.xml><?xml version="1.0" encoding="utf-8"?>
<p:tagLst xmlns:p="http://schemas.openxmlformats.org/presentationml/2006/main">
  <p:tag name="KSO_WM_DIAGRAM_VIRTUALLY_FRAME" val="{&quot;height&quot;:347.7712598425197,&quot;left&quot;:417.25086614173216,&quot;top&quot;:176.67039370078737,&quot;width&quot;:430.8000000000002}"/>
</p:tagLst>
</file>

<file path=ppt/tags/tag16.xml><?xml version="1.0" encoding="utf-8"?>
<p:tagLst xmlns:p="http://schemas.openxmlformats.org/presentationml/2006/main">
  <p:tag name="KSO_WM_DIAGRAM_VIRTUALLY_FRAME" val="{&quot;height&quot;:347.7712598425197,&quot;left&quot;:417.25086614173216,&quot;top&quot;:176.67039370078737,&quot;width&quot;:430.8000000000002}"/>
</p:tagLst>
</file>

<file path=ppt/tags/tag17.xml><?xml version="1.0" encoding="utf-8"?>
<p:tagLst xmlns:p="http://schemas.openxmlformats.org/presentationml/2006/main">
  <p:tag name="KSO_WM_DIAGRAM_VIRTUALLY_FRAME" val="{&quot;height&quot;:347.7712598425197,&quot;left&quot;:417.25086614173216,&quot;top&quot;:176.67039370078737,&quot;width&quot;:430.8000000000002}"/>
</p:tagLst>
</file>

<file path=ppt/tags/tag18.xml><?xml version="1.0" encoding="utf-8"?>
<p:tagLst xmlns:p="http://schemas.openxmlformats.org/presentationml/2006/main">
  <p:tag name="KSO_WM_DIAGRAM_VIRTUALLY_FRAME" val="{&quot;height&quot;:347.7712598425197,&quot;left&quot;:417.25086614173216,&quot;top&quot;:176.67039370078737,&quot;width&quot;:430.8000000000002}"/>
</p:tagLst>
</file>

<file path=ppt/tags/tag19.xml><?xml version="1.0" encoding="utf-8"?>
<p:tagLst xmlns:p="http://schemas.openxmlformats.org/presentationml/2006/main">
  <p:tag name="KSO_WM_DIAGRAM_VIRTUALLY_FRAME" val="{&quot;height&quot;:325.75,&quot;left&quot;:84.4,&quot;top&quot;:140.9,&quot;width&quot;:792.0005511811023}"/>
</p:tagLst>
</file>

<file path=ppt/tags/tag20.xml><?xml version="1.0" encoding="utf-8"?>
<p:tagLst xmlns:p="http://schemas.openxmlformats.org/presentationml/2006/main">
  <p:tag name="KSO_WM_DIAGRAM_VIRTUALLY_FRAME" val="{&quot;height&quot;:325.75,&quot;left&quot;:84.4,&quot;top&quot;:140.9,&quot;width&quot;:792.0005511811023}"/>
</p:tagLst>
</file>

<file path=ppt/tags/tag21.xml><?xml version="1.0" encoding="utf-8"?>
<p:tagLst xmlns:p="http://schemas.openxmlformats.org/presentationml/2006/main">
  <p:tag name="KSO_WM_DIAGRAM_VIRTUALLY_FRAME" val="{&quot;height&quot;:325.75,&quot;left&quot;:84.4,&quot;top&quot;:140.9,&quot;width&quot;:792.0005511811023}"/>
</p:tagLst>
</file>

<file path=ppt/tags/tag22.xml><?xml version="1.0" encoding="utf-8"?>
<p:tagLst xmlns:p="http://schemas.openxmlformats.org/presentationml/2006/main">
  <p:tag name="KSO_WM_DIAGRAM_VIRTUALLY_FRAME" val="{&quot;height&quot;:325.75,&quot;left&quot;:84.4,&quot;top&quot;:140.9,&quot;width&quot;:792.0005511811023}"/>
</p:tagLst>
</file>

<file path=ppt/tags/tag23.xml><?xml version="1.0" encoding="utf-8"?>
<p:tagLst xmlns:p="http://schemas.openxmlformats.org/presentationml/2006/main">
  <p:tag name="KSO_WM_DIAGRAM_VIRTUALLY_FRAME" val="{&quot;height&quot;:325.75,&quot;left&quot;:84.4,&quot;top&quot;:140.9,&quot;width&quot;:792.0005511811023}"/>
</p:tagLst>
</file>

<file path=ppt/tags/tag24.xml><?xml version="1.0" encoding="utf-8"?>
<p:tagLst xmlns:p="http://schemas.openxmlformats.org/presentationml/2006/main">
  <p:tag name="KSO_WM_DIAGRAM_VIRTUALLY_FRAME" val="{&quot;height&quot;:325.75,&quot;left&quot;:84.4,&quot;top&quot;:140.9,&quot;width&quot;:792.0005511811023}"/>
</p:tagLst>
</file>

<file path=ppt/tags/tag25.xml><?xml version="1.0" encoding="utf-8"?>
<p:tagLst xmlns:p="http://schemas.openxmlformats.org/presentationml/2006/main">
  <p:tag name="KSO_WM_DIAGRAM_VIRTUALLY_FRAME" val="{&quot;height&quot;:312.1,&quot;left&quot;:151.68346456692913,&quot;top&quot;:167.35,&quot;width&quot;:791.9665354330708}"/>
</p:tagLst>
</file>

<file path=ppt/tags/tag26.xml><?xml version="1.0" encoding="utf-8"?>
<p:tagLst xmlns:p="http://schemas.openxmlformats.org/presentationml/2006/main">
  <p:tag name="KSO_WM_DIAGRAM_VIRTUALLY_FRAME" val="{&quot;height&quot;:312.1,&quot;left&quot;:151.68346456692913,&quot;top&quot;:167.35,&quot;width&quot;:791.9665354330708}"/>
</p:tagLst>
</file>

<file path=ppt/tags/tag27.xml><?xml version="1.0" encoding="utf-8"?>
<p:tagLst xmlns:p="http://schemas.openxmlformats.org/presentationml/2006/main">
  <p:tag name="KSO_WM_DIAGRAM_VIRTUALLY_FRAME" val="{&quot;height&quot;:312.1,&quot;left&quot;:151.68346456692913,&quot;top&quot;:167.35,&quot;width&quot;:791.9665354330708}"/>
</p:tagLst>
</file>

<file path=ppt/tags/tag28.xml><?xml version="1.0" encoding="utf-8"?>
<p:tagLst xmlns:p="http://schemas.openxmlformats.org/presentationml/2006/main">
  <p:tag name="KSO_WM_DIAGRAM_VIRTUALLY_FRAME" val="{&quot;height&quot;:312.1,&quot;left&quot;:151.68346456692913,&quot;top&quot;:167.35,&quot;width&quot;:791.9665354330708}"/>
</p:tagLst>
</file>

<file path=ppt/tags/tag29.xml><?xml version="1.0" encoding="utf-8"?>
<p:tagLst xmlns:p="http://schemas.openxmlformats.org/presentationml/2006/main">
  <p:tag name="KSO_WM_DIAGRAM_VIRTUALLY_FRAME" val="{&quot;height&quot;:312.1,&quot;left&quot;:151.68346456692913,&quot;top&quot;:167.35,&quot;width&quot;:791.9665354330708}"/>
</p:tagLst>
</file>

<file path=ppt/tags/tag30.xml><?xml version="1.0" encoding="utf-8"?>
<p:tagLst xmlns:p="http://schemas.openxmlformats.org/presentationml/2006/main">
  <p:tag name="KSO_WM_DIAGRAM_VIRTUALLY_FRAME" val="{&quot;height&quot;:312.1,&quot;left&quot;:151.68346456692913,&quot;top&quot;:167.35,&quot;width&quot;:791.9665354330708}"/>
</p:tagLst>
</file>

<file path=ppt/tags/tag31.xml><?xml version="1.0" encoding="utf-8"?>
<p:tagLst xmlns:p="http://schemas.openxmlformats.org/presentationml/2006/main">
  <p:tag name="KSO_WM_DIAGRAM_VIRTUALLY_FRAME" val="{&quot;height&quot;:312.1,&quot;left&quot;:151.68346456692913,&quot;top&quot;:167.35,&quot;width&quot;:791.9665354330708}"/>
</p:tagLst>
</file>

<file path=ppt/tags/tag32.xml><?xml version="1.0" encoding="utf-8"?>
<p:tagLst xmlns:p="http://schemas.openxmlformats.org/presentationml/2006/main">
  <p:tag name="KSO_WM_DIAGRAM_VIRTUALLY_FRAME" val="{&quot;height&quot;:312.1,&quot;left&quot;:151.68346456692913,&quot;top&quot;:167.35,&quot;width&quot;:791.9665354330708}"/>
</p:tagLst>
</file>

<file path=ppt/tags/tag33.xml><?xml version="1.0" encoding="utf-8"?>
<p:tagLst xmlns:p="http://schemas.openxmlformats.org/presentationml/2006/main">
  <p:tag name="KSO_WM_DIAGRAM_VIRTUALLY_FRAME" val="{&quot;height&quot;:312.1,&quot;left&quot;:151.68346456692913,&quot;top&quot;:167.35,&quot;width&quot;:791.9665354330708}"/>
</p:tagLst>
</file>

<file path=ppt/tags/tag34.xml><?xml version="1.0" encoding="utf-8"?>
<p:tagLst xmlns:p="http://schemas.openxmlformats.org/presentationml/2006/main">
  <p:tag name="KSO_WM_DIAGRAM_VIRTUALLY_FRAME" val="{&quot;height&quot;:312.1,&quot;left&quot;:151.68346456692913,&quot;top&quot;:167.35,&quot;width&quot;:791.9665354330708}"/>
</p:tagLst>
</file>

<file path=ppt/tags/tag35.xml><?xml version="1.0" encoding="utf-8"?>
<p:tagLst xmlns:p="http://schemas.openxmlformats.org/presentationml/2006/main">
  <p:tag name="KSO_WM_DIAGRAM_VIRTUALLY_FRAME" val="{&quot;height&quot;:312.1,&quot;left&quot;:151.68346456692913,&quot;top&quot;:167.35,&quot;width&quot;:791.9665354330708}"/>
</p:tagLst>
</file>

<file path=ppt/tags/tag36.xml><?xml version="1.0" encoding="utf-8"?>
<p:tagLst xmlns:p="http://schemas.openxmlformats.org/presentationml/2006/main">
  <p:tag name="KSO_WM_DIAGRAM_VIRTUALLY_FRAME" val="{&quot;height&quot;:312.1,&quot;left&quot;:151.68346456692913,&quot;top&quot;:167.35,&quot;width&quot;:791.9665354330708}"/>
</p:tagLst>
</file>

<file path=ppt/tags/tag37.xml><?xml version="1.0" encoding="utf-8"?>
<p:tagLst xmlns:p="http://schemas.openxmlformats.org/presentationml/2006/main">
  <p:tag name="KSO_WM_DIAGRAM_VIRTUALLY_FRAME" val="{&quot;height&quot;:312.1,&quot;left&quot;:151.68346456692913,&quot;top&quot;:167.35,&quot;width&quot;:791.9665354330708}"/>
</p:tagLst>
</file>

<file path=ppt/tags/tag38.xml><?xml version="1.0" encoding="utf-8"?>
<p:tagLst xmlns:p="http://schemas.openxmlformats.org/presentationml/2006/main">
  <p:tag name="KSO_WM_DIAGRAM_VIRTUALLY_FRAME" val="{&quot;height&quot;:312.1,&quot;left&quot;:151.68346456692913,&quot;top&quot;:167.35,&quot;width&quot;:791.9665354330708}"/>
</p:tagLst>
</file>

<file path=ppt/tags/tag39.xml><?xml version="1.0" encoding="utf-8"?>
<p:tagLst xmlns:p="http://schemas.openxmlformats.org/presentationml/2006/main">
  <p:tag name="KSO_WM_DIAGRAM_VIRTUALLY_FRAME" val="{&quot;height&quot;:312.1,&quot;left&quot;:151.68346456692913,&quot;top&quot;:167.35,&quot;width&quot;:791.9665354330708}"/>
</p:tagLst>
</file>

<file path=ppt/tags/tag40.xml><?xml version="1.0" encoding="utf-8"?>
<p:tagLst xmlns:p="http://schemas.openxmlformats.org/presentationml/2006/main">
  <p:tag name="KSO_WM_DIAGRAM_VIRTUALLY_FRAME" val="{&quot;height&quot;:312.1,&quot;left&quot;:151.68346456692913,&quot;top&quot;:167.35,&quot;width&quot;:791.9665354330708}"/>
</p:tagLst>
</file>

<file path=ppt/tags/tag41.xml><?xml version="1.0" encoding="utf-8"?>
<p:tagLst xmlns:p="http://schemas.openxmlformats.org/presentationml/2006/main">
  <p:tag name="KSO_WM_DIAGRAM_VIRTUALLY_FRAME" val="{&quot;height&quot;:312.1,&quot;left&quot;:151.68346456692913,&quot;top&quot;:167.35,&quot;width&quot;:791.9665354330708}"/>
</p:tagLst>
</file>

<file path=ppt/tags/tag42.xml><?xml version="1.0" encoding="utf-8"?>
<p:tagLst xmlns:p="http://schemas.openxmlformats.org/presentationml/2006/main">
  <p:tag name="KSO_WM_DIAGRAM_VIRTUALLY_FRAME" val="{&quot;height&quot;:312.1,&quot;left&quot;:151.68346456692913,&quot;top&quot;:167.35,&quot;width&quot;:791.9665354330708}"/>
</p:tagLst>
</file>

<file path=ppt/tags/tag43.xml><?xml version="1.0" encoding="utf-8"?>
<p:tagLst xmlns:p="http://schemas.openxmlformats.org/presentationml/2006/main">
  <p:tag name="KSO_WM_DIAGRAM_VIRTUALLY_FRAME" val="{&quot;height&quot;:312.1,&quot;left&quot;:151.68346456692913,&quot;top&quot;:167.35,&quot;width&quot;:791.9665354330708}"/>
</p:tagLst>
</file>

<file path=ppt/tags/tag44.xml><?xml version="1.0" encoding="utf-8"?>
<p:tagLst xmlns:p="http://schemas.openxmlformats.org/presentationml/2006/main">
  <p:tag name="KSO_WM_DIAGRAM_VIRTUALLY_FRAME" val="{&quot;height&quot;:312.1,&quot;left&quot;:151.68346456692913,&quot;top&quot;:167.35,&quot;width&quot;:791.9665354330708}"/>
</p:tagLst>
</file>

<file path=ppt/tags/tag45.xml><?xml version="1.0" encoding="utf-8"?>
<p:tagLst xmlns:p="http://schemas.openxmlformats.org/presentationml/2006/main">
  <p:tag name="KSO_WM_DIAGRAM_VIRTUALLY_FRAME" val="{&quot;height&quot;:312.1,&quot;left&quot;:151.68346456692913,&quot;top&quot;:167.35,&quot;width&quot;:791.9665354330708}"/>
</p:tagLst>
</file>

<file path=ppt/tags/tag46.xml><?xml version="1.0" encoding="utf-8"?>
<p:tagLst xmlns:p="http://schemas.openxmlformats.org/presentationml/2006/main">
  <p:tag name="KSO_WM_DIAGRAM_VIRTUALLY_FRAME" val="{&quot;height&quot;:312.1,&quot;left&quot;:151.68346456692913,&quot;top&quot;:167.35,&quot;width&quot;:791.9665354330708}"/>
</p:tagLst>
</file>

<file path=ppt/tags/tag47.xml><?xml version="1.0" encoding="utf-8"?>
<p:tagLst xmlns:p="http://schemas.openxmlformats.org/presentationml/2006/main">
  <p:tag name="KSO_WM_DIAGRAM_VIRTUALLY_FRAME" val="{&quot;height&quot;:312.1,&quot;left&quot;:151.68346456692913,&quot;top&quot;:167.35,&quot;width&quot;:791.9665354330708}"/>
</p:tagLst>
</file>

<file path=ppt/tags/tag48.xml><?xml version="1.0" encoding="utf-8"?>
<p:tagLst xmlns:p="http://schemas.openxmlformats.org/presentationml/2006/main">
  <p:tag name="KSO_WM_DIAGRAM_VIRTUALLY_FRAME" val="{&quot;height&quot;:312.1,&quot;left&quot;:151.68346456692913,&quot;top&quot;:167.35,&quot;width&quot;:791.9665354330708}"/>
</p:tagLst>
</file>

<file path=ppt/tags/tag49.xml><?xml version="1.0" encoding="utf-8"?>
<p:tagLst xmlns:p="http://schemas.openxmlformats.org/presentationml/2006/main">
  <p:tag name="KSO_WM_DIAGRAM_VIRTUALLY_FRAME" val="{&quot;height&quot;:312.1,&quot;left&quot;:151.68346456692913,&quot;top&quot;:167.35,&quot;width&quot;:791.9665354330708}"/>
</p:tagLst>
</file>

<file path=ppt/tags/tag50.xml><?xml version="1.0" encoding="utf-8"?>
<p:tagLst xmlns:p="http://schemas.openxmlformats.org/presentationml/2006/main">
  <p:tag name="KSO_WM_DIAGRAM_VIRTUALLY_FRAME" val="{&quot;height&quot;:312.1,&quot;left&quot;:151.68346456692913,&quot;top&quot;:167.35,&quot;width&quot;:791.9665354330708}"/>
</p:tagLst>
</file>

<file path=ppt/tags/tag51.xml><?xml version="1.0" encoding="utf-8"?>
<p:tagLst xmlns:p="http://schemas.openxmlformats.org/presentationml/2006/main">
  <p:tag name="AS_NET" val="4.0.30319.42000"/>
  <p:tag name="AS_OS" val="Microsoft Windows NT 6.1.7601 Service Pack 1"/>
  <p:tag name="AS_RELEASE_DATE" val="2022.11.14"/>
  <p:tag name="AS_TITLE" val="Aspose.Slides for .NET 4.0 Client Profile"/>
  <p:tag name="AS_VERSION" val="22.11"/>
  <p:tag name="ISPRING_PRESENTATION_TITLE" val="PowerPoint 演示文稿"/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fi4m4gcy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i4m4gcy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</Template>
  <TotalTime>0</TotalTime>
  <Words>950</Words>
  <Application>WPS 演示</Application>
  <PresentationFormat>自定义</PresentationFormat>
  <Paragraphs>74</Paragraphs>
  <Slides>10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23" baseType="lpstr">
      <vt:lpstr>Arial</vt:lpstr>
      <vt:lpstr>宋体</vt:lpstr>
      <vt:lpstr>Wingdings</vt:lpstr>
      <vt:lpstr>Wingdings</vt:lpstr>
      <vt:lpstr>Arial</vt:lpstr>
      <vt:lpstr>微软雅黑</vt:lpstr>
      <vt:lpstr>Impact</vt:lpstr>
      <vt:lpstr>钉钉进步体</vt:lpstr>
      <vt:lpstr>方正隶书_GBK</vt:lpstr>
      <vt:lpstr>Arial Unicode MS</vt:lpstr>
      <vt:lpstr>Calibri</vt:lpstr>
      <vt:lpstr>第一PPT，www.1ppt.com</vt:lpstr>
      <vt:lpstr>第一PPT，www.1ppt.com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营销计划</dc:title>
  <dc:creator>第一PPT</dc:creator>
  <cp:keywords>www.1ppt.com</cp:keywords>
  <dc:description>www.1ppt.com</dc:description>
  <cp:lastModifiedBy>Administrator</cp:lastModifiedBy>
  <cp:revision>19</cp:revision>
  <dcterms:created xsi:type="dcterms:W3CDTF">2017-09-22T23:52:00Z</dcterms:created>
  <dcterms:modified xsi:type="dcterms:W3CDTF">2024-11-20T06:26:04Z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A07400B47F8A4C9C9F9B8DC071F242F8_13</vt:lpwstr>
  </property>
  <property fmtid="{D5CDD505-2E9C-101B-9397-08002B2CF9AE}" pid="3" name="KSOProductBuildVer">
    <vt:lpwstr>2052-12.1.0.18912</vt:lpwstr>
  </property>
</Properties>
</file>