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667" r:id="rId1"/>
    <p:sldMasterId id="2147494704" r:id="rId2"/>
  </p:sldMasterIdLst>
  <p:notesMasterIdLst>
    <p:notesMasterId r:id="rId3"/>
  </p:notesMasterIdLst>
  <p:sldIdLst>
    <p:sldId id="5243" r:id="rId4"/>
    <p:sldId id="5248" r:id="rId5"/>
    <p:sldId id="5252" r:id="rId6"/>
    <p:sldId id="5255" r:id="rId7"/>
    <p:sldId id="5258" r:id="rId8"/>
    <p:sldId id="5261" r:id="rId9"/>
    <p:sldId id="5264" r:id="rId10"/>
    <p:sldId id="5267" r:id="rId11"/>
    <p:sldId id="5270" r:id="rId12"/>
    <p:sldId id="5273" r:id="rId13"/>
    <p:sldId id="5276" r:id="rId14"/>
    <p:sldId id="5279" r:id="rId15"/>
    <p:sldId id="5282" r:id="rId16"/>
    <p:sldId id="5285" r:id="rId17"/>
    <p:sldId id="5288" r:id="rId18"/>
    <p:sldId id="5291" r:id="rId19"/>
    <p:sldId id="5294" r:id="rId20"/>
    <p:sldId id="5297" r:id="rId21"/>
    <p:sldId id="5300" r:id="rId22"/>
    <p:sldId id="5303" r:id="rId23"/>
    <p:sldId id="5306" r:id="rId24"/>
    <p:sldId id="5309" r:id="rId25"/>
    <p:sldId id="5312" r:id="rId26"/>
    <p:sldId id="5315" r:id="rId27"/>
    <p:sldId id="5318" r:id="rId28"/>
    <p:sldId id="5321" r:id="rId29"/>
    <p:sldId id="5324" r:id="rId30"/>
    <p:sldId id="5327" r:id="rId31"/>
    <p:sldId id="5330" r:id="rId32"/>
    <p:sldId id="5333" r:id="rId33"/>
    <p:sldId id="5336" r:id="rId34"/>
    <p:sldId id="5339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2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image" Target="../media/image4.png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2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image" Target="../media/image2.png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tags" Target="../tags/tag50.xml"/><Relationship Id="rId9" Type="http://schemas.openxmlformats.org/officeDocument/2006/relationships/tags" Target="../tags/tag51.xml"/><Relationship Id="rId10" Type="http://schemas.openxmlformats.org/officeDocument/2006/relationships/tags" Target="../tags/tag52.xml"/><Relationship Id="rId11" Type="http://schemas.openxmlformats.org/officeDocument/2006/relationships/tags" Target="../tags/tag53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image" Target="../media/image2.png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tags" Target="../tags/tag57.xml"/><Relationship Id="rId6" Type="http://schemas.openxmlformats.org/officeDocument/2006/relationships/tags" Target="../tags/tag58.xml"/><Relationship Id="rId7" Type="http://schemas.openxmlformats.org/officeDocument/2006/relationships/tags" Target="../tags/tag59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2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2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5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幻灯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8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2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4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幻灯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  <a:p>
            <a:pPr lvl="0"/>
            <a:endParaRPr dirty="0"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0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 descr="幻灯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710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幻灯片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4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-18789"/>
            <a:ext cx="12192000" cy="6858000"/>
          </a:xfrm>
          <a:prstGeom prst="rect"/>
        </p:spPr>
      </p:pic>
      <p:sp>
        <p:nvSpPr>
          <p:cNvPr id="1048784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5" descr="图片包含 游戏机, 窗帘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96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7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0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9.xml"/><Relationship Id="rId13" Type="http://schemas.openxmlformats.org/officeDocument/2006/relationships/image" Target="../media/image2.png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tags" Target="../tags/tag93.xml"/><Relationship Id="rId18" Type="http://schemas.openxmlformats.org/officeDocument/2006/relationships/tags" Target="../tags/tag94.xml"/><Relationship Id="rId19" Type="http://schemas.openxmlformats.org/officeDocument/2006/relationships/tags" Target="../tags/tag95.xml"/><Relationship Id="rId20" Type="http://schemas.openxmlformats.org/officeDocument/2006/relationships/tags" Target="../tags/tag96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668" r:id="rId1"/>
    <p:sldLayoutId id="2147494669" r:id="rId2"/>
    <p:sldLayoutId id="2147494670" r:id="rId3"/>
    <p:sldLayoutId id="2147494671" r:id="rId4"/>
    <p:sldLayoutId id="2147494672" r:id="rId5"/>
    <p:sldLayoutId id="2147494673" r:id="rId6"/>
    <p:sldLayoutId id="2147494674" r:id="rId7"/>
    <p:sldLayoutId id="2147494675" r:id="rId8"/>
    <p:sldLayoutId id="2147494676" r:id="rId9"/>
    <p:sldLayoutId id="2147494677" r:id="rId10"/>
    <p:sldLayoutId id="214749467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卡通人物  低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18790"/>
            <a:ext cx="12192000" cy="6858000"/>
          </a:xfrm>
          <a:prstGeom prst="rect"/>
        </p:spPr>
      </p:pic>
      <p:sp>
        <p:nvSpPr>
          <p:cNvPr id="1048654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/>
          <a:noFill/>
          <a:ln>
            <a:noFill/>
            <a:prstDash val="sysDash"/>
          </a:ln>
        </p:spPr>
        <p:txBody>
          <a:bodyPr anchor="ctr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4705" r:id="rId1"/>
    <p:sldLayoutId id="2147494706" r:id="rId2"/>
    <p:sldLayoutId id="2147494707" r:id="rId3"/>
    <p:sldLayoutId id="2147494708" r:id="rId4"/>
    <p:sldLayoutId id="2147494709" r:id="rId5"/>
    <p:sldLayoutId id="2147494710" r:id="rId6"/>
    <p:sldLayoutId id="2147494711" r:id="rId7"/>
    <p:sldLayoutId id="2147494712" r:id="rId8"/>
    <p:sldLayoutId id="2147494713" r:id="rId9"/>
    <p:sldLayoutId id="2147494714" r:id="rId10"/>
    <p:sldLayoutId id="2147494715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2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  <a:sym typeface="+mn-ea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tags" Target="../tags/tag114.xml"/><Relationship Id="rId15" Type="http://schemas.openxmlformats.org/officeDocument/2006/relationships/tags" Target="../tags/tag115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tags" Target="../tags/tag157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tags" Target="../tags/tag182.xml"/><Relationship Id="rId14" Type="http://schemas.openxmlformats.org/officeDocument/2006/relationships/tags" Target="../tags/tag183.xml"/><Relationship Id="rId15" Type="http://schemas.openxmlformats.org/officeDocument/2006/relationships/tags" Target="../tags/tag184.xml"/><Relationship Id="rId16" Type="http://schemas.openxmlformats.org/officeDocument/2006/relationships/tags" Target="../tags/tag185.xml"/><Relationship Id="rId17" Type="http://schemas.openxmlformats.org/officeDocument/2006/relationships/tags" Target="../tags/tag186.xml"/><Relationship Id="rId18" Type="http://schemas.openxmlformats.org/officeDocument/2006/relationships/tags" Target="../tags/tag187.xml"/><Relationship Id="rId19" Type="http://schemas.openxmlformats.org/officeDocument/2006/relationships/tags" Target="../tags/tag188.xml"/><Relationship Id="rId20" Type="http://schemas.openxmlformats.org/officeDocument/2006/relationships/tags" Target="../tags/tag189.xml"/><Relationship Id="rId21" Type="http://schemas.openxmlformats.org/officeDocument/2006/relationships/tags" Target="../tags/tag190.xml"/><Relationship Id="rId22" Type="http://schemas.openxmlformats.org/officeDocument/2006/relationships/tags" Target="../tags/tag191.xml"/><Relationship Id="rId23" Type="http://schemas.openxmlformats.org/officeDocument/2006/relationships/tags" Target="../tags/tag192.xml"/><Relationship Id="rId24" Type="http://schemas.openxmlformats.org/officeDocument/2006/relationships/tags" Target="../tags/tag193.xml"/><Relationship Id="rId25" Type="http://schemas.openxmlformats.org/officeDocument/2006/relationships/tags" Target="../tags/tag194.xml"/><Relationship Id="rId26" Type="http://schemas.openxmlformats.org/officeDocument/2006/relationships/tags" Target="../tags/tag195.xml"/><Relationship Id="rId27" Type="http://schemas.openxmlformats.org/officeDocument/2006/relationships/tags" Target="../tags/tag196.xml"/><Relationship Id="rId28" Type="http://schemas.openxmlformats.org/officeDocument/2006/relationships/tags" Target="../tags/tag197.xml"/><Relationship Id="rId29" Type="http://schemas.openxmlformats.org/officeDocument/2006/relationships/tags" Target="../tags/tag198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tags" Target="../tags/tag230.xml"/><Relationship Id="rId14" Type="http://schemas.openxmlformats.org/officeDocument/2006/relationships/tags" Target="../tags/tag231.xml"/><Relationship Id="rId15" Type="http://schemas.openxmlformats.org/officeDocument/2006/relationships/tags" Target="../tags/tag232.xml"/><Relationship Id="rId16" Type="http://schemas.openxmlformats.org/officeDocument/2006/relationships/tags" Target="../tags/tag233.xml"/><Relationship Id="rId17" Type="http://schemas.openxmlformats.org/officeDocument/2006/relationships/tags" Target="../tags/tag234.xml"/><Relationship Id="rId18" Type="http://schemas.openxmlformats.org/officeDocument/2006/relationships/tags" Target="../tags/tag235.xml"/><Relationship Id="rId19" Type="http://schemas.openxmlformats.org/officeDocument/2006/relationships/tags" Target="../tags/tag236.xml"/><Relationship Id="rId20" Type="http://schemas.openxmlformats.org/officeDocument/2006/relationships/tags" Target="../tags/tag237.xml"/><Relationship Id="rId21" Type="http://schemas.openxmlformats.org/officeDocument/2006/relationships/tags" Target="../tags/tag238.xml"/><Relationship Id="rId22" Type="http://schemas.openxmlformats.org/officeDocument/2006/relationships/tags" Target="../tags/tag239.xml"/><Relationship Id="rId23" Type="http://schemas.openxmlformats.org/officeDocument/2006/relationships/tags" Target="../tags/tag240.xml"/><Relationship Id="rId24" Type="http://schemas.openxmlformats.org/officeDocument/2006/relationships/tags" Target="../tags/tag241.xml"/><Relationship Id="rId25" Type="http://schemas.openxmlformats.org/officeDocument/2006/relationships/tags" Target="../tags/tag242.xml"/><Relationship Id="rId26" Type="http://schemas.openxmlformats.org/officeDocument/2006/relationships/tags" Target="../tags/tag243.xml"/><Relationship Id="rId27" Type="http://schemas.openxmlformats.org/officeDocument/2006/relationships/tags" Target="../tags/tag244.xml"/><Relationship Id="rId28" Type="http://schemas.openxmlformats.org/officeDocument/2006/relationships/tags" Target="../tags/tag245.xml"/><Relationship Id="rId29" Type="http://schemas.openxmlformats.org/officeDocument/2006/relationships/tags" Target="../tags/tag246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tags" Target="../tags/tag306.xml"/><Relationship Id="rId14" Type="http://schemas.openxmlformats.org/officeDocument/2006/relationships/tags" Target="../tags/tag307.xml"/><Relationship Id="rId15" Type="http://schemas.openxmlformats.org/officeDocument/2006/relationships/tags" Target="../tags/tag308.xml"/><Relationship Id="rId16" Type="http://schemas.openxmlformats.org/officeDocument/2006/relationships/tags" Target="../tags/tag309.xml"/><Relationship Id="rId17" Type="http://schemas.openxmlformats.org/officeDocument/2006/relationships/tags" Target="../tags/tag310.xml"/><Relationship Id="rId18" Type="http://schemas.openxmlformats.org/officeDocument/2006/relationships/tags" Target="../tags/tag311.xml"/><Relationship Id="rId19" Type="http://schemas.openxmlformats.org/officeDocument/2006/relationships/tags" Target="../tags/tag312.xml"/><Relationship Id="rId20" Type="http://schemas.openxmlformats.org/officeDocument/2006/relationships/tags" Target="../tags/tag313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tags" Target="../tags/tag376.xml"/><Relationship Id="rId10" Type="http://schemas.openxmlformats.org/officeDocument/2006/relationships/tags" Target="../tags/tag377.xml"/><Relationship Id="rId11" Type="http://schemas.openxmlformats.org/officeDocument/2006/relationships/tags" Target="../tags/tag378.xml"/><Relationship Id="rId12" Type="http://schemas.openxmlformats.org/officeDocument/2006/relationships/tags" Target="../tags/tag379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tags" Target="../tags/tag384.xml"/><Relationship Id="rId6" Type="http://schemas.openxmlformats.org/officeDocument/2006/relationships/tags" Target="../tags/tag385.xml"/><Relationship Id="rId7" Type="http://schemas.openxmlformats.org/officeDocument/2006/relationships/tags" Target="../tags/tag386.xml"/><Relationship Id="rId8" Type="http://schemas.openxmlformats.org/officeDocument/2006/relationships/tags" Target="../tags/tag387.xml"/><Relationship Id="rId9" Type="http://schemas.openxmlformats.org/officeDocument/2006/relationships/tags" Target="../tags/tag388.xml"/><Relationship Id="rId10" Type="http://schemas.openxmlformats.org/officeDocument/2006/relationships/tags" Target="../tags/tag389.xml"/><Relationship Id="rId11" Type="http://schemas.openxmlformats.org/officeDocument/2006/relationships/tags" Target="../tags/tag390.xml"/><Relationship Id="rId12" Type="http://schemas.openxmlformats.org/officeDocument/2006/relationships/tags" Target="../tags/tag391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tags" Target="../tags/tag395.xml"/><Relationship Id="rId5" Type="http://schemas.openxmlformats.org/officeDocument/2006/relationships/tags" Target="../tags/tag396.xml"/><Relationship Id="rId6" Type="http://schemas.openxmlformats.org/officeDocument/2006/relationships/tags" Target="../tags/tag397.xml"/><Relationship Id="rId7" Type="http://schemas.openxmlformats.org/officeDocument/2006/relationships/tags" Target="../tags/tag398.xml"/><Relationship Id="rId8" Type="http://schemas.openxmlformats.org/officeDocument/2006/relationships/tags" Target="../tags/tag399.xml"/><Relationship Id="rId9" Type="http://schemas.openxmlformats.org/officeDocument/2006/relationships/tags" Target="../tags/tag400.xml"/><Relationship Id="rId10" Type="http://schemas.openxmlformats.org/officeDocument/2006/relationships/tags" Target="../tags/tag401.xml"/><Relationship Id="rId11" Type="http://schemas.openxmlformats.org/officeDocument/2006/relationships/tags" Target="../tags/tag402.xml"/><Relationship Id="rId12" Type="http://schemas.openxmlformats.org/officeDocument/2006/relationships/tags" Target="../tags/tag403.xml"/><Relationship Id="rId13" Type="http://schemas.openxmlformats.org/officeDocument/2006/relationships/tags" Target="../tags/tag404.xml"/><Relationship Id="rId14" Type="http://schemas.openxmlformats.org/officeDocument/2006/relationships/tags" Target="../tags/tag405.xml"/><Relationship Id="rId15" Type="http://schemas.openxmlformats.org/officeDocument/2006/relationships/tags" Target="../tags/tag406.xml"/><Relationship Id="rId16" Type="http://schemas.openxmlformats.org/officeDocument/2006/relationships/tags" Target="../tags/tag407.xml"/><Relationship Id="rId17" Type="http://schemas.openxmlformats.org/officeDocument/2006/relationships/tags" Target="../tags/tag408.xml"/><Relationship Id="rId18" Type="http://schemas.openxmlformats.org/officeDocument/2006/relationships/tags" Target="../tags/tag409.xml"/><Relationship Id="rId19" Type="http://schemas.openxmlformats.org/officeDocument/2006/relationships/tags" Target="../tags/tag410.xml"/><Relationship Id="rId20" Type="http://schemas.openxmlformats.org/officeDocument/2006/relationships/tags" Target="../tags/tag411.xml"/><Relationship Id="rId21" Type="http://schemas.openxmlformats.org/officeDocument/2006/relationships/tags" Target="../tags/tag412.xml"/><Relationship Id="rId22" Type="http://schemas.openxmlformats.org/officeDocument/2006/relationships/tags" Target="../tags/tag413.xml"/><Relationship Id="rId23" Type="http://schemas.openxmlformats.org/officeDocument/2006/relationships/tags" Target="../tags/tag414.xml"/><Relationship Id="rId24" Type="http://schemas.openxmlformats.org/officeDocument/2006/relationships/tags" Target="../tags/tag415.xml"/><Relationship Id="rId25" Type="http://schemas.openxmlformats.org/officeDocument/2006/relationships/tags" Target="../tags/tag416.xml"/><Relationship Id="rId26" Type="http://schemas.openxmlformats.org/officeDocument/2006/relationships/tags" Target="../tags/tag417.xml"/><Relationship Id="rId27" Type="http://schemas.openxmlformats.org/officeDocument/2006/relationships/tags" Target="../tags/tag418.xml"/><Relationship Id="rId28" Type="http://schemas.openxmlformats.org/officeDocument/2006/relationships/tags" Target="../tags/tag419.xml"/><Relationship Id="rId29" Type="http://schemas.openxmlformats.org/officeDocument/2006/relationships/tags" Target="../tags/tag420.xml"/><Relationship Id="rId30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33.xml"/><Relationship Id="rId2" Type="http://schemas.openxmlformats.org/officeDocument/2006/relationships/tags" Target="../tags/tag434.xml"/><Relationship Id="rId3" Type="http://schemas.openxmlformats.org/officeDocument/2006/relationships/tags" Target="../tags/tag43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9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2024年金融科技安全保障计划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/目录</a:t>
            </a:r>
            <a:endParaRPr altLang="en-US" lang="zh-CN"/>
          </a:p>
        </p:txBody>
      </p:sp>
      <p:sp>
        <p:nvSpPr>
          <p:cNvPr id="10488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2" name="序号"/>
          <p:cNvSpPr txBox="1"/>
          <p:nvPr>
            <p:custDataLst>
              <p:tags r:id="rId3"/>
            </p:custDataLst>
          </p:nvPr>
        </p:nvSpPr>
        <p:spPr>
          <a:xfrm>
            <a:off x="5293360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02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4" name="标题"/>
          <p:cNvSpPr txBox="1"/>
          <p:nvPr>
            <p:custDataLst>
              <p:tags r:id="rId4"/>
            </p:custDataLst>
          </p:nvPr>
        </p:nvSpPr>
        <p:spPr>
          <a:xfrm>
            <a:off x="5293360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保障计划的主要内容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5"/>
            </p:custDataLst>
          </p:nvPr>
        </p:nvSpPr>
        <p:spPr>
          <a:xfrm>
            <a:off x="165417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01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8" name="标题"/>
          <p:cNvSpPr txBox="1"/>
          <p:nvPr>
            <p:custDataLst>
              <p:tags r:id="rId6"/>
            </p:custDataLst>
          </p:nvPr>
        </p:nvSpPr>
        <p:spPr>
          <a:xfrm>
            <a:off x="165417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金融科技安全保障计划的背景和目标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7"/>
            </p:custDataLst>
          </p:nvPr>
        </p:nvSpPr>
        <p:spPr>
          <a:xfrm>
            <a:off x="893254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03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8"/>
            </p:custDataLst>
          </p:nvPr>
        </p:nvSpPr>
        <p:spPr>
          <a:xfrm>
            <a:off x="893254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保障计划的实施方式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4" name="序号"/>
          <p:cNvSpPr txBox="1"/>
          <p:nvPr>
            <p:custDataLst>
              <p:tags r:id="rId9"/>
            </p:custDataLst>
          </p:nvPr>
        </p:nvSpPr>
        <p:spPr>
          <a:xfrm>
            <a:off x="5293360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05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5293360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保障计划的可行性分析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1"/>
            </p:custDataLst>
          </p:nvPr>
        </p:nvSpPr>
        <p:spPr>
          <a:xfrm>
            <a:off x="165417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04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0" name="标题"/>
          <p:cNvSpPr txBox="1"/>
          <p:nvPr>
            <p:custDataLst>
              <p:tags r:id="rId12"/>
            </p:custDataLst>
          </p:nvPr>
        </p:nvSpPr>
        <p:spPr>
          <a:xfrm>
            <a:off x="165417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保障计划的预期成果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2" name="序号"/>
          <p:cNvSpPr txBox="1"/>
          <p:nvPr>
            <p:custDataLst>
              <p:tags r:id="rId13"/>
            </p:custDataLst>
          </p:nvPr>
        </p:nvSpPr>
        <p:spPr>
          <a:xfrm>
            <a:off x="893254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06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4" name="标题"/>
          <p:cNvSpPr txBox="1"/>
          <p:nvPr>
            <p:custDataLst>
              <p:tags r:id="rId14"/>
            </p:custDataLst>
          </p:nvPr>
        </p:nvSpPr>
        <p:spPr>
          <a:xfrm>
            <a:off x="893254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保障计划的后续规划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金融科技安全保障计划的背景和目标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金融科技的发展现状</a:t>
            </a:r>
            <a:endParaRPr altLang="en-US" lang="zh-CN"/>
          </a:p>
        </p:txBody>
      </p:sp>
      <p:sp>
        <p:nvSpPr>
          <p:cNvPr id="1048950" name="正文"/>
          <p:cNvSpPr txBox="1"/>
          <p:nvPr>
            <p:custDataLst>
              <p:tags r:id="rId1"/>
            </p:custDataLst>
          </p:nvPr>
        </p:nvSpPr>
        <p:spPr>
          <a:xfrm>
            <a:off x="3190387" y="5605697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金融科技的发展也带来了一些挑战和风险，如数据安全、隐私保护等问题，需要加强监管和规范。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标题"/>
          <p:cNvSpPr txBox="1"/>
          <p:nvPr>
            <p:custDataLst>
              <p:tags r:id="rId2"/>
            </p:custDataLst>
          </p:nvPr>
        </p:nvSpPr>
        <p:spPr>
          <a:xfrm>
            <a:off x="3190387" y="5141077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54" name="正文"/>
          <p:cNvSpPr txBox="1"/>
          <p:nvPr>
            <p:custDataLst>
              <p:tags r:id="rId3"/>
            </p:custDataLst>
          </p:nvPr>
        </p:nvSpPr>
        <p:spPr>
          <a:xfrm>
            <a:off x="3194175" y="4389857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2024年金融科技的发展已经进入了更加成熟和稳定的阶段，各种新兴技术如人工智能、区块链等在金融领域的应用越来越广泛。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标题"/>
          <p:cNvSpPr txBox="1"/>
          <p:nvPr>
            <p:custDataLst>
              <p:tags r:id="rId4"/>
            </p:custDataLst>
          </p:nvPr>
        </p:nvSpPr>
        <p:spPr>
          <a:xfrm>
            <a:off x="3194175" y="3924605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58" name="正文"/>
          <p:cNvSpPr txBox="1"/>
          <p:nvPr>
            <p:custDataLst>
              <p:tags r:id="rId5"/>
            </p:custDataLst>
          </p:nvPr>
        </p:nvSpPr>
        <p:spPr>
          <a:xfrm>
            <a:off x="3190387" y="1955651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金融科技在2024年的市场规模已经达到了数十亿美元，成为全球经济增长的重要动力。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标题"/>
          <p:cNvSpPr txBox="1"/>
          <p:nvPr>
            <p:custDataLst>
              <p:tags r:id="rId6"/>
            </p:custDataLst>
          </p:nvPr>
        </p:nvSpPr>
        <p:spPr>
          <a:xfrm>
            <a:off x="3190387" y="1490400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62" name="正文"/>
          <p:cNvSpPr txBox="1"/>
          <p:nvPr>
            <p:custDataLst>
              <p:tags r:id="rId7"/>
            </p:custDataLst>
          </p:nvPr>
        </p:nvSpPr>
        <p:spPr>
          <a:xfrm>
            <a:off x="3194175" y="3172754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金融科技的发展推动了传统金融行业的变革，加速了数字化转型的进程。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标题"/>
          <p:cNvSpPr txBox="1"/>
          <p:nvPr>
            <p:custDataLst>
              <p:tags r:id="rId8"/>
            </p:custDataLst>
          </p:nvPr>
        </p:nvSpPr>
        <p:spPr>
          <a:xfrm>
            <a:off x="3194175" y="2706871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安全威胁和挑战</a:t>
            </a:r>
            <a:endParaRPr altLang="en-US" lang="zh-CN"/>
          </a:p>
        </p:txBody>
      </p:sp>
      <p:sp>
        <p:nvSpPr>
          <p:cNvPr id="104900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金融科技面临的主要安全威胁包括网络攻击、数据泄露和金融诈骗等。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随着金融科技的发展，新型安全威胁和挑战不断涌现，对金融行业的安全保障提出了更高的要求。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金融科技安全保障计划旨在应对这些威胁和挑战，保障金融行业的安全稳定运行。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安全威胁和挑战是制定金融科技安全保障计划的重要背景和前提。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保障计划的目标和愿景</a:t>
            </a:r>
            <a:endParaRPr altLang="en-US" lang="zh-CN"/>
          </a:p>
        </p:txBody>
      </p:sp>
      <p:sp>
        <p:nvSpPr>
          <p:cNvPr id="1049054" name="对角圆角矩形 52"/>
          <p:cNvSpPr/>
          <p:nvPr>
            <p:custDataLst>
              <p:tags r:id="rId1"/>
            </p:custDataLst>
          </p:nvPr>
        </p:nvSpPr>
        <p:spPr>
          <a:xfrm>
            <a:off x="608400" y="2685832"/>
            <a:ext cx="10969199" cy="92348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对角圆角矩形 53"/>
          <p:cNvSpPr/>
          <p:nvPr>
            <p:custDataLst>
              <p:tags r:id="rId2"/>
            </p:custDataLst>
          </p:nvPr>
        </p:nvSpPr>
        <p:spPr>
          <a:xfrm>
            <a:off x="608400" y="2517437"/>
            <a:ext cx="679399" cy="63630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直角三角形 54"/>
          <p:cNvSpPr/>
          <p:nvPr>
            <p:custDataLst>
              <p:tags r:id="rId3"/>
            </p:custDataLst>
          </p:nvPr>
        </p:nvSpPr>
        <p:spPr>
          <a:xfrm>
            <a:off x="1287700" y="2518072"/>
            <a:ext cx="100470" cy="167450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文本框 56"/>
          <p:cNvSpPr txBox="1"/>
          <p:nvPr>
            <p:custDataLst>
              <p:tags r:id="rId4"/>
            </p:custDataLst>
          </p:nvPr>
        </p:nvSpPr>
        <p:spPr>
          <a:xfrm>
            <a:off x="1331546" y="2730949"/>
            <a:ext cx="9899642" cy="8250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9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目标：提高金融科技安全水平，降低金融风险</a:t>
            </a:r>
            <a:endParaRPr altLang="en-US" dirty="0" sz="19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对角圆角矩形 5"/>
          <p:cNvSpPr/>
          <p:nvPr>
            <p:custDataLst>
              <p:tags r:id="rId5"/>
            </p:custDataLst>
          </p:nvPr>
        </p:nvSpPr>
        <p:spPr>
          <a:xfrm>
            <a:off x="608400" y="4299884"/>
            <a:ext cx="10969199" cy="92348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对角圆角矩形 6"/>
          <p:cNvSpPr/>
          <p:nvPr>
            <p:custDataLst>
              <p:tags r:id="rId6"/>
            </p:custDataLst>
          </p:nvPr>
        </p:nvSpPr>
        <p:spPr>
          <a:xfrm>
            <a:off x="608400" y="4131489"/>
            <a:ext cx="679399" cy="63630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6" name="直角三角形 7"/>
          <p:cNvSpPr/>
          <p:nvPr>
            <p:custDataLst>
              <p:tags r:id="rId7"/>
            </p:custDataLst>
          </p:nvPr>
        </p:nvSpPr>
        <p:spPr>
          <a:xfrm>
            <a:off x="1287700" y="4132760"/>
            <a:ext cx="100470" cy="167450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文本框 8"/>
          <p:cNvSpPr txBox="1"/>
          <p:nvPr>
            <p:custDataLst>
              <p:tags r:id="rId8"/>
            </p:custDataLst>
          </p:nvPr>
        </p:nvSpPr>
        <p:spPr>
          <a:xfrm>
            <a:off x="1331546" y="4353898"/>
            <a:ext cx="9899642" cy="825072"/>
          </a:xfrm>
          <a:prstGeom prst="rect"/>
          <a:noFill/>
        </p:spPr>
        <p:txBody>
          <a:bodyPr anchor="ctr" anchorCtr="0" bIns="107950" rtlCol="0" tIns="0" wrap="square">
            <a:normAutofit fontScale="84167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愿景：成为全球领先的金融科技安全保障机构，为金融行业提供全方位的安全保障服务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  <p:sp>
        <p:nvSpPr>
          <p:cNvPr id="104911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保障计划的主要内容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数据安全保护</a:t>
            </a:r>
            <a:endParaRPr altLang="en-US" lang="zh-CN"/>
          </a:p>
        </p:txBody>
      </p:sp>
      <p:sp>
        <p:nvSpPr>
          <p:cNvPr id="104914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数据审计：对数据的使用和访问进行审计，确保数据的合法性和安全性。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数据加密：对重要数据进行加密处理，确保数据在传输和存储过程中的安全性。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数据备份：定期对重要数据进行备份，以防止数据丢失或损坏。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数据分类：对数据进行分类管理，对不同类型的数据设置不同的安全保护措施。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网络安全防护</a:t>
            </a:r>
            <a:endParaRPr altLang="en-US" lang="zh-CN"/>
          </a:p>
        </p:txBody>
      </p:sp>
      <p:sp>
        <p:nvSpPr>
          <p:cNvPr id="104922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保障金融科技系统的网络安全，采用多层次的安全防护措施，防止网络攻击和数据泄露。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建立完善的安全管理制度和应急预案，提高安全事件的应对能力。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加强金融科技系统的安全监测和预警，及时发现和处置安全风险。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定期进行安全漏洞扫描和渗透测试，确保系统的安全性。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应用安全控制</a:t>
            </a:r>
            <a:endParaRPr altLang="en-US" lang="zh-CN"/>
          </a:p>
        </p:txBody>
      </p:sp>
      <p:sp>
        <p:nvSpPr>
          <p:cNvPr id="104928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保障计划中应用安全控制的目标和重要性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应用安全控制的监测与评估机制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应用安全控制与其他安全措施的协同作用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应用安全控制的具体措施和实施方案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物理安全措施</a:t>
            </a:r>
            <a:endParaRPr altLang="en-US" lang="zh-CN"/>
          </a:p>
        </p:txBody>
      </p:sp>
      <p:sp>
        <p:nvSpPr>
          <p:cNvPr id="104936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7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物理安全设备：使用锁、门禁卡、电子密码锁等设备，确保只有授权人员能够进入关键区域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灾难恢复计划：制定应对自然灾害、人为破坏等紧急情况的预案，确保关键数据和设施的安全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访问控制：限制对关键设施的物理访问，包括身份验证和授权机制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监控和报警系统：安装安全摄像头和传感器，实时监测异常活动并触发报警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  <p:sp>
        <p:nvSpPr>
          <p:cNvPr id="104943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保障计划的实施方式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建立安全管理体系</a:t>
            </a:r>
            <a:endParaRPr altLang="en-US" lang="zh-CN"/>
          </a:p>
        </p:txBody>
      </p:sp>
      <p:sp>
        <p:nvSpPr>
          <p:cNvPr id="104947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制定安全政策和标准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建立安全组织架构和团队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实施安全培训和教育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定期进行安全审计和风险评估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制定安全策略和标准</a:t>
            </a:r>
            <a:endParaRPr altLang="en-US" lang="zh-CN"/>
          </a:p>
        </p:txBody>
      </p:sp>
      <p:sp>
        <p:nvSpPr>
          <p:cNvPr id="104951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4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确定安全目标和期望结果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定期评估和更新安全策略和标准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制定相应的安全策略和标准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识别潜在的安全风险和威胁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强化安全培训和意识教育</a:t>
            </a:r>
            <a:endParaRPr altLang="en-US" lang="zh-CN"/>
          </a:p>
        </p:txBody>
      </p:sp>
      <p:sp>
        <p:nvSpPr>
          <p:cNvPr id="104960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定期开展安全培训，提高员工的安全意识和技能水平。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制定完善的安全管理制度和操作规程，确保员工严格遵守。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加强对员工的意识教育，提高他们对金融科技安全的重视程度。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建立安全文化，将安全意识融入企业的核心价值观中。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定期进行安全检查和评估</a:t>
            </a:r>
            <a:endParaRPr altLang="en-US" lang="zh-CN"/>
          </a:p>
        </p:txBody>
      </p:sp>
      <p:sp>
        <p:nvSpPr>
          <p:cNvPr id="10496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定期进行安全检查和评估：确保金融科技系统的安全性和稳定性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建立应急响应机制：及时应对和处理安全事件和威胁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加强数据保护和隐私安全：保护客户信息和敏感数据不被泄露或滥用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推动金融科技行业自律和监管：加强行业自律和监管力度，规范金融科技行业的发展和运营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  <p:sp>
        <p:nvSpPr>
          <p:cNvPr id="104973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保障计划的预期成果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提高金融科技系统的安全性</a:t>
            </a:r>
            <a:endParaRPr altLang="en-US" lang="zh-CN"/>
          </a:p>
        </p:txBody>
      </p:sp>
      <p:sp>
        <p:nvSpPr>
          <p:cNvPr id="104976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7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8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预期成果：提高金融科技系统的数据安全水平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预期成果：提升金融科技系统的用户信任度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预期成果：减少金融科技系统的安全风险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预期成果：增强金融科技系统的防御能力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降低安全风险和损失</a:t>
            </a:r>
            <a:endParaRPr altLang="en-US" lang="zh-CN"/>
          </a:p>
        </p:txBody>
      </p:sp>
      <p:sp>
        <p:nvSpPr>
          <p:cNvPr id="104983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保障措施：加强安全监测、预警和应急响应能力，提高风险防范水平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预期成果：通过实施保障计划，降低金融科技安全风险和损失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实施效果：有效减少安全事件和数据泄露等事故的发生，降低经济损失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持续改进：不断完善保障计划，提高安全保障的持续性和稳定性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增强客户信任度和忠诚度</a:t>
            </a:r>
            <a:endParaRPr altLang="en-US" lang="zh-CN"/>
          </a:p>
        </p:txBody>
      </p:sp>
      <p:sp>
        <p:nvSpPr>
          <p:cNvPr id="10498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保障计划将通过提高金融科技的安全性，增强客户对金融机构的信任度。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保障计划将通过建立完善的客户信息保护机制，确保客户信息的安全和隐私，进一步增强客户信任度。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保障计划将通过加强与客户的沟通和互动，提高客户对金融机构的认知度和忠诚度。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保障计划将通过提供更加便捷、高效的服务，提高客户的满意度和忠诚度。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提升企业形象和市场竞争力</a:t>
            </a:r>
            <a:endParaRPr altLang="en-US" lang="zh-CN"/>
          </a:p>
        </p:txBody>
      </p:sp>
      <p:sp>
        <p:nvSpPr>
          <p:cNvPr id="10499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保障计划的实施将有助于提高企业的安全水平，减少安全风险，增强客户信任度。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保障计划的实施将有助于提升企业的品牌形象，增加品牌知名度和美誉度。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保障计划的实施将有助于提高企业的市场竞争力，扩大市场份额，增加销售额。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保障计划的实施将有助于提高企业的创新能力，推动金融科技的发展，保持竞争优势。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  <p:sp>
        <p:nvSpPr>
          <p:cNvPr id="105003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保障计划的可行性分析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技术可行性评估</a:t>
            </a:r>
            <a:endParaRPr altLang="en-US" lang="zh-CN"/>
          </a:p>
        </p:txBody>
      </p:sp>
      <p:sp>
        <p:nvSpPr>
          <p:cNvPr id="105007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现有技术成熟度：评估当前技术的可用性和稳定性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7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技术发展趋势：研究未来技术的发展方向和潜力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8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技术实施难度：分析技术实施过程中的难点和挑战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8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技术成本效益：评估技术的经济效益和投资回报率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经济可行性评估</a:t>
            </a:r>
            <a:endParaRPr altLang="en-US" lang="zh-CN"/>
          </a:p>
        </p:txBody>
      </p:sp>
      <p:sp>
        <p:nvSpPr>
          <p:cNvPr id="105013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成本效益分析：评估计划实施所需投入的资源和成本，以及预期的效益和回报。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市场分析：分析市场需求、竞争态势和潜在机会，以确定计划的商业价值。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风险评估：识别可能出现的风险和不确定性，并制定相应的应对措施。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技术可行性：评估所采用技术的成熟度和可靠性，以确保计划的顺利实施。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组织可行性评估</a:t>
            </a:r>
            <a:endParaRPr altLang="en-US" lang="zh-CN"/>
          </a:p>
        </p:txBody>
      </p:sp>
      <p:sp>
        <p:nvSpPr>
          <p:cNvPr id="105018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组织能力：评估组织在金融科技安全保障方面的专业能力和经验，以及应对风险和挑战的能力。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组织资源：分析组织内部的技术、人才、资金等资源是否充足，能否支持计划的实施。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组织文化：分析组织文化是否有利于计划的实施，包括团队协作、创新精神、风险管理等方面的文化氛围。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组织外部环境：评估外部环境对计划实施的影响，包括政策法规、市场竞争、技术发展等方面的因素。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法律可行性评估</a:t>
            </a:r>
            <a:endParaRPr altLang="en-US" lang="zh-CN"/>
          </a:p>
        </p:txBody>
      </p:sp>
      <p:sp>
        <p:nvSpPr>
          <p:cNvPr id="10502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法律法规支持：分析相关法律法规，确保计划符合法律规定。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监管机构审批：获取监管机构对计划的审批意见。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合同合法性审查：对涉及的合同进行合法性审查，确保无法律风险。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法律风险评估：对计划可能涉及的法律风险进行评估和预防。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  <p:sp>
        <p:nvSpPr>
          <p:cNvPr id="105030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保障计划的后续规划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持续优化安全保障体系</a:t>
            </a:r>
            <a:endParaRPr altLang="en-US" lang="zh-CN"/>
          </a:p>
        </p:txBody>
      </p:sp>
      <p:sp>
        <p:nvSpPr>
          <p:cNvPr id="105034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定期评估安全风险，及时调整保障策略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引入先进的安全技术，提高保障能力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加强与业界合作，共同应对安全挑战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建立完善的安全培训和意识提升计划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加强与行业内外合作伙伴的交流与合作</a:t>
            </a:r>
            <a:endParaRPr altLang="en-US" lang="zh-CN"/>
          </a:p>
        </p:txBody>
      </p:sp>
      <p:sp>
        <p:nvSpPr>
          <p:cNvPr id="105040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定期举办合作伙伴交流会议，分享经验和资源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建立合作伙伴关系数据库，便于管理和维护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鼓励合作伙伴之间的技术交流和合作项目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加强与政府、监管机构的沟通与合作，共同推动金融科技安全保障计划的实施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跟踪金融科技发展趋势，及时调整安全策略</a:t>
            </a:r>
            <a:endParaRPr altLang="en-US" lang="zh-CN"/>
          </a:p>
        </p:txBody>
      </p:sp>
      <p:sp>
        <p:nvSpPr>
          <p:cNvPr id="105046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7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7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7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7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7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8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8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8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8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8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9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9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9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9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9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0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0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0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定期评估金融科技安全风险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及时调整和完善安全策略以应对变化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与行业内外合作伙伴保持沟通交流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关注新兴技术和业务模式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培养和引进优秀人才，提升团队整体实力</a:t>
            </a:r>
            <a:endParaRPr altLang="en-US" lang="zh-CN"/>
          </a:p>
        </p:txBody>
      </p:sp>
      <p:sp>
        <p:nvSpPr>
          <p:cNvPr id="105055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培养金融科技安全领域专业人才，提高团队的技术实力和创新能力。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引进具有丰富经验和专业技能的高端人才，增强团队的竞争力和应对能力。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建立完善的人才培训和激励机制，提高团队的整体素质和工作积极性。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加强与高校和研究机构的合作，共同培养和输送优秀人才。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4" name="文本占位符 5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616" name="标题 6"/>
          <p:cNvSpPr>
            <a:spLocks noGrp="1"/>
          </p:cNvSpPr>
          <p:nvPr>
            <p:ph type="title" idx="8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/目录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1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6"/>
  <p:tag name="KSO_WM_SPECIAL_SOURCE" val="bdnull"/>
  <p:tag name="KSO_WM_TEMPLATE_THUMBS_INDEX" val="1、9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1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1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1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0.xml><?xml version="1.0" encoding="utf-8"?>
<p:tagLst xmlns:p="http://schemas.openxmlformats.org/presentationml/2006/main">
  <p:tag name="KSO_WM_SLIDE_ID" val="custom202309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67.6&quot;,&quot;top&quot;:&quot;105.7&quot;,&quot;width&quot;:&quot;576.4&quot;,&quot;height&quot;:&quot;343.95&quot;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6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/目录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6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6_6*l_h_i*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2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6_6*l_h_i*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1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6_6*l_h_i*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3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6_6*l_h_i*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5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6_6*l_h_i*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4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6_6*l_h_i*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6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SLIDE_ID" val="custom202309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8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1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1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1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1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1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1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1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1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1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3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3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3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28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6"/>
</p:tagLst>
</file>

<file path=ppt/tags/tag3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67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9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9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35.xml><?xml version="1.0" encoding="utf-8"?>
<p:tagLst xmlns:p="http://schemas.openxmlformats.org/presentationml/2006/main">
  <p:tag name="KSO_WM_SLIDE_ID" val="custom202309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7&quot;,&quot;top&quot;:&quot;105.7&quot;,&quot;width&quot;:&quot;576.4&quot;,&quot;height&quot;:&quot;34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2024-01-05T04:32:14Z</dcterms:created>
  <dcterms:modified xsi:type="dcterms:W3CDTF">2024-01-05T04:32:14Z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0bc08259e12b4dc18dd4a86d41eef50d_21</vt:lpwstr>
  </property>
</Properties>
</file>