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tags" Target="../tags/tag40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tags" Target="../tags/tag430.xml"/><Relationship Id="rId18" Type="http://schemas.openxmlformats.org/officeDocument/2006/relationships/tags" Target="../tags/tag431.xml"/><Relationship Id="rId19" Type="http://schemas.openxmlformats.org/officeDocument/2006/relationships/tags" Target="../tags/tag432.xml"/><Relationship Id="rId20" Type="http://schemas.openxmlformats.org/officeDocument/2006/relationships/tags" Target="../tags/tag433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STEM教育在初中课程中的应用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STEM教育的定义和重要性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STEM教育在初中课程中的应用案例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STEM教育在初中课程中的实施方式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STEM教育在初中课程中的挑战与对策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STEM教育在初中课程中的评价与反馈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STEM教育在初中课程中的成功案例分享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STEM教育的定义和重要性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STEM教育的概念</a:t>
            </a:r>
            <a:endParaRPr altLang="en-US" lang="zh-CN"/>
          </a:p>
        </p:txBody>
      </p:sp>
      <p:sp>
        <p:nvSpPr>
          <p:cNvPr id="1048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STEM代表科学、技术、工程和数学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STEM教育注重跨学科整合和实践操作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STEM教育旨在培养创新思维和解决问题的能力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STEM教育对于培养未来科技人才和提升国家竞争力具有重要意义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STEM教育在初中课程中的意义</a:t>
            </a:r>
            <a:endParaRPr altLang="en-US" lang="zh-CN"/>
          </a:p>
        </p:txBody>
      </p:sp>
      <p:sp>
        <p:nvSpPr>
          <p:cNvPr id="104904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培养创新思维和解决问题的能力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促进跨学科知识的整合与运用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5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提高科学素养和技术能力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为未来职业发展奠定基础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STEM教育在初中课程中的目标</a:t>
            </a:r>
            <a:endParaRPr altLang="en-US" lang="zh-CN"/>
          </a:p>
        </p:txBody>
      </p:sp>
      <p:sp>
        <p:nvSpPr>
          <p:cNvPr id="10491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培养学生对STEM领域的学习兴趣和热情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培养学生的创新思维和实践能力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促进跨学科融合，增强学生的综合素质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提高学生的科学素养和技术能力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STEM教育在初中课程中的应用案例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数学课程中的应用</a:t>
            </a:r>
            <a:endParaRPr altLang="en-US" lang="zh-CN"/>
          </a:p>
        </p:txBody>
      </p:sp>
      <p:sp>
        <p:nvSpPr>
          <p:cNvPr id="10492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案例名称：数学建模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案例描述：通过解决实际问题，培养学生的数学应用能力和创新思维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案例效果：提高学生数学成绩和应用能力，增强学习兴趣和自信心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案例适用范围：初中数学课程中的实际问题解决部分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物理课程中的应用</a:t>
            </a:r>
            <a:endParaRPr altLang="en-US" lang="zh-CN"/>
          </a:p>
        </p:txBody>
      </p:sp>
      <p:sp>
        <p:nvSpPr>
          <p:cNvPr id="1049288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2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案例名称：重力加速度实验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案例描述：通过STEM教育方法，学生自主设计实验，测量重力加速度的值，并分析实验结果。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案例目标：培养学生的实验设计能力、数据分析能力和科学探究精神。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案例效果：学生在实验过程中提高了对物理概念的理解和掌握，增强了实践能力。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化学课程中的应用</a:t>
            </a:r>
            <a:endParaRPr altLang="en-US" lang="zh-CN"/>
          </a:p>
        </p:txBody>
      </p:sp>
      <p:sp>
        <p:nvSpPr>
          <p:cNvPr id="10493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案例名称：化学实验中的STEM教育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案例简介：通过化学实验，引导学生探究物质性质和变化规律，培养他们的观察、思考和创新能力。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案例内容：设计有趣的化学实验，引导学生自主探究，培养他们的实验技能和科学素养。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案例效果：通过化学实验中的STEM教育，提高学生的科学素养和实验技能，培养他们的创新意识和实践能力。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生物课程中的应用</a:t>
            </a:r>
            <a:endParaRPr altLang="en-US" lang="zh-CN"/>
          </a:p>
        </p:txBody>
      </p:sp>
      <p:sp>
        <p:nvSpPr>
          <p:cNvPr id="10494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案例名称：探究植物生长与光合作用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案例简介：通过实验观察不同光照条件下植物的生长状况，探究光合作用原理，加深对生物学的理解。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实施方式：在STEM教育理念下，学生分组进行实验设计、数据收集和分析，教师提供指导和资源支持。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案例效果：培养了学生的实验能力、团队协作精神和科学探究意识，提高了对生物学科的兴趣和认识。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STEM教育在初中课程中的实施方式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跨学科整合</a:t>
            </a:r>
            <a:endParaRPr altLang="en-US" lang="zh-CN"/>
          </a:p>
        </p:txBody>
      </p:sp>
      <p:sp>
        <p:nvSpPr>
          <p:cNvPr id="10495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整合不同学科的知识和技能，以解决实际问题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促进教师之间的合作，共同设计跨学科课程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结合实际生活，将理论知识与实践相结合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强调跨学科的合作学习，培养学生的团队协作能力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探究式学习</a:t>
            </a:r>
            <a:endParaRPr altLang="en-US" lang="zh-CN"/>
          </a:p>
        </p:txBody>
      </p:sp>
      <p:sp>
        <p:nvSpPr>
          <p:cNvPr id="10495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案例：组织学生开展生物实验、物理实验、化学实验等活动，引导学生自主探究，培养科学思维和实验技能。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定义：通过探究、实验、观察等方式，引导学生主动发现问题、解决问题，培养创新能力和实践能力。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实施方式：开展科学实验、工程设计、技术制作等活动，让学生亲身体验探究过程，培养科学素养和实践能力。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意义：探究式学习有助于培养学生的创新精神和实践能力，促进学生的全面发展。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创新实践</a:t>
            </a:r>
            <a:endParaRPr altLang="en-US" lang="zh-CN"/>
          </a:p>
        </p:txBody>
      </p:sp>
      <p:sp>
        <p:nvSpPr>
          <p:cNvPr id="10496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创新教育理念：强调创新思维和解决问题的能力，鼓励学生自主探索和尝试。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跨学科整合：将科学、技术、工程和数学等多个学科的知识进行整合，以实际问题为载体，引导学生综合运用知识解决实际问题。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实践活动：通过设计、制作、实验、探究等多种形式，让学生亲身体验知识的形成过程，培养动手能力和创新精神。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合作探究：鼓励学生之间的合作与交流，通过小组讨论、头脑风暴等方式，激发学生的创新思维和创造力。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合作学习</a:t>
            </a:r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定义：合作学习是一种以小组为单位，通过分工合作完成学习任务的教学方式。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实施方式：在初中课程中，教师可以将学生分成小组，通过合作完成实验、项目或讨论等学习任务。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目的：培养学生的团队协作能力、沟通能力和解决问题的能力。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优势：合作学习能够激发学生的学习兴趣，提高学习效果，同时促进学生的全面发展。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STEM教育在初中课程中的挑战与对策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</a:t>
            </a:r>
            <a:endParaRPr altLang="en-US" lang="zh-CN"/>
          </a:p>
        </p:txBody>
      </p:sp>
      <p:sp>
        <p:nvSpPr>
          <p:cNvPr id="104980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缺乏专业教师：STEM教育需要具备专业知识和技能的教师，但目前初中教师队伍中这方面的人才较为匮乏。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教材和资源不足：目前适合初中生的STEM教育教材和资源有限，这给教学带来了一定的困难。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学科整合难度大：STEM教育强调跨学科整合，但在实际操作中，各学科之间的整合难度较大，需要加强学科之间的联系和合作。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学生基础参差不齐：初中生在STEM领域的基础参差不齐，需要针对不同学生的需求进行差异化教学。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</a:t>
            </a:r>
            <a:endParaRPr altLang="en-US" lang="zh-CN"/>
          </a:p>
        </p:txBody>
      </p:sp>
      <p:sp>
        <p:nvSpPr>
          <p:cNvPr id="10498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增加STEM教育在初中课程中的实践环节，提高学生的动手能力。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加强教师培训，提高教师对STEM教育的理解和教学能力。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建立STEM教育资源平台，为学生提供丰富的学习资源。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开展STEM教育项目式学习，鼓励学生跨学科解决问题。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499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制定更具体的STEM教育政策，以支持初中课程的实施。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培训教师，提高他们的STEM教育能力。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开展STEM教育的研究，以更好地了解其影响和效果。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鼓励学校与社区和企业合作，为学生提供更多的实践机会。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STEM教育在初中课程中的评价与反馈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评价方式</a:t>
            </a:r>
            <a:endParaRPr altLang="en-US" lang="zh-CN"/>
          </a:p>
        </p:txBody>
      </p:sp>
      <p:sp>
        <p:nvSpPr>
          <p:cNvPr id="1050032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4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6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8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0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4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6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2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课堂观察：观察学生在STEM教育中的表现和参与度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反思日记：要求学生记录学习过程中的反思和心得，了解学生的学习体验和成长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问卷调查：通过问卷调查了解学生对STEM教育的满意度和收获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作品评价：评价学生的作品和成果，衡量学生的创造性和解决问题的能力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反馈机制</a:t>
            </a:r>
            <a:endParaRPr altLang="en-US" lang="zh-CN"/>
          </a:p>
        </p:txBody>
      </p:sp>
      <p:sp>
        <p:nvSpPr>
          <p:cNvPr id="10501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评价方式：采用多种评价方式，如考试、作品评定、口头表达等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反馈目的：帮助学生了解自己的学习状况，提高学习效果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反馈机制的建立：需要学校、教师、学生和家长共同参与，建立有效的反馈机制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反馈内容：及时向学生提供反馈，指出优点和不足，提出改进建议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持续改进措施</a:t>
            </a:r>
            <a:endParaRPr altLang="en-US" lang="zh-CN"/>
          </a:p>
        </p:txBody>
      </p:sp>
      <p:sp>
        <p:nvSpPr>
          <p:cNvPr id="1050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建立有效的评价机制：定期评估学生的学习成果，及时发现问题并调整教学方法。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强化教师培训：提高教师的专业素养和教学能力，使其更好地适应STEM教育的要求。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促进跨学科合作：加强不同学科教师之间的合作，共同推进STEM教育在初中课程中的实施。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收集反馈信息：鼓励学生提供对课程和教学方法的意见和建议，以便不断改进。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STEM教育在初中课程中的成功案例分享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314" name="Rectangle 6"/>
          <p:cNvSpPr/>
          <p:nvPr>
            <p:custDataLst>
              <p:tags r:id="rId1"/>
            </p:custDataLst>
          </p:nvPr>
        </p:nvSpPr>
        <p:spPr>
          <a:xfrm>
            <a:off x="756295" y="1668278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16" name="Rectangle 6"/>
          <p:cNvSpPr/>
          <p:nvPr>
            <p:custDataLst>
              <p:tags r:id="rId2"/>
            </p:custDataLst>
          </p:nvPr>
        </p:nvSpPr>
        <p:spPr>
          <a:xfrm>
            <a:off x="756295" y="2816035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18" name="Rectangle 6"/>
          <p:cNvSpPr/>
          <p:nvPr>
            <p:custDataLst>
              <p:tags r:id="rId3"/>
            </p:custDataLst>
          </p:nvPr>
        </p:nvSpPr>
        <p:spPr>
          <a:xfrm>
            <a:off x="756295" y="3964435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20" name="Rectangle 6"/>
          <p:cNvSpPr/>
          <p:nvPr>
            <p:custDataLst>
              <p:tags r:id="rId4"/>
            </p:custDataLst>
          </p:nvPr>
        </p:nvSpPr>
        <p:spPr>
          <a:xfrm>
            <a:off x="756295" y="5112192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22" name="矩形: 圆角 26"/>
          <p:cNvSpPr/>
          <p:nvPr>
            <p:custDataLst>
              <p:tags r:id="rId5"/>
            </p:custDataLst>
          </p:nvPr>
        </p:nvSpPr>
        <p:spPr>
          <a:xfrm>
            <a:off x="551935" y="2813465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24" name="矩形: 圆角 27"/>
          <p:cNvSpPr/>
          <p:nvPr>
            <p:custDataLst>
              <p:tags r:id="rId6"/>
            </p:custDataLst>
          </p:nvPr>
        </p:nvSpPr>
        <p:spPr>
          <a:xfrm>
            <a:off x="551935" y="1665708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26" name="矩形: 圆角 28"/>
          <p:cNvSpPr/>
          <p:nvPr>
            <p:custDataLst>
              <p:tags r:id="rId7"/>
            </p:custDataLst>
          </p:nvPr>
        </p:nvSpPr>
        <p:spPr>
          <a:xfrm>
            <a:off x="551935" y="5108979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28" name="矩形: 圆角 29"/>
          <p:cNvSpPr/>
          <p:nvPr>
            <p:custDataLst>
              <p:tags r:id="rId8"/>
            </p:custDataLst>
          </p:nvPr>
        </p:nvSpPr>
        <p:spPr>
          <a:xfrm>
            <a:off x="551935" y="3961222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9"/>
            </p:custDataLst>
          </p:nvPr>
        </p:nvSpPr>
        <p:spPr>
          <a:xfrm>
            <a:off x="2760693" y="1672777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案例名称：XX中学STEM教育实践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2" name="标题"/>
          <p:cNvSpPr txBox="1"/>
          <p:nvPr>
            <p:custDataLst>
              <p:tags r:id="rId10"/>
            </p:custDataLst>
          </p:nvPr>
        </p:nvSpPr>
        <p:spPr>
          <a:xfrm>
            <a:off x="656686" y="1672777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34" name="正文"/>
          <p:cNvSpPr txBox="1"/>
          <p:nvPr>
            <p:custDataLst>
              <p:tags r:id="rId11"/>
            </p:custDataLst>
          </p:nvPr>
        </p:nvSpPr>
        <p:spPr>
          <a:xfrm>
            <a:off x="2760693" y="2820534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案例简介：通过STEM教育理念，XX中学在数学、物理、化学、生物等学科中实施了一系列创新课程和项目，有效提高了学生的科学素养和实践能力。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6" name="标题"/>
          <p:cNvSpPr txBox="1"/>
          <p:nvPr>
            <p:custDataLst>
              <p:tags r:id="rId12"/>
            </p:custDataLst>
          </p:nvPr>
        </p:nvSpPr>
        <p:spPr>
          <a:xfrm>
            <a:off x="656686" y="2820534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38" name="正文"/>
          <p:cNvSpPr txBox="1"/>
          <p:nvPr>
            <p:custDataLst>
              <p:tags r:id="rId13"/>
            </p:custDataLst>
          </p:nvPr>
        </p:nvSpPr>
        <p:spPr>
          <a:xfrm>
            <a:off x="2760693" y="3968291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案例效果：经过STEM教育的实践，XX中学的学生在各项科学竞赛中取得了优异成绩，学校整体教学质量和口碑得到了显著提升。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40" name="标题"/>
          <p:cNvSpPr txBox="1"/>
          <p:nvPr>
            <p:custDataLst>
              <p:tags r:id="rId14"/>
            </p:custDataLst>
          </p:nvPr>
        </p:nvSpPr>
        <p:spPr>
          <a:xfrm>
            <a:off x="656686" y="3968291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42" name="正文"/>
          <p:cNvSpPr txBox="1"/>
          <p:nvPr>
            <p:custDataLst>
              <p:tags r:id="rId15"/>
            </p:custDataLst>
          </p:nvPr>
        </p:nvSpPr>
        <p:spPr>
          <a:xfrm>
            <a:off x="2760693" y="5116048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案例启示：STEM教育在初中课程中的应用，有助于培养学生的创新思维和实践能力，提高科学素养，为未来的学习和工作打下坚实基础。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44" name="标题"/>
          <p:cNvSpPr txBox="1"/>
          <p:nvPr>
            <p:custDataLst>
              <p:tags r:id="rId16"/>
            </p:custDataLst>
          </p:nvPr>
        </p:nvSpPr>
        <p:spPr>
          <a:xfrm>
            <a:off x="656686" y="5116048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50384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实践性的教学评价：STEM教育注重学生的实践能力和问题解决能力，采用多种评价方式，鼓励学生积极参与和发挥创造力。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88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丰富的教学资源：STEM教育利用各种科技手段和数字化工具，提供丰富的教学资源，帮助学生更好地理解和掌握知识。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92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创新的教学理念：STEM教育注重跨学科融合，培养学生的创新能力和实践能力。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96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多元化的教学方式：STEM教育采用项目式学习、探究式学习等多种教学方式，激发学生的学习兴趣和主动性。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案例启示与借鉴意义</a:t>
            </a:r>
            <a:endParaRPr altLang="en-US" lang="zh-CN"/>
          </a:p>
        </p:txBody>
      </p:sp>
      <p:sp>
        <p:nvSpPr>
          <p:cNvPr id="10504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成功案例的背景、实施过程和效果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案例对其他初中课程的借鉴意义和启示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案例中值得推广的经验和做法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案例中STEM教育的核心理念和关键要素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1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1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2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1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8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38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2023-12-31T18:45:06Z</dcterms:created>
  <dcterms:modified xsi:type="dcterms:W3CDTF">2023-12-31T18:45:06Z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4337c598cea84fe2b7c54de8704a38d1_21</vt:lpwstr>
  </property>
</Properties>
</file>