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306" r:id="rId1"/>
    <p:sldMasterId id="2147485343" r:id="rId2"/>
  </p:sldMasterIdLst>
  <p:notesMasterIdLst>
    <p:notesMasterId r:id="rId3"/>
  </p:notesMasterIdLst>
  <p:sldIdLst>
    <p:sldId id="987" r:id="rId4"/>
    <p:sldId id="990" r:id="rId5"/>
    <p:sldId id="993" r:id="rId6"/>
    <p:sldId id="996" r:id="rId7"/>
    <p:sldId id="1002" r:id="rId9"/>
    <p:sldId id="1005" r:id="rId10"/>
    <p:sldId id="1008" r:id="rId11"/>
    <p:sldId id="1014" r:id="rId13"/>
    <p:sldId id="1017" r:id="rId14"/>
    <p:sldId id="1020" r:id="rId15"/>
    <p:sldId id="1023" r:id="rId16"/>
    <p:sldId id="1026" r:id="rId17"/>
    <p:sldId id="1032" r:id="rId19"/>
    <p:sldId id="1035" r:id="rId20"/>
    <p:sldId id="1038" r:id="rId21"/>
    <p:sldId id="1041" r:id="rId22"/>
    <p:sldId id="1044" r:id="rId23"/>
    <p:sldId id="1050" r:id="rId25"/>
    <p:sldId id="1053" r:id="rId26"/>
    <p:sldId id="1056" r:id="rId27"/>
    <p:sldId id="1062" r:id="rId29"/>
    <p:sldId id="1065" r:id="rId30"/>
    <p:sldId id="1068"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307" r:id="rId1"/>
    <p:sldLayoutId id="2147485308" r:id="rId2"/>
    <p:sldLayoutId id="2147485309" r:id="rId3"/>
    <p:sldLayoutId id="2147485310" r:id="rId4"/>
    <p:sldLayoutId id="2147485311" r:id="rId5"/>
    <p:sldLayoutId id="2147485312" r:id="rId6"/>
    <p:sldLayoutId id="2147485313" r:id="rId7"/>
    <p:sldLayoutId id="2147485314" r:id="rId8"/>
    <p:sldLayoutId id="2147485315" r:id="rId9"/>
    <p:sldLayoutId id="2147485316" r:id="rId10"/>
    <p:sldLayoutId id="214748531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344" r:id="rId1"/>
    <p:sldLayoutId id="2147485345" r:id="rId2"/>
    <p:sldLayoutId id="2147485346" r:id="rId3"/>
    <p:sldLayoutId id="2147485347" r:id="rId4"/>
    <p:sldLayoutId id="2147485348" r:id="rId5"/>
    <p:sldLayoutId id="2147485349" r:id="rId6"/>
    <p:sldLayoutId id="2147485350" r:id="rId7"/>
    <p:sldLayoutId id="2147485351" r:id="rId8"/>
    <p:sldLayoutId id="2147485352" r:id="rId9"/>
    <p:sldLayoutId id="2147485353" r:id="rId10"/>
    <p:sldLayoutId id="214748535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tags" Target="../tags/tag238.xml"/><Relationship Id="rId14" Type="http://schemas.openxmlformats.org/officeDocument/2006/relationships/tags" Target="../tags/tag239.xml"/><Relationship Id="rId15" Type="http://schemas.openxmlformats.org/officeDocument/2006/relationships/tags" Target="../tags/tag240.xml"/><Relationship Id="rId16" Type="http://schemas.openxmlformats.org/officeDocument/2006/relationships/tags" Target="../tags/tag241.xml"/><Relationship Id="rId17" Type="http://schemas.openxmlformats.org/officeDocument/2006/relationships/tags" Target="../tags/tag242.xml"/><Relationship Id="rId18" Type="http://schemas.openxmlformats.org/officeDocument/2006/relationships/tags" Target="../tags/tag243.xml"/><Relationship Id="rId19" Type="http://schemas.openxmlformats.org/officeDocument/2006/relationships/tags" Target="../tags/tag244.xml"/><Relationship Id="rId20" Type="http://schemas.openxmlformats.org/officeDocument/2006/relationships/tags" Target="../tags/tag245.xml"/><Relationship Id="rId21" Type="http://schemas.openxmlformats.org/officeDocument/2006/relationships/tags" Target="../tags/tag246.xml"/><Relationship Id="rId22" Type="http://schemas.openxmlformats.org/officeDocument/2006/relationships/tags" Target="../tags/tag247.xml"/><Relationship Id="rId23" Type="http://schemas.openxmlformats.org/officeDocument/2006/relationships/tags" Target="../tags/tag248.xml"/><Relationship Id="rId24" Type="http://schemas.openxmlformats.org/officeDocument/2006/relationships/tags" Target="../tags/tag249.xml"/><Relationship Id="rId25" Type="http://schemas.openxmlformats.org/officeDocument/2006/relationships/tags" Target="../tags/tag250.xml"/><Relationship Id="rId26" Type="http://schemas.openxmlformats.org/officeDocument/2006/relationships/tags" Target="../tags/tag251.xml"/><Relationship Id="rId27" Type="http://schemas.openxmlformats.org/officeDocument/2006/relationships/tags" Target="../tags/tag252.xml"/><Relationship Id="rId28" Type="http://schemas.openxmlformats.org/officeDocument/2006/relationships/tags" Target="../tags/tag253.xml"/><Relationship Id="rId29" Type="http://schemas.openxmlformats.org/officeDocument/2006/relationships/tags" Target="../tags/tag254.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tags" Target="../tags/tag267.xml"/><Relationship Id="rId14" Type="http://schemas.openxmlformats.org/officeDocument/2006/relationships/tags" Target="../tags/tag268.xml"/><Relationship Id="rId15" Type="http://schemas.openxmlformats.org/officeDocument/2006/relationships/tags" Target="../tags/tag269.xml"/><Relationship Id="rId16" Type="http://schemas.openxmlformats.org/officeDocument/2006/relationships/tags" Target="../tags/tag270.xml"/><Relationship Id="rId17" Type="http://schemas.openxmlformats.org/officeDocument/2006/relationships/tags" Target="../tags/tag271.xml"/><Relationship Id="rId18" Type="http://schemas.openxmlformats.org/officeDocument/2006/relationships/tags" Target="../tags/tag272.xml"/><Relationship Id="rId19" Type="http://schemas.openxmlformats.org/officeDocument/2006/relationships/tags" Target="../tags/tag273.xml"/><Relationship Id="rId20" Type="http://schemas.openxmlformats.org/officeDocument/2006/relationships/tags" Target="../tags/tag274.xml"/><Relationship Id="rId21" Type="http://schemas.openxmlformats.org/officeDocument/2006/relationships/tags" Target="../tags/tag275.xml"/><Relationship Id="rId22" Type="http://schemas.openxmlformats.org/officeDocument/2006/relationships/tags" Target="../tags/tag276.xml"/><Relationship Id="rId23" Type="http://schemas.openxmlformats.org/officeDocument/2006/relationships/tags" Target="../tags/tag277.xml"/><Relationship Id="rId24" Type="http://schemas.openxmlformats.org/officeDocument/2006/relationships/tags" Target="../tags/tag278.xml"/><Relationship Id="rId25" Type="http://schemas.openxmlformats.org/officeDocument/2006/relationships/tags" Target="../tags/tag279.xml"/><Relationship Id="rId26" Type="http://schemas.openxmlformats.org/officeDocument/2006/relationships/tags" Target="../tags/tag280.xml"/><Relationship Id="rId27" Type="http://schemas.openxmlformats.org/officeDocument/2006/relationships/tags" Target="../tags/tag281.xml"/><Relationship Id="rId28" Type="http://schemas.openxmlformats.org/officeDocument/2006/relationships/tags" Target="../tags/tag282.xml"/><Relationship Id="rId29" Type="http://schemas.openxmlformats.org/officeDocument/2006/relationships/tags" Target="../tags/tag283.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tags" Target="../tags/tag326.xml"/><Relationship Id="rId14" Type="http://schemas.openxmlformats.org/officeDocument/2006/relationships/tags" Target="../tags/tag327.xml"/><Relationship Id="rId15" Type="http://schemas.openxmlformats.org/officeDocument/2006/relationships/tags" Target="../tags/tag328.xml"/><Relationship Id="rId16" Type="http://schemas.openxmlformats.org/officeDocument/2006/relationships/tags" Target="../tags/tag329.xml"/><Relationship Id="rId17" Type="http://schemas.openxmlformats.org/officeDocument/2006/relationships/tags" Target="../tags/tag330.xml"/><Relationship Id="rId18" Type="http://schemas.openxmlformats.org/officeDocument/2006/relationships/tags" Target="../tags/tag331.xml"/><Relationship Id="rId19" Type="http://schemas.openxmlformats.org/officeDocument/2006/relationships/tags" Target="../tags/tag332.xml"/><Relationship Id="rId20" Type="http://schemas.openxmlformats.org/officeDocument/2006/relationships/tags" Target="../tags/tag333.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人工智能在智能园林建设中的应用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智能园林建设的背景和意义</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人工智能在智能园林建设中的应用</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人工智能在智能园林建设中的优势</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fontScale="76429" lnSpcReduction="2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人工智能在智能园林建设中的挑战与解决方案</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结论与展望</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normAutofit fontScale="93333"/>
          </a:bodyPr>
          <a:p>
            <a:r>
              <a:rPr altLang="en-US" lang="zh-CN"/>
              <a:t>智能园林建设的背景和意义</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0000"/>
          </a:bodyPr>
          <a:p>
            <a:r>
              <a:rPr altLang="en-US" lang="zh-CN"/>
              <a:t>智能园林建设的背景</a:t>
            </a:r>
            <a:endParaRPr altLang="en-US" lang="zh-CN"/>
          </a:p>
        </p:txBody>
      </p:sp>
      <p:sp>
        <p:nvSpPr>
          <p:cNvPr id="104914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5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5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城市化进程加速，园林建设需求增加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5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5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5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传统园林建设方式效率低下，难以满足需求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6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6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6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人工智能技术的发展为智能园林建设提供了可能</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6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6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7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政策支持推动智能园林建设的发展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22" name="标题 2"/>
          <p:cNvSpPr>
            <a:spLocks noGrp="1"/>
          </p:cNvSpPr>
          <p:nvPr>
            <p:ph type="title" idx="5"/>
          </p:nvPr>
        </p:nvSpPr>
        <p:spPr/>
        <p:txBody>
          <a:bodyPr>
            <a:normAutofit fontScale="91667"/>
          </a:bodyPr>
          <a:p>
            <a:r>
              <a:rPr altLang="en-US" lang="zh-CN"/>
              <a:t>智能园林建设的意义</a:t>
            </a:r>
            <a:endParaRPr altLang="en-US" lang="zh-CN"/>
          </a:p>
        </p:txBody>
      </p:sp>
      <p:sp>
        <p:nvSpPr>
          <p:cNvPr id="104922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提升城市环境质量</a:t>
            </a:r>
            <a:endParaRPr altLang="en-US" dirty="0" sz="2000" lang="zh-CN" spc="150">
              <a:solidFill>
                <a:schemeClr val="tx1">
                  <a:lumMod val="85000"/>
                  <a:lumOff val="15000"/>
                </a:schemeClr>
              </a:solidFill>
              <a:latin typeface="+mn-ea"/>
              <a:sym typeface="+mn-ea"/>
            </a:endParaRPr>
          </a:p>
        </p:txBody>
      </p:sp>
      <p:sp>
        <p:nvSpPr>
          <p:cNvPr id="104923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促进生态可持续发展</a:t>
            </a:r>
            <a:endParaRPr altLang="en-US" dirty="0" sz="2000" lang="zh-CN" spc="150">
              <a:solidFill>
                <a:schemeClr val="tx1">
                  <a:lumMod val="85000"/>
                  <a:lumOff val="15000"/>
                </a:schemeClr>
              </a:solidFill>
              <a:latin typeface="+mn-ea"/>
              <a:sym typeface="+mn-ea"/>
            </a:endParaRPr>
          </a:p>
        </p:txBody>
      </p:sp>
      <p:sp>
        <p:nvSpPr>
          <p:cNvPr id="104923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提高城市居民生活质量</a:t>
            </a:r>
            <a:endParaRPr altLang="en-US" dirty="0" sz="2000" lang="zh-CN" spc="150">
              <a:solidFill>
                <a:schemeClr val="tx1">
                  <a:lumMod val="85000"/>
                  <a:lumOff val="15000"/>
                </a:schemeClr>
              </a:solidFill>
              <a:latin typeface="+mn-ea"/>
              <a:sym typeface="+mn-ea"/>
            </a:endParaRPr>
          </a:p>
        </p:txBody>
      </p:sp>
      <p:sp>
        <p:nvSpPr>
          <p:cNvPr id="104924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推动智慧城市建设发展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98"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300" name="标题 6"/>
          <p:cNvSpPr>
            <a:spLocks noGrp="1"/>
          </p:cNvSpPr>
          <p:nvPr>
            <p:ph type="title" idx="1"/>
            <p:custDataLst>
              <p:tags r:id="rId2"/>
            </p:custDataLst>
          </p:nvPr>
        </p:nvSpPr>
        <p:spPr/>
        <p:txBody>
          <a:bodyPr>
            <a:normAutofit fontScale="90000"/>
          </a:bodyPr>
          <a:p>
            <a:r>
              <a:rPr altLang="en-US" lang="zh-CN"/>
              <a:t>人工智能在智能园林建设中的应用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14" name="标题 2"/>
          <p:cNvSpPr>
            <a:spLocks noGrp="1"/>
          </p:cNvSpPr>
          <p:nvPr>
            <p:ph type="title" idx="5"/>
          </p:nvPr>
        </p:nvSpPr>
        <p:spPr/>
        <p:txBody>
          <a:bodyPr>
            <a:normAutofit fontScale="91667"/>
          </a:bodyPr>
          <a:p>
            <a:r>
              <a:rPr altLang="en-US" lang="zh-CN"/>
              <a:t>智能灌溉系统</a:t>
            </a:r>
            <a:endParaRPr altLang="en-US" lang="zh-CN"/>
          </a:p>
        </p:txBody>
      </p:sp>
      <p:sp>
        <p:nvSpPr>
          <p:cNvPr id="104941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2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2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2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3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3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758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优势：智能灌溉系统能够根据植物生长需求和土壤湿度等因素进行精准灌溉，避免了过度灌溉和浪费水资源的问题；同时，能够减少人力成本，提高工作效率。</a:t>
            </a:r>
            <a:endParaRPr altLang="en-US" dirty="0" sz="2400" lang="zh-CN">
              <a:latin typeface="+mn-ea"/>
              <a:ea typeface="+mn-ea"/>
            </a:endParaRPr>
          </a:p>
        </p:txBody>
      </p:sp>
      <p:sp>
        <p:nvSpPr>
          <p:cNvPr id="104943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9473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应用场景：智能灌溉系统适用于各种类型的园林、公园、绿化带等场所，尤其适用于需要大量灌溉的场所。</a:t>
            </a:r>
            <a:endParaRPr altLang="en-US" dirty="0" sz="1900" lang="zh-CN">
              <a:latin typeface="+mn-ea"/>
              <a:ea typeface="+mn-ea"/>
            </a:endParaRPr>
          </a:p>
        </p:txBody>
      </p:sp>
      <p:sp>
        <p:nvSpPr>
          <p:cNvPr id="104943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758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简介：智能灌溉系统是一种利用人工智能技术对园林进行自动灌溉的系统，能够根据植物生长需求和土壤湿度等因素进行精准灌溉，提高水资源利用效率，减少人力成本。</a:t>
            </a:r>
            <a:endParaRPr altLang="en-US" dirty="0" sz="2400" lang="zh-CN">
              <a:latin typeface="+mn-ea"/>
              <a:ea typeface="+mn-ea"/>
            </a:endParaRPr>
          </a:p>
        </p:txBody>
      </p:sp>
      <p:sp>
        <p:nvSpPr>
          <p:cNvPr id="104943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758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工作原理：智能灌溉系统通过传感器监测土壤湿度和植物生长情况，将数据传输到中央控制系统，中央控制系统根据预设的算法和模型对灌溉设备进行控制，实现自动化灌溉。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90" name="标题 2"/>
          <p:cNvSpPr>
            <a:spLocks noGrp="1"/>
          </p:cNvSpPr>
          <p:nvPr>
            <p:ph type="title" idx="5"/>
          </p:nvPr>
        </p:nvSpPr>
        <p:spPr/>
        <p:txBody>
          <a:bodyPr>
            <a:normAutofit fontScale="91667"/>
          </a:bodyPr>
          <a:p>
            <a:r>
              <a:rPr altLang="en-US" lang="zh-CN"/>
              <a:t>智能植物养护系统</a:t>
            </a:r>
            <a:endParaRPr altLang="en-US" lang="zh-CN"/>
          </a:p>
        </p:txBody>
      </p:sp>
      <p:sp>
        <p:nvSpPr>
          <p:cNvPr id="1049492"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4"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6" name="TextBox 2"/>
          <p:cNvSpPr txBox="1"/>
          <p:nvPr>
            <p:custDataLst>
              <p:tags r:id="rId3"/>
            </p:custDataLst>
          </p:nvPr>
        </p:nvSpPr>
        <p:spPr>
          <a:xfrm>
            <a:off x="1766607"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智能植物养护系统定义</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498"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0"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2" name="TextBox 2"/>
          <p:cNvSpPr txBox="1"/>
          <p:nvPr>
            <p:custDataLst>
              <p:tags r:id="rId6"/>
            </p:custDataLst>
          </p:nvPr>
        </p:nvSpPr>
        <p:spPr>
          <a:xfrm>
            <a:off x="6844646"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系统组成及功能</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504"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6"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8" name="TextBox 2"/>
          <p:cNvSpPr txBox="1"/>
          <p:nvPr>
            <p:custDataLst>
              <p:tags r:id="rId9"/>
            </p:custDataLst>
          </p:nvPr>
        </p:nvSpPr>
        <p:spPr>
          <a:xfrm>
            <a:off x="1765938" y="4301135"/>
            <a:ext cx="3597474" cy="1745263"/>
          </a:xfrm>
          <a:prstGeom prst="rect"/>
          <a:noFill/>
        </p:spPr>
        <p:txBody>
          <a:bodyPr anchor="ctr" anchorCtr="0" bIns="46990" rtlCol="0" wrap="square">
            <a:normAutofit fontScale="9772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实际应用案例</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510"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2"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4" name="TextBox 2"/>
          <p:cNvSpPr txBox="1"/>
          <p:nvPr>
            <p:custDataLst>
              <p:tags r:id="rId12"/>
            </p:custDataLst>
          </p:nvPr>
        </p:nvSpPr>
        <p:spPr>
          <a:xfrm>
            <a:off x="6843309" y="4301135"/>
            <a:ext cx="3597474" cy="1745263"/>
          </a:xfrm>
          <a:prstGeom prst="rect"/>
          <a:noFill/>
        </p:spPr>
        <p:txBody>
          <a:bodyPr anchor="ctr" anchorCtr="0" bIns="46990" rtlCol="0" wrap="square">
            <a:normAutofit fontScale="9772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未来发展趋势</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66" name="标题 2"/>
          <p:cNvSpPr>
            <a:spLocks noGrp="1"/>
          </p:cNvSpPr>
          <p:nvPr>
            <p:ph type="title" idx="5"/>
          </p:nvPr>
        </p:nvSpPr>
        <p:spPr/>
        <p:txBody>
          <a:bodyPr>
            <a:normAutofit fontScale="91667"/>
          </a:bodyPr>
          <a:p>
            <a:r>
              <a:rPr altLang="en-US" lang="zh-CN"/>
              <a:t>智能环境监测系统</a:t>
            </a:r>
            <a:endParaRPr altLang="en-US" lang="zh-CN"/>
          </a:p>
        </p:txBody>
      </p:sp>
      <p:sp>
        <p:nvSpPr>
          <p:cNvPr id="104956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监测内容：温度、湿度、光照、土壤等环境参数</a:t>
            </a:r>
            <a:endParaRPr altLang="en-US" dirty="0" sz="2000" lang="zh-CN" spc="150">
              <a:solidFill>
                <a:schemeClr val="tx1">
                  <a:lumMod val="85000"/>
                  <a:lumOff val="15000"/>
                </a:schemeClr>
              </a:solidFill>
              <a:latin typeface="+mn-ea"/>
              <a:sym typeface="+mn-ea"/>
            </a:endParaRPr>
          </a:p>
        </p:txBody>
      </p:sp>
      <p:sp>
        <p:nvSpPr>
          <p:cNvPr id="104957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监测方式：无线传感器网络、云计算等</a:t>
            </a:r>
            <a:endParaRPr altLang="en-US" dirty="0" sz="2000" lang="zh-CN" spc="150">
              <a:solidFill>
                <a:schemeClr val="tx1">
                  <a:lumMod val="85000"/>
                  <a:lumOff val="15000"/>
                </a:schemeClr>
              </a:solidFill>
              <a:latin typeface="+mn-ea"/>
              <a:sym typeface="+mn-ea"/>
            </a:endParaRPr>
          </a:p>
        </p:txBody>
      </p:sp>
      <p:sp>
        <p:nvSpPr>
          <p:cNvPr id="104958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监测目的：为智能园林提供数据支持，实现精准管理</a:t>
            </a:r>
            <a:endParaRPr altLang="en-US" dirty="0" sz="2000" lang="zh-CN" spc="150">
              <a:solidFill>
                <a:schemeClr val="tx1">
                  <a:lumMod val="85000"/>
                  <a:lumOff val="15000"/>
                </a:schemeClr>
              </a:solidFill>
              <a:latin typeface="+mn-ea"/>
              <a:sym typeface="+mn-ea"/>
            </a:endParaRPr>
          </a:p>
        </p:txBody>
      </p:sp>
      <p:sp>
        <p:nvSpPr>
          <p:cNvPr id="104958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监测优势：实时、高效、自动化，提高园林管理效率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42" name="标题 2"/>
          <p:cNvSpPr>
            <a:spLocks noGrp="1"/>
          </p:cNvSpPr>
          <p:nvPr>
            <p:ph type="title" idx="5"/>
          </p:nvPr>
        </p:nvSpPr>
        <p:spPr/>
        <p:txBody>
          <a:bodyPr>
            <a:normAutofit fontScale="91667"/>
          </a:bodyPr>
          <a:p>
            <a:r>
              <a:rPr altLang="en-US" lang="zh-CN"/>
              <a:t>智能安防系统</a:t>
            </a:r>
            <a:endParaRPr altLang="en-US" lang="zh-CN"/>
          </a:p>
        </p:txBody>
      </p:sp>
      <p:sp>
        <p:nvSpPr>
          <p:cNvPr id="104964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5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5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智能安防系统在智能园林建设中的应用</a:t>
            </a:r>
            <a:endParaRPr altLang="en-US" sz="1400" lang="zh-CN" spc="150">
              <a:solidFill>
                <a:schemeClr val="tx1"/>
              </a:solidFill>
              <a:effectLst/>
              <a:latin typeface="+mn-ea"/>
              <a:sym typeface="+mn-ea"/>
            </a:endParaRPr>
          </a:p>
        </p:txBody>
      </p:sp>
      <p:sp>
        <p:nvSpPr>
          <p:cNvPr id="104965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智能安防系统的定义和功能</a:t>
            </a:r>
            <a:endParaRPr altLang="en-US" dirty="0" sz="1400" lang="zh-CN" spc="150">
              <a:solidFill>
                <a:schemeClr val="tx1"/>
              </a:solidFill>
              <a:effectLst/>
              <a:latin typeface="+mn-ea"/>
              <a:sym typeface="+mn-ea"/>
            </a:endParaRPr>
          </a:p>
        </p:txBody>
      </p:sp>
      <p:sp>
        <p:nvSpPr>
          <p:cNvPr id="104965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智能安防系统的优势和特点</a:t>
            </a:r>
            <a:endParaRPr altLang="en-US" sz="1400" lang="zh-CN" spc="150">
              <a:solidFill>
                <a:schemeClr val="tx1"/>
              </a:solidFill>
              <a:effectLst/>
              <a:latin typeface="+mn-ea"/>
              <a:sym typeface="+mn-ea"/>
            </a:endParaRPr>
          </a:p>
        </p:txBody>
      </p:sp>
      <p:sp>
        <p:nvSpPr>
          <p:cNvPr id="104965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智能安防系统的未来发展趋势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10"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712" name="标题 6"/>
          <p:cNvSpPr>
            <a:spLocks noGrp="1"/>
          </p:cNvSpPr>
          <p:nvPr>
            <p:ph type="title" idx="1"/>
            <p:custDataLst>
              <p:tags r:id="rId2"/>
            </p:custDataLst>
          </p:nvPr>
        </p:nvSpPr>
        <p:spPr/>
        <p:txBody>
          <a:bodyPr>
            <a:normAutofit fontScale="90000"/>
          </a:bodyPr>
          <a:p>
            <a:r>
              <a:rPr altLang="en-US" lang="zh-CN"/>
              <a:t>人工智能在智能园林建设中的优势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826" name="标题 2"/>
          <p:cNvSpPr>
            <a:spLocks noGrp="1"/>
          </p:cNvSpPr>
          <p:nvPr>
            <p:ph type="title" idx="5"/>
          </p:nvPr>
        </p:nvSpPr>
        <p:spPr/>
        <p:txBody>
          <a:bodyPr>
            <a:normAutofit fontScale="91667"/>
          </a:bodyPr>
          <a:p>
            <a:r>
              <a:rPr altLang="en-US" lang="zh-CN"/>
              <a:t>提高水资源利用效率</a:t>
            </a:r>
            <a:endParaRPr altLang="en-US" lang="zh-CN"/>
          </a:p>
        </p:txBody>
      </p:sp>
      <p:sp>
        <p:nvSpPr>
          <p:cNvPr id="104982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智能灌溉系统：通过传感器和算法，实现精准灌溉，减少浪费</a:t>
            </a:r>
            <a:endParaRPr altLang="en-US" dirty="0" sz="1200" lang="zh-CN" spc="150">
              <a:solidFill>
                <a:schemeClr val="tx1">
                  <a:lumMod val="65000"/>
                  <a:lumOff val="35000"/>
                </a:schemeClr>
              </a:solidFill>
              <a:latin typeface="+mn-ea"/>
              <a:sym typeface="+mn-ea"/>
            </a:endParaRPr>
          </a:p>
        </p:txBody>
      </p:sp>
      <p:sp>
        <p:nvSpPr>
          <p:cNvPr id="104983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雨水收集系统：收集雨水用于灌溉，降低用水成本</a:t>
            </a:r>
            <a:endParaRPr altLang="en-US" dirty="0" sz="1200" lang="zh-CN" spc="150">
              <a:solidFill>
                <a:schemeClr val="tx1">
                  <a:lumMod val="65000"/>
                  <a:lumOff val="35000"/>
                </a:schemeClr>
              </a:solidFill>
              <a:latin typeface="+mn-ea"/>
              <a:sym typeface="+mn-ea"/>
            </a:endParaRPr>
          </a:p>
        </p:txBody>
      </p:sp>
      <p:sp>
        <p:nvSpPr>
          <p:cNvPr id="104983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水资源监测系统：实时监测园林用水情况，及时发现并解决问题</a:t>
            </a:r>
            <a:endParaRPr altLang="en-US" dirty="0" sz="1200" lang="zh-CN" spc="150">
              <a:solidFill>
                <a:schemeClr val="tx1">
                  <a:lumMod val="65000"/>
                  <a:lumOff val="35000"/>
                </a:schemeClr>
              </a:solidFill>
              <a:latin typeface="+mn-ea"/>
              <a:sym typeface="+mn-ea"/>
            </a:endParaRPr>
          </a:p>
        </p:txBody>
      </p:sp>
      <p:sp>
        <p:nvSpPr>
          <p:cNvPr id="104983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智能化管理：通过大数据和人工智能技术，实现水资源优化配置和高效利用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86" name="标题 2"/>
          <p:cNvSpPr>
            <a:spLocks noGrp="1"/>
          </p:cNvSpPr>
          <p:nvPr>
            <p:ph type="title" idx="5"/>
          </p:nvPr>
        </p:nvSpPr>
        <p:spPr/>
        <p:txBody>
          <a:bodyPr>
            <a:normAutofit fontScale="91667"/>
          </a:bodyPr>
          <a:p>
            <a:r>
              <a:rPr altLang="en-US" lang="zh-CN"/>
              <a:t>提升植物生长质量</a:t>
            </a:r>
            <a:endParaRPr altLang="en-US" lang="zh-CN"/>
          </a:p>
        </p:txBody>
      </p:sp>
      <p:sp>
        <p:nvSpPr>
          <p:cNvPr id="104988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9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0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5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0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1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2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2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24"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精准施肥：根据植物需求，精准施肥，提高植物生长效率</a:t>
            </a:r>
            <a:endParaRPr altLang="en-US" dirty="0" sz="1200" lang="zh-CN" spc="150">
              <a:solidFill>
                <a:schemeClr val="tx1">
                  <a:lumMod val="65000"/>
                  <a:lumOff val="35000"/>
                </a:schemeClr>
              </a:solidFill>
              <a:latin typeface="+mn-ea"/>
              <a:sym typeface="+mn-ea"/>
            </a:endParaRPr>
          </a:p>
        </p:txBody>
      </p:sp>
      <p:sp>
        <p:nvSpPr>
          <p:cNvPr id="1049926"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优化植物配置：通过数据分析，优化植物配置，提高园林景观效果</a:t>
            </a:r>
            <a:endParaRPr altLang="en-US" dirty="0" sz="1200" lang="zh-CN" spc="150">
              <a:solidFill>
                <a:schemeClr val="tx1">
                  <a:lumMod val="65000"/>
                  <a:lumOff val="35000"/>
                </a:schemeClr>
              </a:solidFill>
              <a:latin typeface="+mn-ea"/>
              <a:sym typeface="+mn-ea"/>
            </a:endParaRPr>
          </a:p>
        </p:txBody>
      </p:sp>
      <p:sp>
        <p:nvSpPr>
          <p:cNvPr id="1049928"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病虫害防治：利用人工智能技术识别病虫害，及时采取防治措施，保护植物健康</a:t>
            </a:r>
            <a:endParaRPr altLang="en-US" dirty="0" sz="1200" lang="zh-CN" spc="150">
              <a:solidFill>
                <a:schemeClr val="tx1">
                  <a:lumMod val="65000"/>
                  <a:lumOff val="35000"/>
                </a:schemeClr>
              </a:solidFill>
              <a:latin typeface="+mn-ea"/>
              <a:sym typeface="+mn-ea"/>
            </a:endParaRPr>
          </a:p>
        </p:txBody>
      </p:sp>
      <p:sp>
        <p:nvSpPr>
          <p:cNvPr id="1049930"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智能灌溉：通过传感器监测土壤湿度，实现智能灌溉，节约水资源</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82" name="标题 2"/>
          <p:cNvSpPr>
            <a:spLocks noGrp="1"/>
          </p:cNvSpPr>
          <p:nvPr>
            <p:ph type="title" idx="5"/>
          </p:nvPr>
        </p:nvSpPr>
        <p:spPr/>
        <p:txBody>
          <a:bodyPr>
            <a:normAutofit fontScale="91667"/>
          </a:bodyPr>
          <a:p>
            <a:r>
              <a:rPr altLang="en-US" lang="zh-CN"/>
              <a:t>实时监测环境变化</a:t>
            </a:r>
            <a:endParaRPr altLang="en-US" lang="zh-CN"/>
          </a:p>
        </p:txBody>
      </p:sp>
      <p:sp>
        <p:nvSpPr>
          <p:cNvPr id="104998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8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8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9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9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9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9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9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0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7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0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0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0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0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1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1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1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1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1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2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实时监测温度、湿度、光照等环境参数</a:t>
            </a:r>
            <a:endParaRPr altLang="en-US" dirty="0" sz="1200" lang="zh-CN" spc="150">
              <a:solidFill>
                <a:schemeClr val="tx1">
                  <a:lumMod val="65000"/>
                  <a:lumOff val="35000"/>
                </a:schemeClr>
              </a:solidFill>
              <a:latin typeface="+mn-ea"/>
              <a:sym typeface="+mn-ea"/>
            </a:endParaRPr>
          </a:p>
        </p:txBody>
      </p:sp>
      <p:sp>
        <p:nvSpPr>
          <p:cNvPr id="105002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实现精准灌溉，节约水资源</a:t>
            </a:r>
            <a:endParaRPr altLang="en-US" dirty="0" sz="1200" lang="zh-CN" spc="150">
              <a:solidFill>
                <a:schemeClr val="tx1">
                  <a:lumMod val="65000"/>
                  <a:lumOff val="35000"/>
                </a:schemeClr>
              </a:solidFill>
              <a:latin typeface="+mn-ea"/>
              <a:sym typeface="+mn-ea"/>
            </a:endParaRPr>
          </a:p>
        </p:txBody>
      </p:sp>
      <p:sp>
        <p:nvSpPr>
          <p:cNvPr id="105002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有效预防病虫害，减少农药使用</a:t>
            </a:r>
            <a:endParaRPr altLang="en-US" dirty="0" sz="1200" lang="zh-CN" spc="150">
              <a:solidFill>
                <a:schemeClr val="tx1">
                  <a:lumMod val="65000"/>
                  <a:lumOff val="35000"/>
                </a:schemeClr>
              </a:solidFill>
              <a:latin typeface="+mn-ea"/>
              <a:sym typeface="+mn-ea"/>
            </a:endParaRPr>
          </a:p>
        </p:txBody>
      </p:sp>
      <p:sp>
        <p:nvSpPr>
          <p:cNvPr id="105002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及时调整植物生长环境，提高生长效率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78" name="标题 2"/>
          <p:cNvSpPr>
            <a:spLocks noGrp="1"/>
          </p:cNvSpPr>
          <p:nvPr>
            <p:ph type="title" idx="5"/>
          </p:nvPr>
        </p:nvSpPr>
        <p:spPr/>
        <p:txBody>
          <a:bodyPr>
            <a:normAutofit fontScale="91667"/>
          </a:bodyPr>
          <a:p>
            <a:r>
              <a:rPr altLang="en-US" lang="zh-CN"/>
              <a:t>保障园林安全</a:t>
            </a:r>
            <a:endParaRPr altLang="en-US" lang="zh-CN"/>
          </a:p>
        </p:txBody>
      </p:sp>
      <p:sp>
        <p:nvSpPr>
          <p:cNvPr id="105008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实时监控：人工智能技术可以实时监测园林的安全状况，及时发现并处理潜在的安全隐患。</a:t>
            </a:r>
            <a:endParaRPr altLang="en-US" dirty="0" sz="1200" lang="zh-CN" spc="150">
              <a:solidFill>
                <a:schemeClr val="tx1">
                  <a:lumMod val="65000"/>
                  <a:lumOff val="35000"/>
                </a:schemeClr>
              </a:solidFill>
              <a:latin typeface="+mn-ea"/>
              <a:sym typeface="+mn-ea"/>
            </a:endParaRPr>
          </a:p>
        </p:txBody>
      </p:sp>
      <p:sp>
        <p:nvSpPr>
          <p:cNvPr id="105008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预警系统：通过分析历史数据和实时数据，人工智能可以预测可能发生的安全问题，并及时发出预警，以便工作人员及时采取措施。</a:t>
            </a:r>
            <a:endParaRPr altLang="en-US" dirty="0" sz="1200" lang="zh-CN" spc="150">
              <a:solidFill>
                <a:schemeClr val="tx1">
                  <a:lumMod val="65000"/>
                  <a:lumOff val="35000"/>
                </a:schemeClr>
              </a:solidFill>
              <a:latin typeface="+mn-ea"/>
              <a:sym typeface="+mn-ea"/>
            </a:endParaRPr>
          </a:p>
        </p:txBody>
      </p:sp>
      <p:sp>
        <p:nvSpPr>
          <p:cNvPr id="105008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自动化巡检：人工智能技术可以实现自动化巡检，减少人工巡检的时间和成本，提高巡检的准确性和效率。</a:t>
            </a:r>
            <a:endParaRPr altLang="en-US" dirty="0" sz="1200" lang="zh-CN" spc="150">
              <a:solidFill>
                <a:schemeClr val="tx1">
                  <a:lumMod val="65000"/>
                  <a:lumOff val="35000"/>
                </a:schemeClr>
              </a:solidFill>
              <a:latin typeface="+mn-ea"/>
              <a:sym typeface="+mn-ea"/>
            </a:endParaRPr>
          </a:p>
        </p:txBody>
      </p:sp>
      <p:sp>
        <p:nvSpPr>
          <p:cNvPr id="105008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智能识别：人工智能技术可以通过图像识别、语音识别等技术手段，对园林中的植物、动物、人员进行智能识别，提高园林管理的智能化水平。</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38"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140" name="标题 6"/>
          <p:cNvSpPr>
            <a:spLocks noGrp="1"/>
          </p:cNvSpPr>
          <p:nvPr>
            <p:ph type="title" idx="1"/>
            <p:custDataLst>
              <p:tags r:id="rId2"/>
            </p:custDataLst>
          </p:nvPr>
        </p:nvSpPr>
        <p:spPr/>
        <p:txBody>
          <a:bodyPr>
            <a:normAutofit fontScale="90000"/>
          </a:bodyPr>
          <a:p>
            <a:r>
              <a:rPr altLang="en-US" lang="zh-CN"/>
              <a:t>人工智能在智能园林建设中的挑战与解决方案</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254" name="标题 2"/>
          <p:cNvSpPr>
            <a:spLocks noGrp="1"/>
          </p:cNvSpPr>
          <p:nvPr>
            <p:ph type="title" idx="5"/>
          </p:nvPr>
        </p:nvSpPr>
        <p:spPr/>
        <p:txBody>
          <a:bodyPr>
            <a:normAutofit fontScale="91667"/>
          </a:bodyPr>
          <a:p>
            <a:r>
              <a:rPr altLang="en-US" lang="zh-CN"/>
              <a:t>技术难题与挑战</a:t>
            </a:r>
            <a:endParaRPr altLang="en-US" lang="zh-CN"/>
          </a:p>
        </p:txBody>
      </p:sp>
      <p:sp>
        <p:nvSpPr>
          <p:cNvPr id="105025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5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算法优化：提高算法的准确性和效率，降低误判率</a:t>
            </a:r>
            <a:endParaRPr altLang="en-US" sz="1400" lang="zh-CN" spc="150">
              <a:solidFill>
                <a:schemeClr val="tx1"/>
              </a:solidFill>
              <a:effectLst/>
              <a:latin typeface="+mn-ea"/>
              <a:sym typeface="+mn-ea"/>
            </a:endParaRPr>
          </a:p>
        </p:txBody>
      </p:sp>
      <p:sp>
        <p:nvSpPr>
          <p:cNvPr id="105026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数据采集与处理：如何有效获取和处理园林数据</a:t>
            </a:r>
            <a:endParaRPr altLang="en-US" dirty="0" sz="1400" lang="zh-CN" spc="150">
              <a:solidFill>
                <a:schemeClr val="tx1"/>
              </a:solidFill>
              <a:effectLst/>
              <a:latin typeface="+mn-ea"/>
              <a:sym typeface="+mn-ea"/>
            </a:endParaRPr>
          </a:p>
        </p:txBody>
      </p:sp>
      <p:sp>
        <p:nvSpPr>
          <p:cNvPr id="105026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智能化决策：如何实现智能化决策，提高园林管理效率</a:t>
            </a:r>
            <a:endParaRPr altLang="en-US" sz="1400" lang="zh-CN" spc="150">
              <a:solidFill>
                <a:schemeClr val="tx1"/>
              </a:solidFill>
              <a:effectLst/>
              <a:latin typeface="+mn-ea"/>
              <a:sym typeface="+mn-ea"/>
            </a:endParaRPr>
          </a:p>
        </p:txBody>
      </p:sp>
      <p:sp>
        <p:nvSpPr>
          <p:cNvPr id="105027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跨领域合作：如何与园林领域专家合作，共同推进人工智能在智能园林建设中的应用</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22" name="标题 2"/>
          <p:cNvSpPr>
            <a:spLocks noGrp="1"/>
          </p:cNvSpPr>
          <p:nvPr>
            <p:ph type="title" idx="5"/>
          </p:nvPr>
        </p:nvSpPr>
        <p:spPr/>
        <p:txBody>
          <a:bodyPr>
            <a:normAutofit fontScale="91667"/>
          </a:bodyPr>
          <a:p>
            <a:r>
              <a:rPr altLang="en-US" lang="zh-CN"/>
              <a:t>解决方案与未来发展</a:t>
            </a:r>
            <a:endParaRPr altLang="en-US" lang="zh-CN"/>
          </a:p>
        </p:txBody>
      </p:sp>
      <p:sp>
        <p:nvSpPr>
          <p:cNvPr id="105032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2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2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3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3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未来发展：结合物联网、大数据等技术，推动智能园林建设的智能化发展</a:t>
            </a:r>
            <a:endParaRPr altLang="en-US" sz="1400" lang="zh-CN" spc="150">
              <a:solidFill>
                <a:schemeClr val="tx1"/>
              </a:solidFill>
              <a:effectLst/>
              <a:latin typeface="+mn-ea"/>
              <a:sym typeface="+mn-ea"/>
            </a:endParaRPr>
          </a:p>
        </p:txBody>
      </p:sp>
      <p:sp>
        <p:nvSpPr>
          <p:cNvPr id="105033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解决方案：采用人工智能技术，提高园林建设的效率和质量</a:t>
            </a:r>
            <a:endParaRPr altLang="en-US" dirty="0" sz="1400" lang="zh-CN" spc="150">
              <a:solidFill>
                <a:schemeClr val="tx1"/>
              </a:solidFill>
              <a:effectLst/>
              <a:latin typeface="+mn-ea"/>
              <a:sym typeface="+mn-ea"/>
            </a:endParaRPr>
          </a:p>
        </p:txBody>
      </p:sp>
      <p:sp>
        <p:nvSpPr>
          <p:cNvPr id="105033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挑战应对：针对人工智能在智能园林建设中的挑战，提出相应的解决方案</a:t>
            </a:r>
            <a:endParaRPr altLang="en-US" sz="1400" lang="zh-CN" spc="150">
              <a:solidFill>
                <a:schemeClr val="tx1"/>
              </a:solidFill>
              <a:effectLst/>
              <a:latin typeface="+mn-ea"/>
              <a:sym typeface="+mn-ea"/>
            </a:endParaRPr>
          </a:p>
        </p:txBody>
      </p:sp>
      <p:sp>
        <p:nvSpPr>
          <p:cNvPr id="105033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创新应用：探索人工智能在智能园林建设中的创新应用，推动行业的发展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390"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392" name="标题 6"/>
          <p:cNvSpPr>
            <a:spLocks noGrp="1"/>
          </p:cNvSpPr>
          <p:nvPr>
            <p:ph type="title" idx="1"/>
            <p:custDataLst>
              <p:tags r:id="rId2"/>
            </p:custDataLst>
          </p:nvPr>
        </p:nvSpPr>
        <p:spPr/>
        <p:txBody>
          <a:bodyPr/>
          <a:p>
            <a:r>
              <a:rPr altLang="en-US" lang="zh-CN"/>
              <a:t>结论与展望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506" name="标题 2"/>
          <p:cNvSpPr>
            <a:spLocks noGrp="1"/>
          </p:cNvSpPr>
          <p:nvPr>
            <p:ph type="title" idx="5"/>
          </p:nvPr>
        </p:nvSpPr>
        <p:spPr/>
        <p:txBody>
          <a:bodyPr>
            <a:normAutofit fontScale="91667"/>
          </a:bodyPr>
          <a:p>
            <a:r>
              <a:rPr altLang="en-US" lang="zh-CN"/>
              <a:t>结论</a:t>
            </a:r>
            <a:endParaRPr altLang="en-US" lang="zh-CN"/>
          </a:p>
        </p:txBody>
      </p:sp>
      <p:sp>
        <p:nvSpPr>
          <p:cNvPr id="105050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人工智能在智能园林建设中的应用具有广泛的前景和潜力</a:t>
            </a:r>
            <a:endParaRPr altLang="en-US" dirty="0" sz="1200" lang="zh-CN" spc="150">
              <a:solidFill>
                <a:schemeClr val="tx1">
                  <a:lumMod val="65000"/>
                  <a:lumOff val="35000"/>
                </a:schemeClr>
              </a:solidFill>
              <a:latin typeface="+mn-ea"/>
              <a:sym typeface="+mn-ea"/>
            </a:endParaRPr>
          </a:p>
        </p:txBody>
      </p:sp>
      <p:sp>
        <p:nvSpPr>
          <p:cNvPr id="105051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人工智能技术可以提高园林建设的效率和质量</a:t>
            </a:r>
            <a:endParaRPr altLang="en-US" dirty="0" sz="1200" lang="zh-CN" spc="150">
              <a:solidFill>
                <a:schemeClr val="tx1">
                  <a:lumMod val="65000"/>
                  <a:lumOff val="35000"/>
                </a:schemeClr>
              </a:solidFill>
              <a:latin typeface="+mn-ea"/>
              <a:sym typeface="+mn-ea"/>
            </a:endParaRPr>
          </a:p>
        </p:txBody>
      </p:sp>
      <p:sp>
        <p:nvSpPr>
          <p:cNvPr id="105051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人工智能技术可以降低园林建设的成本和资源消耗</a:t>
            </a:r>
            <a:endParaRPr altLang="en-US" dirty="0" sz="1200" lang="zh-CN" spc="150">
              <a:solidFill>
                <a:schemeClr val="tx1">
                  <a:lumMod val="65000"/>
                  <a:lumOff val="35000"/>
                </a:schemeClr>
              </a:solidFill>
              <a:latin typeface="+mn-ea"/>
              <a:sym typeface="+mn-ea"/>
            </a:endParaRPr>
          </a:p>
        </p:txBody>
      </p:sp>
      <p:sp>
        <p:nvSpPr>
          <p:cNvPr id="105051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未来需要进一步研究和探索人工智能在智能园林建设中的应用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566" name="标题 2"/>
          <p:cNvSpPr>
            <a:spLocks noGrp="1"/>
          </p:cNvSpPr>
          <p:nvPr>
            <p:ph type="title" idx="5"/>
          </p:nvPr>
        </p:nvSpPr>
        <p:spPr/>
        <p:txBody>
          <a:bodyPr>
            <a:normAutofit fontScale="91667"/>
          </a:bodyPr>
          <a:p>
            <a:r>
              <a:rPr altLang="en-US" lang="zh-CN"/>
              <a:t>展望</a:t>
            </a:r>
            <a:endParaRPr altLang="en-US" lang="zh-CN"/>
          </a:p>
        </p:txBody>
      </p:sp>
      <p:sp>
        <p:nvSpPr>
          <p:cNvPr id="105056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人工智能技术不断进步，未来将在智能园林建设中发挥更大作用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未来将出现更多智能化、自动化的园林机械设备</a:t>
            </a:r>
            <a:endParaRPr dirty="0" sz="2000" err="1">
              <a:solidFill>
                <a:schemeClr val="tx1">
                  <a:lumMod val="75000"/>
                  <a:lumOff val="25000"/>
                </a:schemeClr>
              </a:solidFill>
              <a:latin typeface="+mn-ea"/>
              <a:ea typeface="+mn-ea"/>
              <a:cs typeface="+mn-ea"/>
              <a:sym typeface="+mn-lt"/>
            </a:endParaRPr>
          </a:p>
        </p:txBody>
      </p:sp>
      <p:sp>
        <p:nvSpPr>
          <p:cNvPr id="105058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59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人工智能技术将推动智能园林建设与其他领域的融合发展</a:t>
            </a:r>
            <a:endParaRPr dirty="0" sz="2000" err="1">
              <a:solidFill>
                <a:schemeClr val="tx1">
                  <a:lumMod val="75000"/>
                  <a:lumOff val="25000"/>
                </a:schemeClr>
              </a:solidFill>
              <a:latin typeface="+mn-ea"/>
              <a:ea typeface="+mn-ea"/>
              <a:cs typeface="+mn-ea"/>
              <a:sym typeface="+mn-lt"/>
            </a:endParaRPr>
          </a:p>
        </p:txBody>
      </p:sp>
      <p:sp>
        <p:nvSpPr>
          <p:cNvPr id="10506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智能园林建设将更加注重生态环保和可持续发展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658"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0660"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7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21.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2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90.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3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09.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3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336.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2023-12-16T22:41:08Z</dcterms:created>
  <dcterms:modified xsi:type="dcterms:W3CDTF">2023-12-16T22:41:08Z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a9852260c5ba4480b01355180336e327_21</vt:lpwstr>
  </property>
</Properties>
</file>