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4"/>
  </p:notesMasterIdLst>
  <p:sldIdLst>
    <p:sldId id="256" r:id="rId4"/>
    <p:sldId id="257" r:id="rId5"/>
    <p:sldId id="285" r:id="rId6"/>
    <p:sldId id="260" r:id="rId7"/>
    <p:sldId id="288" r:id="rId8"/>
    <p:sldId id="262" r:id="rId9"/>
    <p:sldId id="266" r:id="rId10"/>
    <p:sldId id="298" r:id="rId11"/>
    <p:sldId id="263" r:id="rId12"/>
    <p:sldId id="299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orient="horz" pos="620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870" userDrawn="1">
          <p15:clr>
            <a:srgbClr val="A4A3A4"/>
          </p15:clr>
        </p15:guide>
        <p15:guide id="9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C2B1A1"/>
    <a:srgbClr val="E1E4E9"/>
    <a:srgbClr val="E1E6E8"/>
    <a:srgbClr val="F3F4F6"/>
    <a:srgbClr val="D4C8BE"/>
    <a:srgbClr val="595959"/>
    <a:srgbClr val="E0E4E8"/>
    <a:srgbClr val="EFF0F4"/>
    <a:srgbClr val="E6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6" autoAdjust="0"/>
    <p:restoredTop sz="93295" autoAdjust="0"/>
  </p:normalViewPr>
  <p:slideViewPr>
    <p:cSldViewPr snapToGrid="0" showGuides="1">
      <p:cViewPr>
        <p:scale>
          <a:sx n="90" d="100"/>
          <a:sy n="90" d="100"/>
        </p:scale>
        <p:origin x="-384" y="-660"/>
      </p:cViewPr>
      <p:guideLst>
        <p:guide orient="horz" pos="620"/>
        <p:guide orient="horz" pos="3928"/>
        <p:guide orient="horz" pos="387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22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12A66-10D9-464F-B13C-87F15D19C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35940-7885-4759-9A55-9235211D0C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651940" y="-2023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3.jpeg"/><Relationship Id="rId6" Type="http://schemas.openxmlformats.org/officeDocument/2006/relationships/image" Target="../media/image2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8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tags" Target="../tags/tag19.xml"/><Relationship Id="rId2" Type="http://schemas.openxmlformats.org/officeDocument/2006/relationships/image" Target="../media/image9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3" y="-2"/>
            <a:ext cx="12192003" cy="68580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08660" y="2753995"/>
            <a:ext cx="10307320" cy="1176020"/>
          </a:xfrm>
        </p:spPr>
        <p:txBody>
          <a:bodyPr>
            <a:noAutofit/>
          </a:bodyPr>
          <a:lstStyle/>
          <a:p>
            <a:r>
              <a:rPr lang="zh-CN" altLang="en-US" sz="5400" b="1" spc="600" dirty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+mn-lt"/>
              </a:rPr>
              <a:t>GLD800-5.5-S甲带式给料机</a:t>
            </a:r>
            <a:endParaRPr lang="zh-CN" altLang="en-US" sz="5400" b="1" spc="600" dirty="0">
              <a:solidFill>
                <a:srgbClr val="404040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70207" y="4605429"/>
            <a:ext cx="5578343" cy="297462"/>
          </a:xfrm>
        </p:spPr>
        <p:txBody>
          <a:bodyPr>
            <a:normAutofit/>
          </a:bodyPr>
          <a:lstStyle/>
          <a:p>
            <a:pPr algn="dist"/>
            <a:r>
              <a:rPr lang="en-US" altLang="zh-CN" sz="12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BUSINESS  PLAN</a:t>
            </a:r>
            <a:endParaRPr lang="zh-CN" altLang="en-US" sz="12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 flipV="1">
            <a:off x="874714" y="4451438"/>
            <a:ext cx="5365751" cy="45719"/>
          </a:xfrm>
          <a:prstGeom prst="rect">
            <a:avLst/>
          </a:prstGeom>
          <a:solidFill>
            <a:schemeClr val="bg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1160780" y="5340985"/>
            <a:ext cx="1590040" cy="415925"/>
          </a:xfrm>
          <a:prstGeom prst="roundRect">
            <a:avLst>
              <a:gd name="adj" fmla="val 5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0681" y="5385154"/>
            <a:ext cx="151245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Kuangan001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4" grpId="0" animBg="1"/>
      <p:bldP spid="33" grpId="0" bldLvl="0" animBg="1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3" y="-2"/>
            <a:ext cx="12192003" cy="6858002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78972" y="849086"/>
            <a:ext cx="11234056" cy="5473336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>
            <p:custDataLst>
              <p:tags r:id="rId2"/>
            </p:custDataLst>
          </p:nvPr>
        </p:nvSpPr>
        <p:spPr>
          <a:xfrm>
            <a:off x="6402686" y="1705611"/>
            <a:ext cx="556181" cy="556181"/>
          </a:xfrm>
          <a:prstGeom prst="ellipse">
            <a:avLst/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>
            <p:custDataLst>
              <p:tags r:id="rId3"/>
            </p:custDataLst>
          </p:nvPr>
        </p:nvSpPr>
        <p:spPr>
          <a:xfrm>
            <a:off x="6402686" y="2834206"/>
            <a:ext cx="556181" cy="556181"/>
          </a:xfrm>
          <a:prstGeom prst="ellipse">
            <a:avLst/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6402686" y="3962801"/>
            <a:ext cx="556181" cy="556181"/>
          </a:xfrm>
          <a:prstGeom prst="ellipse">
            <a:avLst/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>
            <p:custDataLst>
              <p:tags r:id="rId5"/>
            </p:custDataLst>
          </p:nvPr>
        </p:nvSpPr>
        <p:spPr>
          <a:xfrm>
            <a:off x="6402686" y="5091397"/>
            <a:ext cx="556181" cy="556181"/>
          </a:xfrm>
          <a:prstGeom prst="ellipse">
            <a:avLst/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69145" y="1336708"/>
            <a:ext cx="3619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404040"/>
                </a:solidFill>
                <a:cs typeface="+mn-ea"/>
                <a:sym typeface="+mn-lt"/>
              </a:rPr>
              <a:t>CONTENT</a:t>
            </a:r>
            <a:endParaRPr lang="zh-CN" altLang="en-US" sz="4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79377" y="1872140"/>
            <a:ext cx="1619251" cy="1619250"/>
          </a:xfrm>
          <a:prstGeom prst="ellipse">
            <a:avLst/>
          </a:prstGeom>
          <a:blipFill dpi="0" rotWithShape="1"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26000" sy="26000" flip="none" algn="ctr"/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469146" y="2386500"/>
            <a:ext cx="3619113" cy="3619113"/>
          </a:xfrm>
          <a:prstGeom prst="ellipse">
            <a:avLst/>
          </a:prstGeom>
          <a:blipFill>
            <a:blip r:embed="rId7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7066280" y="1784350"/>
            <a:ext cx="3983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cs typeface="+mn-ea"/>
                <a:sym typeface="+mn-lt"/>
              </a:rPr>
              <a:t>GLD800-5.5-S甲带式给料机概述</a:t>
            </a:r>
            <a:endParaRPr lang="zh-CN" altLang="en-US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9"/>
            </p:custDataLst>
          </p:nvPr>
        </p:nvSpPr>
        <p:spPr>
          <a:xfrm>
            <a:off x="7066280" y="2784475"/>
            <a:ext cx="3853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cs typeface="+mn-ea"/>
                <a:sym typeface="+mn-lt"/>
              </a:rPr>
              <a:t>GLD800-5.5-S甲带式给料机技术参数</a:t>
            </a:r>
            <a:endParaRPr lang="zh-CN" altLang="en-US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7066280" y="3895725"/>
            <a:ext cx="39833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cs typeface="+mn-ea"/>
                <a:sym typeface="+mn-lt"/>
              </a:rPr>
              <a:t>GLD800-5.5-S甲带式给料机主要特点</a:t>
            </a:r>
            <a:endParaRPr lang="zh-CN" altLang="en-US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7066280" y="5006340"/>
            <a:ext cx="39839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cs typeface="+mn-ea"/>
                <a:sym typeface="+mn-lt"/>
              </a:rPr>
              <a:t>GLD800-5.5-S甲带式给料机故障处理故障现象</a:t>
            </a:r>
            <a:endParaRPr lang="zh-CN" altLang="en-US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1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17" grpId="0" bldLvl="0" animBg="1"/>
      <p:bldP spid="18" grpId="0"/>
      <p:bldP spid="19" grpId="0" animBg="1"/>
      <p:bldP spid="20" grpId="0" animBg="1"/>
      <p:bldP spid="21" grpId="0"/>
      <p:bldP spid="23" grpId="0"/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33377" y="37525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: 圆角 33"/>
          <p:cNvSpPr/>
          <p:nvPr/>
        </p:nvSpPr>
        <p:spPr>
          <a:xfrm>
            <a:off x="3248660" y="1901190"/>
            <a:ext cx="3215640" cy="3091815"/>
          </a:xfrm>
          <a:prstGeom prst="roundRect">
            <a:avLst>
              <a:gd name="adj" fmla="val 325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34"/>
          <p:cNvSpPr/>
          <p:nvPr/>
        </p:nvSpPr>
        <p:spPr>
          <a:xfrm>
            <a:off x="6986270" y="1901190"/>
            <a:ext cx="3215640" cy="3091815"/>
          </a:xfrm>
          <a:prstGeom prst="roundRect">
            <a:avLst>
              <a:gd name="adj" fmla="val 3259"/>
            </a:avLst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矩形: 圆角 38"/>
          <p:cNvSpPr/>
          <p:nvPr/>
        </p:nvSpPr>
        <p:spPr>
          <a:xfrm rot="5400000">
            <a:off x="-486410" y="3482975"/>
            <a:ext cx="3994785" cy="787400"/>
          </a:xfrm>
          <a:prstGeom prst="roundRect">
            <a:avLst>
              <a:gd name="adj" fmla="val 14549"/>
            </a:avLst>
          </a:prstGeom>
          <a:noFill/>
          <a:ln>
            <a:solidFill>
              <a:srgbClr val="C2B1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719019" y="5204800"/>
            <a:ext cx="448016" cy="448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dollar-bag_17794"/>
          <p:cNvSpPr/>
          <p:nvPr/>
        </p:nvSpPr>
        <p:spPr>
          <a:xfrm>
            <a:off x="1388842" y="2242795"/>
            <a:ext cx="244020" cy="221417"/>
          </a:xfrm>
          <a:custGeom>
            <a:avLst/>
            <a:gdLst>
              <a:gd name="connsiteX0" fmla="*/ 116112 w 607919"/>
              <a:gd name="connsiteY0" fmla="*/ 473652 h 551610"/>
              <a:gd name="connsiteX1" fmla="*/ 118901 w 607919"/>
              <a:gd name="connsiteY1" fmla="*/ 480423 h 551610"/>
              <a:gd name="connsiteX2" fmla="*/ 118901 w 607919"/>
              <a:gd name="connsiteY2" fmla="*/ 551610 h 551610"/>
              <a:gd name="connsiteX3" fmla="*/ 55604 w 607919"/>
              <a:gd name="connsiteY3" fmla="*/ 551610 h 551610"/>
              <a:gd name="connsiteX4" fmla="*/ 55604 w 607919"/>
              <a:gd name="connsiteY4" fmla="*/ 540851 h 551610"/>
              <a:gd name="connsiteX5" fmla="*/ 65255 w 607919"/>
              <a:gd name="connsiteY5" fmla="*/ 520583 h 551610"/>
              <a:gd name="connsiteX6" fmla="*/ 83555 w 607919"/>
              <a:gd name="connsiteY6" fmla="*/ 502317 h 551610"/>
              <a:gd name="connsiteX7" fmla="*/ 109375 w 607919"/>
              <a:gd name="connsiteY7" fmla="*/ 476545 h 551610"/>
              <a:gd name="connsiteX8" fmla="*/ 116112 w 607919"/>
              <a:gd name="connsiteY8" fmla="*/ 473652 h 551610"/>
              <a:gd name="connsiteX9" fmla="*/ 199155 w 607919"/>
              <a:gd name="connsiteY9" fmla="*/ 390799 h 551610"/>
              <a:gd name="connsiteX10" fmla="*/ 201956 w 607919"/>
              <a:gd name="connsiteY10" fmla="*/ 397632 h 551610"/>
              <a:gd name="connsiteX11" fmla="*/ 201956 w 607919"/>
              <a:gd name="connsiteY11" fmla="*/ 551610 h 551610"/>
              <a:gd name="connsiteX12" fmla="*/ 145363 w 607919"/>
              <a:gd name="connsiteY12" fmla="*/ 551610 h 551610"/>
              <a:gd name="connsiteX13" fmla="*/ 145363 w 607919"/>
              <a:gd name="connsiteY13" fmla="*/ 454170 h 551610"/>
              <a:gd name="connsiteX14" fmla="*/ 154879 w 607919"/>
              <a:gd name="connsiteY14" fmla="*/ 431030 h 551610"/>
              <a:gd name="connsiteX15" fmla="*/ 192315 w 607919"/>
              <a:gd name="connsiteY15" fmla="*/ 393630 h 551610"/>
              <a:gd name="connsiteX16" fmla="*/ 199155 w 607919"/>
              <a:gd name="connsiteY16" fmla="*/ 390799 h 551610"/>
              <a:gd name="connsiteX17" fmla="*/ 231082 w 607919"/>
              <a:gd name="connsiteY17" fmla="*/ 388245 h 551610"/>
              <a:gd name="connsiteX18" fmla="*/ 237930 w 607919"/>
              <a:gd name="connsiteY18" fmla="*/ 391091 h 551610"/>
              <a:gd name="connsiteX19" fmla="*/ 266763 w 607919"/>
              <a:gd name="connsiteY19" fmla="*/ 419867 h 551610"/>
              <a:gd name="connsiteX20" fmla="*/ 275915 w 607919"/>
              <a:gd name="connsiteY20" fmla="*/ 428875 h 551610"/>
              <a:gd name="connsiteX21" fmla="*/ 284941 w 607919"/>
              <a:gd name="connsiteY21" fmla="*/ 451520 h 551610"/>
              <a:gd name="connsiteX22" fmla="*/ 284941 w 607919"/>
              <a:gd name="connsiteY22" fmla="*/ 551610 h 551610"/>
              <a:gd name="connsiteX23" fmla="*/ 228277 w 607919"/>
              <a:gd name="connsiteY23" fmla="*/ 551610 h 551610"/>
              <a:gd name="connsiteX24" fmla="*/ 228277 w 607919"/>
              <a:gd name="connsiteY24" fmla="*/ 394969 h 551610"/>
              <a:gd name="connsiteX25" fmla="*/ 231082 w 607919"/>
              <a:gd name="connsiteY25" fmla="*/ 388245 h 551610"/>
              <a:gd name="connsiteX26" fmla="*/ 365148 w 607919"/>
              <a:gd name="connsiteY26" fmla="*/ 381336 h 551610"/>
              <a:gd name="connsiteX27" fmla="*/ 367997 w 607919"/>
              <a:gd name="connsiteY27" fmla="*/ 388122 h 551610"/>
              <a:gd name="connsiteX28" fmla="*/ 367997 w 607919"/>
              <a:gd name="connsiteY28" fmla="*/ 551610 h 551610"/>
              <a:gd name="connsiteX29" fmla="*/ 311262 w 607919"/>
              <a:gd name="connsiteY29" fmla="*/ 551610 h 551610"/>
              <a:gd name="connsiteX30" fmla="*/ 311262 w 607919"/>
              <a:gd name="connsiteY30" fmla="*/ 444661 h 551610"/>
              <a:gd name="connsiteX31" fmla="*/ 316898 w 607919"/>
              <a:gd name="connsiteY31" fmla="*/ 425523 h 551610"/>
              <a:gd name="connsiteX32" fmla="*/ 322534 w 607919"/>
              <a:gd name="connsiteY32" fmla="*/ 419894 h 551610"/>
              <a:gd name="connsiteX33" fmla="*/ 358353 w 607919"/>
              <a:gd name="connsiteY33" fmla="*/ 384120 h 551610"/>
              <a:gd name="connsiteX34" fmla="*/ 365148 w 607919"/>
              <a:gd name="connsiteY34" fmla="*/ 381336 h 551610"/>
              <a:gd name="connsiteX35" fmla="*/ 448177 w 607919"/>
              <a:gd name="connsiteY35" fmla="*/ 298352 h 551610"/>
              <a:gd name="connsiteX36" fmla="*/ 450982 w 607919"/>
              <a:gd name="connsiteY36" fmla="*/ 305139 h 551610"/>
              <a:gd name="connsiteX37" fmla="*/ 450982 w 607919"/>
              <a:gd name="connsiteY37" fmla="*/ 551610 h 551610"/>
              <a:gd name="connsiteX38" fmla="*/ 394318 w 607919"/>
              <a:gd name="connsiteY38" fmla="*/ 551610 h 551610"/>
              <a:gd name="connsiteX39" fmla="*/ 394318 w 607919"/>
              <a:gd name="connsiteY39" fmla="*/ 361815 h 551610"/>
              <a:gd name="connsiteX40" fmla="*/ 403846 w 607919"/>
              <a:gd name="connsiteY40" fmla="*/ 338669 h 551610"/>
              <a:gd name="connsiteX41" fmla="*/ 441329 w 607919"/>
              <a:gd name="connsiteY41" fmla="*/ 301136 h 551610"/>
              <a:gd name="connsiteX42" fmla="*/ 448177 w 607919"/>
              <a:gd name="connsiteY42" fmla="*/ 298352 h 551610"/>
              <a:gd name="connsiteX43" fmla="*/ 527085 w 607919"/>
              <a:gd name="connsiteY43" fmla="*/ 219452 h 551610"/>
              <a:gd name="connsiteX44" fmla="*/ 529874 w 607919"/>
              <a:gd name="connsiteY44" fmla="*/ 226177 h 551610"/>
              <a:gd name="connsiteX45" fmla="*/ 529874 w 607919"/>
              <a:gd name="connsiteY45" fmla="*/ 551610 h 551610"/>
              <a:gd name="connsiteX46" fmla="*/ 477232 w 607919"/>
              <a:gd name="connsiteY46" fmla="*/ 551610 h 551610"/>
              <a:gd name="connsiteX47" fmla="*/ 477232 w 607919"/>
              <a:gd name="connsiteY47" fmla="*/ 278727 h 551610"/>
              <a:gd name="connsiteX48" fmla="*/ 486883 w 607919"/>
              <a:gd name="connsiteY48" fmla="*/ 255580 h 551610"/>
              <a:gd name="connsiteX49" fmla="*/ 520348 w 607919"/>
              <a:gd name="connsiteY49" fmla="*/ 222298 h 551610"/>
              <a:gd name="connsiteX50" fmla="*/ 527085 w 607919"/>
              <a:gd name="connsiteY50" fmla="*/ 219452 h 551610"/>
              <a:gd name="connsiteX51" fmla="*/ 387769 w 607919"/>
              <a:gd name="connsiteY51" fmla="*/ 0 h 551610"/>
              <a:gd name="connsiteX52" fmla="*/ 580729 w 607919"/>
              <a:gd name="connsiteY52" fmla="*/ 0 h 551610"/>
              <a:gd name="connsiteX53" fmla="*/ 607919 w 607919"/>
              <a:gd name="connsiteY53" fmla="*/ 26022 h 551610"/>
              <a:gd name="connsiteX54" fmla="*/ 607919 w 607919"/>
              <a:gd name="connsiteY54" fmla="*/ 219812 h 551610"/>
              <a:gd name="connsiteX55" fmla="*/ 598271 w 607919"/>
              <a:gd name="connsiteY55" fmla="*/ 223815 h 551610"/>
              <a:gd name="connsiteX56" fmla="*/ 530610 w 607919"/>
              <a:gd name="connsiteY56" fmla="*/ 156258 h 551610"/>
              <a:gd name="connsiteX57" fmla="*/ 304320 w 607919"/>
              <a:gd name="connsiteY57" fmla="*/ 382325 h 551610"/>
              <a:gd name="connsiteX58" fmla="*/ 285024 w 607919"/>
              <a:gd name="connsiteY58" fmla="*/ 382325 h 551610"/>
              <a:gd name="connsiteX59" fmla="*/ 216360 w 607919"/>
              <a:gd name="connsiteY59" fmla="*/ 313767 h 551610"/>
              <a:gd name="connsiteX60" fmla="*/ 94068 w 607919"/>
              <a:gd name="connsiteY60" fmla="*/ 435996 h 551610"/>
              <a:gd name="connsiteX61" fmla="*/ 17260 w 607919"/>
              <a:gd name="connsiteY61" fmla="*/ 435996 h 551610"/>
              <a:gd name="connsiteX62" fmla="*/ 15882 w 607919"/>
              <a:gd name="connsiteY62" fmla="*/ 434745 h 551610"/>
              <a:gd name="connsiteX63" fmla="*/ 15882 w 607919"/>
              <a:gd name="connsiteY63" fmla="*/ 358055 h 551610"/>
              <a:gd name="connsiteX64" fmla="*/ 206837 w 607919"/>
              <a:gd name="connsiteY64" fmla="*/ 167267 h 551610"/>
              <a:gd name="connsiteX65" fmla="*/ 226008 w 607919"/>
              <a:gd name="connsiteY65" fmla="*/ 167267 h 551610"/>
              <a:gd name="connsiteX66" fmla="*/ 294672 w 607919"/>
              <a:gd name="connsiteY66" fmla="*/ 235701 h 551610"/>
              <a:gd name="connsiteX67" fmla="*/ 424481 w 607919"/>
              <a:gd name="connsiteY67" fmla="*/ 105965 h 551610"/>
              <a:gd name="connsiteX68" fmla="*/ 452423 w 607919"/>
              <a:gd name="connsiteY68" fmla="*/ 78192 h 551610"/>
              <a:gd name="connsiteX69" fmla="*/ 383885 w 607919"/>
              <a:gd name="connsiteY69" fmla="*/ 9633 h 551610"/>
              <a:gd name="connsiteX70" fmla="*/ 387769 w 607919"/>
              <a:gd name="connsiteY70" fmla="*/ 0 h 55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919" h="551610">
                <a:moveTo>
                  <a:pt x="116112" y="473652"/>
                </a:moveTo>
                <a:cubicBezTo>
                  <a:pt x="117836" y="474356"/>
                  <a:pt x="118901" y="476670"/>
                  <a:pt x="118901" y="480423"/>
                </a:cubicBezTo>
                <a:lnTo>
                  <a:pt x="118901" y="551610"/>
                </a:lnTo>
                <a:lnTo>
                  <a:pt x="55604" y="551610"/>
                </a:lnTo>
                <a:lnTo>
                  <a:pt x="55604" y="540851"/>
                </a:lnTo>
                <a:cubicBezTo>
                  <a:pt x="55604" y="534971"/>
                  <a:pt x="59991" y="525838"/>
                  <a:pt x="65255" y="520583"/>
                </a:cubicBezTo>
                <a:lnTo>
                  <a:pt x="83555" y="502317"/>
                </a:lnTo>
                <a:lnTo>
                  <a:pt x="109375" y="476545"/>
                </a:lnTo>
                <a:cubicBezTo>
                  <a:pt x="112007" y="473855"/>
                  <a:pt x="114389" y="472948"/>
                  <a:pt x="116112" y="473652"/>
                </a:cubicBezTo>
                <a:close/>
                <a:moveTo>
                  <a:pt x="199155" y="390799"/>
                </a:moveTo>
                <a:cubicBezTo>
                  <a:pt x="200892" y="391534"/>
                  <a:pt x="201956" y="393880"/>
                  <a:pt x="201956" y="397632"/>
                </a:cubicBezTo>
                <a:lnTo>
                  <a:pt x="201956" y="551610"/>
                </a:lnTo>
                <a:lnTo>
                  <a:pt x="145363" y="551610"/>
                </a:lnTo>
                <a:lnTo>
                  <a:pt x="145363" y="454170"/>
                </a:lnTo>
                <a:cubicBezTo>
                  <a:pt x="145363" y="446665"/>
                  <a:pt x="149620" y="436283"/>
                  <a:pt x="154879" y="431030"/>
                </a:cubicBezTo>
                <a:lnTo>
                  <a:pt x="192315" y="393630"/>
                </a:lnTo>
                <a:cubicBezTo>
                  <a:pt x="195007" y="390941"/>
                  <a:pt x="197417" y="390065"/>
                  <a:pt x="199155" y="390799"/>
                </a:cubicBezTo>
                <a:close/>
                <a:moveTo>
                  <a:pt x="231082" y="388245"/>
                </a:moveTo>
                <a:cubicBezTo>
                  <a:pt x="232822" y="387525"/>
                  <a:pt x="235235" y="388401"/>
                  <a:pt x="237930" y="391091"/>
                </a:cubicBezTo>
                <a:lnTo>
                  <a:pt x="266763" y="419867"/>
                </a:lnTo>
                <a:lnTo>
                  <a:pt x="275915" y="428875"/>
                </a:lnTo>
                <a:cubicBezTo>
                  <a:pt x="280929" y="433879"/>
                  <a:pt x="284941" y="444013"/>
                  <a:pt x="284941" y="451520"/>
                </a:cubicBezTo>
                <a:lnTo>
                  <a:pt x="284941" y="551610"/>
                </a:lnTo>
                <a:lnTo>
                  <a:pt x="228277" y="551610"/>
                </a:lnTo>
                <a:lnTo>
                  <a:pt x="228277" y="394969"/>
                </a:lnTo>
                <a:cubicBezTo>
                  <a:pt x="228277" y="391278"/>
                  <a:pt x="229343" y="388964"/>
                  <a:pt x="231082" y="388245"/>
                </a:cubicBezTo>
                <a:close/>
                <a:moveTo>
                  <a:pt x="365148" y="381336"/>
                </a:moveTo>
                <a:cubicBezTo>
                  <a:pt x="366901" y="382055"/>
                  <a:pt x="367997" y="384370"/>
                  <a:pt x="367997" y="388122"/>
                </a:cubicBezTo>
                <a:lnTo>
                  <a:pt x="367997" y="551610"/>
                </a:lnTo>
                <a:lnTo>
                  <a:pt x="311262" y="551610"/>
                </a:lnTo>
                <a:lnTo>
                  <a:pt x="311262" y="444661"/>
                </a:lnTo>
                <a:cubicBezTo>
                  <a:pt x="311262" y="437156"/>
                  <a:pt x="313767" y="428650"/>
                  <a:pt x="316898" y="425523"/>
                </a:cubicBezTo>
                <a:cubicBezTo>
                  <a:pt x="320029" y="422396"/>
                  <a:pt x="322534" y="419894"/>
                  <a:pt x="322534" y="419894"/>
                </a:cubicBezTo>
                <a:lnTo>
                  <a:pt x="358353" y="384120"/>
                </a:lnTo>
                <a:cubicBezTo>
                  <a:pt x="360983" y="381493"/>
                  <a:pt x="363394" y="380617"/>
                  <a:pt x="365148" y="381336"/>
                </a:cubicBezTo>
                <a:close/>
                <a:moveTo>
                  <a:pt x="448177" y="298352"/>
                </a:moveTo>
                <a:cubicBezTo>
                  <a:pt x="449916" y="299071"/>
                  <a:pt x="450982" y="301386"/>
                  <a:pt x="450982" y="305139"/>
                </a:cubicBezTo>
                <a:lnTo>
                  <a:pt x="450982" y="551610"/>
                </a:lnTo>
                <a:lnTo>
                  <a:pt x="394318" y="551610"/>
                </a:lnTo>
                <a:lnTo>
                  <a:pt x="394318" y="361815"/>
                </a:lnTo>
                <a:cubicBezTo>
                  <a:pt x="394318" y="354308"/>
                  <a:pt x="398580" y="343924"/>
                  <a:pt x="403846" y="338669"/>
                </a:cubicBezTo>
                <a:lnTo>
                  <a:pt x="441329" y="301136"/>
                </a:lnTo>
                <a:cubicBezTo>
                  <a:pt x="444024" y="298508"/>
                  <a:pt x="446438" y="297633"/>
                  <a:pt x="448177" y="298352"/>
                </a:cubicBezTo>
                <a:close/>
                <a:moveTo>
                  <a:pt x="527085" y="219452"/>
                </a:moveTo>
                <a:cubicBezTo>
                  <a:pt x="528809" y="220171"/>
                  <a:pt x="529874" y="222486"/>
                  <a:pt x="529874" y="226177"/>
                </a:cubicBezTo>
                <a:lnTo>
                  <a:pt x="529874" y="551610"/>
                </a:lnTo>
                <a:lnTo>
                  <a:pt x="477232" y="551610"/>
                </a:lnTo>
                <a:lnTo>
                  <a:pt x="477232" y="278727"/>
                </a:lnTo>
                <a:cubicBezTo>
                  <a:pt x="477232" y="271345"/>
                  <a:pt x="481494" y="260960"/>
                  <a:pt x="486883" y="255580"/>
                </a:cubicBezTo>
                <a:lnTo>
                  <a:pt x="520348" y="222298"/>
                </a:lnTo>
                <a:cubicBezTo>
                  <a:pt x="522980" y="219608"/>
                  <a:pt x="525362" y="218732"/>
                  <a:pt x="527085" y="219452"/>
                </a:cubicBezTo>
                <a:close/>
                <a:moveTo>
                  <a:pt x="387769" y="0"/>
                </a:moveTo>
                <a:lnTo>
                  <a:pt x="580729" y="0"/>
                </a:lnTo>
                <a:cubicBezTo>
                  <a:pt x="594512" y="0"/>
                  <a:pt x="607919" y="12135"/>
                  <a:pt x="607919" y="26022"/>
                </a:cubicBezTo>
                <a:lnTo>
                  <a:pt x="607919" y="219812"/>
                </a:lnTo>
                <a:cubicBezTo>
                  <a:pt x="607919" y="227318"/>
                  <a:pt x="603534" y="229070"/>
                  <a:pt x="598271" y="223815"/>
                </a:cubicBezTo>
                <a:lnTo>
                  <a:pt x="530610" y="156258"/>
                </a:lnTo>
                <a:lnTo>
                  <a:pt x="304320" y="382325"/>
                </a:lnTo>
                <a:cubicBezTo>
                  <a:pt x="298932" y="387580"/>
                  <a:pt x="290412" y="387580"/>
                  <a:pt x="285024" y="382325"/>
                </a:cubicBezTo>
                <a:lnTo>
                  <a:pt x="216360" y="313767"/>
                </a:lnTo>
                <a:lnTo>
                  <a:pt x="94068" y="435996"/>
                </a:lnTo>
                <a:cubicBezTo>
                  <a:pt x="72767" y="457264"/>
                  <a:pt x="38435" y="457264"/>
                  <a:pt x="17260" y="435996"/>
                </a:cubicBezTo>
                <a:lnTo>
                  <a:pt x="15882" y="434745"/>
                </a:lnTo>
                <a:cubicBezTo>
                  <a:pt x="-5294" y="413477"/>
                  <a:pt x="-5294" y="379198"/>
                  <a:pt x="15882" y="358055"/>
                </a:cubicBezTo>
                <a:lnTo>
                  <a:pt x="206837" y="167267"/>
                </a:lnTo>
                <a:cubicBezTo>
                  <a:pt x="212100" y="161888"/>
                  <a:pt x="220745" y="161888"/>
                  <a:pt x="226008" y="167267"/>
                </a:cubicBezTo>
                <a:lnTo>
                  <a:pt x="294672" y="235701"/>
                </a:lnTo>
                <a:lnTo>
                  <a:pt x="424481" y="105965"/>
                </a:lnTo>
                <a:lnTo>
                  <a:pt x="452423" y="78192"/>
                </a:lnTo>
                <a:lnTo>
                  <a:pt x="383885" y="9633"/>
                </a:lnTo>
                <a:cubicBezTo>
                  <a:pt x="378497" y="4379"/>
                  <a:pt x="380376" y="0"/>
                  <a:pt x="387769" y="0"/>
                </a:cubicBezTo>
                <a:close/>
              </a:path>
            </a:pathLst>
          </a:cu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90175" y="1789551"/>
            <a:ext cx="1302031" cy="0"/>
          </a:xfrm>
          <a:prstGeom prst="line">
            <a:avLst/>
          </a:prstGeom>
          <a:ln>
            <a:solidFill>
              <a:srgbClr val="C2B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 rot="5400000">
            <a:off x="-146050" y="4018915"/>
            <a:ext cx="3313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GLD800-5.5-S甲带式给料机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5" name="图片 4" descr="甲带给煤机 (4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60" y="1976755"/>
            <a:ext cx="3036570" cy="2946400"/>
          </a:xfrm>
          <a:prstGeom prst="rect">
            <a:avLst/>
          </a:prstGeom>
        </p:spPr>
      </p:pic>
      <p:pic>
        <p:nvPicPr>
          <p:cNvPr id="6" name="图片 5" descr="甲带给煤机 (4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385" y="1976755"/>
            <a:ext cx="3036570" cy="29464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6" grpId="0" bldLvl="0" animBg="1"/>
      <p:bldP spid="20" grpId="0" bldLvl="0" animBg="1"/>
      <p:bldP spid="23" grpId="0" animBg="1"/>
      <p:bldP spid="34" grpId="0" bldLvl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15695" y="984885"/>
            <a:ext cx="39135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GLD800-5.5-S甲带式给料机概述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ïṥļíďé"/>
          <p:cNvSpPr/>
          <p:nvPr/>
        </p:nvSpPr>
        <p:spPr>
          <a:xfrm>
            <a:off x="676265" y="1808957"/>
            <a:ext cx="2858235" cy="4060536"/>
          </a:xfrm>
          <a:prstGeom prst="rect">
            <a:avLst/>
          </a:prstGeom>
          <a:blipFill dpi="0" rotWithShape="1">
            <a:blip r:embed="rId2" cstate="email"/>
            <a:srcRect/>
            <a:tile tx="0" ty="0" sx="100000" sy="100000" flip="none" algn="tl"/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ïS1íḋé"/>
          <p:cNvSpPr/>
          <p:nvPr/>
        </p:nvSpPr>
        <p:spPr>
          <a:xfrm>
            <a:off x="3715232" y="1808957"/>
            <a:ext cx="5846165" cy="4060536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4" name="ïsľiḓé"/>
          <p:cNvSpPr/>
          <p:nvPr/>
        </p:nvSpPr>
        <p:spPr>
          <a:xfrm>
            <a:off x="9742127" y="1808958"/>
            <a:ext cx="1773608" cy="4060535"/>
          </a:xfrm>
          <a:prstGeom prst="rect">
            <a:avLst/>
          </a:prstGeom>
          <a:blipFill dpi="0" rotWithShape="1">
            <a:blip r:embed="rId2" cstate="email"/>
            <a:srcRect/>
            <a:tile tx="0" ty="0" sx="100000" sy="100000" flip="none" algn="tr"/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5" name="îšļîde"/>
          <p:cNvSpPr/>
          <p:nvPr/>
        </p:nvSpPr>
        <p:spPr>
          <a:xfrm>
            <a:off x="688203" y="5552700"/>
            <a:ext cx="2846944" cy="338554"/>
          </a:xfrm>
          <a:prstGeom prst="rect">
            <a:avLst/>
          </a:prstGeom>
          <a:solidFill>
            <a:srgbClr val="C2B1A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defTabSz="914400"/>
            <a:r>
              <a:rPr lang="zh-CN" altLang="en-US" sz="1600" b="1" dirty="0" smtClean="0">
                <a:solidFill>
                  <a:srgbClr val="FFFFFF"/>
                </a:solidFill>
              </a:rPr>
              <a:t>开拓创新</a:t>
            </a:r>
            <a:endParaRPr lang="en-US" altLang="zh-CN" sz="1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17" name="iṧḷîḍê"/>
          <p:cNvSpPr/>
          <p:nvPr/>
        </p:nvSpPr>
        <p:spPr>
          <a:xfrm>
            <a:off x="9754066" y="5552700"/>
            <a:ext cx="1761671" cy="338554"/>
          </a:xfrm>
          <a:prstGeom prst="rect">
            <a:avLst/>
          </a:prstGeom>
          <a:solidFill>
            <a:srgbClr val="C2B1A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defTabSz="914400"/>
            <a:r>
              <a:rPr lang="zh-CN" altLang="en-US" sz="1600" b="1" dirty="0" smtClean="0">
                <a:solidFill>
                  <a:srgbClr val="FFFFFF"/>
                </a:solidFill>
                <a:effectLst/>
              </a:rPr>
              <a:t>诚实守信</a:t>
            </a:r>
            <a:endParaRPr lang="en-US" altLang="zh-CN" sz="1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18" name="íṧļïdè"/>
          <p:cNvSpPr/>
          <p:nvPr/>
        </p:nvSpPr>
        <p:spPr>
          <a:xfrm flipH="1">
            <a:off x="3998595" y="2810510"/>
            <a:ext cx="5264785" cy="243649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GLD800-5.5-S甲带式给料机是针对大型高产高效矿井生产系统流量大、现行给料机已不能满足煤矿生产要求而研制的新型给煤设备。该产品是在K型往复式和振动式给料机的基础上，将往复式运动机构改为输送带式机构，从而将给料运动由滑动摩擦变为滚动摩擦。摩擦系数大为降低，肆零零捌捌陆零伍叁柒，使得电力消耗也显著降低。给料方式由间断给料变为连续给料，且给料量动态连续可变，使给料系统更能满足高效、节能、环保的要求。</a:t>
            </a:r>
            <a:endParaRPr lang="zh-CN" altLang="en-US" sz="1400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113916" y="2647773"/>
            <a:ext cx="756000" cy="0"/>
          </a:xfrm>
          <a:prstGeom prst="line">
            <a:avLst/>
          </a:prstGeom>
          <a:ln w="28575" cap="rnd">
            <a:solidFill>
              <a:srgbClr val="C2B1A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1" grpId="0" animBg="1"/>
      <p:bldP spid="13" grpId="0" animBg="1"/>
      <p:bldP spid="14" grpId="0" animBg="1"/>
      <p:bldP spid="15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6219191" y="1496331"/>
            <a:ext cx="5048884" cy="4583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27126" y="3476670"/>
            <a:ext cx="4674236" cy="1483587"/>
          </a:xfrm>
          <a:prstGeom prst="rect">
            <a:avLst/>
          </a:prstGeom>
          <a:solidFill>
            <a:srgbClr val="C2B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11020" y="4018915"/>
            <a:ext cx="3442335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GLD800-5.5-S甲带式给料机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箭头: 五边形 13"/>
          <p:cNvSpPr/>
          <p:nvPr/>
        </p:nvSpPr>
        <p:spPr>
          <a:xfrm rot="5400000">
            <a:off x="5022606" y="3425622"/>
            <a:ext cx="395385" cy="333656"/>
          </a:xfrm>
          <a:prstGeom prst="homePlate">
            <a:avLst>
              <a:gd name="adj" fmla="val 26913"/>
            </a:avLst>
          </a:prstGeom>
          <a:solidFill>
            <a:srgbClr val="E6E9E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圆: 空心 1"/>
          <p:cNvSpPr/>
          <p:nvPr/>
        </p:nvSpPr>
        <p:spPr>
          <a:xfrm>
            <a:off x="5139336" y="3502134"/>
            <a:ext cx="161925" cy="16192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" name="图片 1" descr="甲带给煤机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925" y="1997075"/>
            <a:ext cx="4041775" cy="3668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9" grpId="0"/>
      <p:bldP spid="21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15695" y="676275"/>
            <a:ext cx="43491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cs typeface="+mn-ea"/>
                <a:sym typeface="+mn-lt"/>
              </a:rPr>
              <a:t>GLD800-5.5-S甲带式给料机技术参数</a:t>
            </a:r>
            <a:endParaRPr lang="zh-CN" altLang="en-US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grpSp>
        <p:nvGrpSpPr>
          <p:cNvPr id="12" name="îšḷidè"/>
          <p:cNvGrpSpPr/>
          <p:nvPr>
            <p:custDataLst>
              <p:tags r:id="rId2"/>
            </p:custDataLst>
          </p:nvPr>
        </p:nvGrpSpPr>
        <p:grpSpPr>
          <a:xfrm>
            <a:off x="1040570" y="2063272"/>
            <a:ext cx="2588359" cy="2700300"/>
            <a:chOff x="669925" y="1899000"/>
            <a:chExt cx="2588359" cy="2700300"/>
          </a:xfrm>
        </p:grpSpPr>
        <p:sp>
          <p:nvSpPr>
            <p:cNvPr id="29" name="îŝḻïḋê"/>
            <p:cNvSpPr/>
            <p:nvPr>
              <p:custDataLst>
                <p:tags r:id="rId3"/>
              </p:custDataLst>
            </p:nvPr>
          </p:nvSpPr>
          <p:spPr bwMode="auto">
            <a:xfrm>
              <a:off x="669925" y="1899000"/>
              <a:ext cx="2588359" cy="2700300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sz="1600"/>
                <a:t>规格型号GLD800-5.5-S</a:t>
              </a:r>
              <a:endParaRPr sz="1600"/>
            </a:p>
            <a:p>
              <a:pPr algn="ctr">
                <a:lnSpc>
                  <a:spcPct val="150000"/>
                </a:lnSpc>
              </a:pPr>
              <a:r>
                <a:rPr sz="1600"/>
                <a:t>功率kw 5.5</a:t>
              </a:r>
              <a:endParaRPr sz="1600"/>
            </a:p>
          </p:txBody>
        </p:sp>
        <p:sp>
          <p:nvSpPr>
            <p:cNvPr id="33" name="iṡḷîḓê"/>
            <p:cNvSpPr/>
            <p:nvPr>
              <p:custDataLst>
                <p:tags r:id="rId4"/>
              </p:custDataLst>
            </p:nvPr>
          </p:nvSpPr>
          <p:spPr bwMode="auto">
            <a:xfrm>
              <a:off x="1109695" y="2031503"/>
              <a:ext cx="1708819" cy="512875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iṡļïḑè"/>
          <p:cNvGrpSpPr/>
          <p:nvPr>
            <p:custDataLst>
              <p:tags r:id="rId5"/>
            </p:custDataLst>
          </p:nvPr>
        </p:nvGrpSpPr>
        <p:grpSpPr>
          <a:xfrm>
            <a:off x="4801478" y="2063272"/>
            <a:ext cx="2588359" cy="2700300"/>
            <a:chOff x="669925" y="1899000"/>
            <a:chExt cx="2588359" cy="2700300"/>
          </a:xfrm>
        </p:grpSpPr>
        <p:sp>
          <p:nvSpPr>
            <p:cNvPr id="26" name="îṡļiḋe"/>
            <p:cNvSpPr/>
            <p:nvPr>
              <p:custDataLst>
                <p:tags r:id="rId6"/>
              </p:custDataLst>
            </p:nvPr>
          </p:nvSpPr>
          <p:spPr bwMode="auto">
            <a:xfrm>
              <a:off x="669925" y="1899000"/>
              <a:ext cx="2588359" cy="2700300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E1E4E9"/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sz="1600"/>
                <a:t>电压v 380～660</a:t>
              </a:r>
              <a:endParaRPr sz="1600"/>
            </a:p>
            <a:p>
              <a:pPr algn="ctr">
                <a:lnSpc>
                  <a:spcPct val="150000"/>
                </a:lnSpc>
              </a:pPr>
              <a:r>
                <a:rPr sz="1600"/>
                <a:t>适应环境 防爆型</a:t>
              </a:r>
              <a:endParaRPr sz="1600"/>
            </a:p>
          </p:txBody>
        </p:sp>
        <p:sp>
          <p:nvSpPr>
            <p:cNvPr id="28" name="ïṣḷïḍé"/>
            <p:cNvSpPr/>
            <p:nvPr>
              <p:custDataLst>
                <p:tags r:id="rId7"/>
              </p:custDataLst>
            </p:nvPr>
          </p:nvSpPr>
          <p:spPr bwMode="auto">
            <a:xfrm>
              <a:off x="1109695" y="2031503"/>
              <a:ext cx="1708819" cy="512875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E1E4E9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ïṥľïḋe"/>
          <p:cNvGrpSpPr/>
          <p:nvPr>
            <p:custDataLst>
              <p:tags r:id="rId8"/>
            </p:custDataLst>
          </p:nvPr>
        </p:nvGrpSpPr>
        <p:grpSpPr>
          <a:xfrm>
            <a:off x="8516263" y="2063272"/>
            <a:ext cx="2588359" cy="2700300"/>
            <a:chOff x="669925" y="1899000"/>
            <a:chExt cx="2588359" cy="2700300"/>
          </a:xfrm>
        </p:grpSpPr>
        <p:sp>
          <p:nvSpPr>
            <p:cNvPr id="23" name="iṧḷíḑé"/>
            <p:cNvSpPr/>
            <p:nvPr>
              <p:custDataLst>
                <p:tags r:id="rId9"/>
              </p:custDataLst>
            </p:nvPr>
          </p:nvSpPr>
          <p:spPr bwMode="auto">
            <a:xfrm>
              <a:off x="669925" y="1899000"/>
              <a:ext cx="2588359" cy="2700300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sz="1600"/>
                <a:t>zui大给料量t/h 800</a:t>
              </a:r>
              <a:endParaRPr sz="1600"/>
            </a:p>
            <a:p>
              <a:pPr algn="ctr">
                <a:lnSpc>
                  <a:spcPct val="150000"/>
                </a:lnSpc>
              </a:pPr>
              <a:r>
                <a:rPr sz="1600"/>
                <a:t>zui大带速m/s0.75</a:t>
              </a:r>
              <a:endParaRPr sz="1600"/>
            </a:p>
            <a:p>
              <a:pPr algn="ctr">
                <a:lnSpc>
                  <a:spcPct val="150000"/>
                </a:lnSpc>
              </a:pPr>
              <a:r>
                <a:rPr sz="1600"/>
                <a:t>重量kg3500</a:t>
              </a:r>
              <a:endParaRPr sz="1600"/>
            </a:p>
          </p:txBody>
        </p:sp>
        <p:sp>
          <p:nvSpPr>
            <p:cNvPr id="25" name="ïSlíḓé"/>
            <p:cNvSpPr/>
            <p:nvPr>
              <p:custDataLst>
                <p:tags r:id="rId10"/>
              </p:custDataLst>
            </p:nvPr>
          </p:nvSpPr>
          <p:spPr bwMode="auto">
            <a:xfrm>
              <a:off x="1109695" y="2031503"/>
              <a:ext cx="1708819" cy="512875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îṣḻïḓé"/>
          <p:cNvSpPr/>
          <p:nvPr/>
        </p:nvSpPr>
        <p:spPr>
          <a:xfrm>
            <a:off x="7290058" y="2938758"/>
            <a:ext cx="4218772" cy="2701963"/>
          </a:xfrm>
          <a:prstGeom prst="rect">
            <a:avLst/>
          </a:prstGeom>
          <a:blipFill>
            <a:blip r:embed="rId2" cstate="email"/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2" name="išľíḑè"/>
          <p:cNvGrpSpPr/>
          <p:nvPr/>
        </p:nvGrpSpPr>
        <p:grpSpPr>
          <a:xfrm>
            <a:off x="6690201" y="2938759"/>
            <a:ext cx="1819836" cy="2701963"/>
            <a:chOff x="4195482" y="1914860"/>
            <a:chExt cx="1819836" cy="2701963"/>
          </a:xfrm>
          <a:solidFill>
            <a:schemeClr val="bg1">
              <a:lumMod val="95000"/>
            </a:schemeClr>
          </a:solidFill>
        </p:grpSpPr>
        <p:sp>
          <p:nvSpPr>
            <p:cNvPr id="13" name="îšḷïďè"/>
            <p:cNvSpPr/>
            <p:nvPr/>
          </p:nvSpPr>
          <p:spPr>
            <a:xfrm>
              <a:off x="4545106" y="1914860"/>
              <a:ext cx="1255058" cy="2701963"/>
            </a:xfrm>
            <a:prstGeom prst="flowChartInputOutput">
              <a:avLst/>
            </a:prstGeom>
            <a:solidFill>
              <a:srgbClr val="C2B1A1"/>
            </a:solidFill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íṩḻíḋê"/>
            <p:cNvSpPr/>
            <p:nvPr/>
          </p:nvSpPr>
          <p:spPr>
            <a:xfrm>
              <a:off x="4195482" y="1914860"/>
              <a:ext cx="1819836" cy="2701963"/>
            </a:xfrm>
            <a:prstGeom prst="parallelogram">
              <a:avLst>
                <a:gd name="adj" fmla="val 40000"/>
              </a:avLst>
            </a:prstGeom>
            <a:grpFill/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16" name="í$lidé"/>
          <p:cNvCxnSpPr/>
          <p:nvPr/>
        </p:nvCxnSpPr>
        <p:spPr>
          <a:xfrm flipH="1">
            <a:off x="673101" y="2138656"/>
            <a:ext cx="623289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ïś1ïḓè"/>
          <p:cNvCxnSpPr/>
          <p:nvPr>
            <p:custDataLst>
              <p:tags r:id="rId3"/>
            </p:custDataLst>
          </p:nvPr>
        </p:nvCxnSpPr>
        <p:spPr>
          <a:xfrm>
            <a:off x="3709670" y="3884930"/>
            <a:ext cx="0" cy="98171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1894205" y="1445260"/>
            <a:ext cx="345694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cs typeface="+mn-ea"/>
                <a:sym typeface="+mn-lt"/>
              </a:rPr>
              <a:t>GLD800-5.5-S甲带式给料机</a:t>
            </a:r>
            <a:endParaRPr lang="en-US" altLang="zh-CN" sz="2000" b="1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pic>
        <p:nvPicPr>
          <p:cNvPr id="2" name="图片 1" descr="甲带给煤机 (54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125" y="3123565"/>
            <a:ext cx="2332990" cy="2332990"/>
          </a:xfrm>
          <a:prstGeom prst="rect">
            <a:avLst/>
          </a:prstGeom>
        </p:spPr>
      </p:pic>
      <p:pic>
        <p:nvPicPr>
          <p:cNvPr id="3" name="图片 2" descr="甲带给煤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9865" y="3123565"/>
            <a:ext cx="2332990" cy="23329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15695" y="676275"/>
            <a:ext cx="43942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GLD800-5.5-S甲带式给料机主要特点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04" name="ïSḻï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669925" y="1108213"/>
            <a:ext cx="10853420" cy="5035412"/>
            <a:chOff x="669925" y="1108213"/>
            <a:chExt cx="10853419" cy="5035412"/>
          </a:xfrm>
        </p:grpSpPr>
        <p:sp>
          <p:nvSpPr>
            <p:cNvPr id="105" name="îṣ1idê"/>
            <p:cNvSpPr/>
            <p:nvPr/>
          </p:nvSpPr>
          <p:spPr bwMode="auto">
            <a:xfrm>
              <a:off x="669925" y="1700808"/>
              <a:ext cx="9794527" cy="3583614"/>
            </a:xfrm>
            <a:custGeom>
              <a:avLst/>
              <a:gdLst>
                <a:gd name="T0" fmla="*/ 0 w 2828"/>
                <a:gd name="T1" fmla="*/ 856 h 1032"/>
                <a:gd name="T2" fmla="*/ 660 w 2828"/>
                <a:gd name="T3" fmla="*/ 540 h 1032"/>
                <a:gd name="T4" fmla="*/ 1232 w 2828"/>
                <a:gd name="T5" fmla="*/ 720 h 1032"/>
                <a:gd name="T6" fmla="*/ 1772 w 2828"/>
                <a:gd name="T7" fmla="*/ 320 h 1032"/>
                <a:gd name="T8" fmla="*/ 2315 w 2828"/>
                <a:gd name="T9" fmla="*/ 479 h 1032"/>
                <a:gd name="T10" fmla="*/ 2828 w 282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8" h="1032">
                  <a:moveTo>
                    <a:pt x="0" y="856"/>
                  </a:moveTo>
                  <a:cubicBezTo>
                    <a:pt x="420" y="1032"/>
                    <a:pt x="464" y="536"/>
                    <a:pt x="660" y="540"/>
                  </a:cubicBezTo>
                  <a:cubicBezTo>
                    <a:pt x="856" y="544"/>
                    <a:pt x="976" y="736"/>
                    <a:pt x="1232" y="720"/>
                  </a:cubicBezTo>
                  <a:cubicBezTo>
                    <a:pt x="1488" y="704"/>
                    <a:pt x="1508" y="352"/>
                    <a:pt x="1772" y="320"/>
                  </a:cubicBezTo>
                  <a:cubicBezTo>
                    <a:pt x="2036" y="288"/>
                    <a:pt x="2063" y="491"/>
                    <a:pt x="2315" y="479"/>
                  </a:cubicBezTo>
                  <a:cubicBezTo>
                    <a:pt x="2567" y="467"/>
                    <a:pt x="2572" y="84"/>
                    <a:pt x="2828" y="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7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i$1iḍê"/>
            <p:cNvSpPr/>
            <p:nvPr/>
          </p:nvSpPr>
          <p:spPr bwMode="auto">
            <a:xfrm>
              <a:off x="2514801" y="3095137"/>
              <a:ext cx="995966" cy="993236"/>
            </a:xfrm>
            <a:prstGeom prst="ellipse">
              <a:avLst/>
            </a:prstGeom>
            <a:solidFill>
              <a:srgbClr val="E1E4E9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07" name="îšľïďé"/>
            <p:cNvSpPr/>
            <p:nvPr/>
          </p:nvSpPr>
          <p:spPr>
            <a:xfrm>
              <a:off x="2873120" y="3465027"/>
              <a:ext cx="279328" cy="253455"/>
            </a:xfrm>
            <a:custGeom>
              <a:avLst/>
              <a:gdLst>
                <a:gd name="connsiteX0" fmla="*/ 116112 w 607919"/>
                <a:gd name="connsiteY0" fmla="*/ 473652 h 551610"/>
                <a:gd name="connsiteX1" fmla="*/ 118901 w 607919"/>
                <a:gd name="connsiteY1" fmla="*/ 480423 h 551610"/>
                <a:gd name="connsiteX2" fmla="*/ 118901 w 607919"/>
                <a:gd name="connsiteY2" fmla="*/ 551610 h 551610"/>
                <a:gd name="connsiteX3" fmla="*/ 55604 w 607919"/>
                <a:gd name="connsiteY3" fmla="*/ 551610 h 551610"/>
                <a:gd name="connsiteX4" fmla="*/ 55604 w 607919"/>
                <a:gd name="connsiteY4" fmla="*/ 540851 h 551610"/>
                <a:gd name="connsiteX5" fmla="*/ 65255 w 607919"/>
                <a:gd name="connsiteY5" fmla="*/ 520583 h 551610"/>
                <a:gd name="connsiteX6" fmla="*/ 83555 w 607919"/>
                <a:gd name="connsiteY6" fmla="*/ 502317 h 551610"/>
                <a:gd name="connsiteX7" fmla="*/ 109375 w 607919"/>
                <a:gd name="connsiteY7" fmla="*/ 476545 h 551610"/>
                <a:gd name="connsiteX8" fmla="*/ 116112 w 607919"/>
                <a:gd name="connsiteY8" fmla="*/ 473652 h 551610"/>
                <a:gd name="connsiteX9" fmla="*/ 199155 w 607919"/>
                <a:gd name="connsiteY9" fmla="*/ 390799 h 551610"/>
                <a:gd name="connsiteX10" fmla="*/ 201956 w 607919"/>
                <a:gd name="connsiteY10" fmla="*/ 397632 h 551610"/>
                <a:gd name="connsiteX11" fmla="*/ 201956 w 607919"/>
                <a:gd name="connsiteY11" fmla="*/ 551610 h 551610"/>
                <a:gd name="connsiteX12" fmla="*/ 145363 w 607919"/>
                <a:gd name="connsiteY12" fmla="*/ 551610 h 551610"/>
                <a:gd name="connsiteX13" fmla="*/ 145363 w 607919"/>
                <a:gd name="connsiteY13" fmla="*/ 454170 h 551610"/>
                <a:gd name="connsiteX14" fmla="*/ 154879 w 607919"/>
                <a:gd name="connsiteY14" fmla="*/ 431030 h 551610"/>
                <a:gd name="connsiteX15" fmla="*/ 192315 w 607919"/>
                <a:gd name="connsiteY15" fmla="*/ 393630 h 551610"/>
                <a:gd name="connsiteX16" fmla="*/ 199155 w 607919"/>
                <a:gd name="connsiteY16" fmla="*/ 390799 h 551610"/>
                <a:gd name="connsiteX17" fmla="*/ 231082 w 607919"/>
                <a:gd name="connsiteY17" fmla="*/ 388245 h 551610"/>
                <a:gd name="connsiteX18" fmla="*/ 237930 w 607919"/>
                <a:gd name="connsiteY18" fmla="*/ 391091 h 551610"/>
                <a:gd name="connsiteX19" fmla="*/ 266763 w 607919"/>
                <a:gd name="connsiteY19" fmla="*/ 419867 h 551610"/>
                <a:gd name="connsiteX20" fmla="*/ 275915 w 607919"/>
                <a:gd name="connsiteY20" fmla="*/ 428875 h 551610"/>
                <a:gd name="connsiteX21" fmla="*/ 284941 w 607919"/>
                <a:gd name="connsiteY21" fmla="*/ 451520 h 551610"/>
                <a:gd name="connsiteX22" fmla="*/ 284941 w 607919"/>
                <a:gd name="connsiteY22" fmla="*/ 551610 h 551610"/>
                <a:gd name="connsiteX23" fmla="*/ 228277 w 607919"/>
                <a:gd name="connsiteY23" fmla="*/ 551610 h 551610"/>
                <a:gd name="connsiteX24" fmla="*/ 228277 w 607919"/>
                <a:gd name="connsiteY24" fmla="*/ 394969 h 551610"/>
                <a:gd name="connsiteX25" fmla="*/ 231082 w 607919"/>
                <a:gd name="connsiteY25" fmla="*/ 388245 h 551610"/>
                <a:gd name="connsiteX26" fmla="*/ 365148 w 607919"/>
                <a:gd name="connsiteY26" fmla="*/ 381336 h 551610"/>
                <a:gd name="connsiteX27" fmla="*/ 367997 w 607919"/>
                <a:gd name="connsiteY27" fmla="*/ 388122 h 551610"/>
                <a:gd name="connsiteX28" fmla="*/ 367997 w 607919"/>
                <a:gd name="connsiteY28" fmla="*/ 551610 h 551610"/>
                <a:gd name="connsiteX29" fmla="*/ 311262 w 607919"/>
                <a:gd name="connsiteY29" fmla="*/ 551610 h 551610"/>
                <a:gd name="connsiteX30" fmla="*/ 311262 w 607919"/>
                <a:gd name="connsiteY30" fmla="*/ 444661 h 551610"/>
                <a:gd name="connsiteX31" fmla="*/ 316898 w 607919"/>
                <a:gd name="connsiteY31" fmla="*/ 425523 h 551610"/>
                <a:gd name="connsiteX32" fmla="*/ 322534 w 607919"/>
                <a:gd name="connsiteY32" fmla="*/ 419894 h 551610"/>
                <a:gd name="connsiteX33" fmla="*/ 358353 w 607919"/>
                <a:gd name="connsiteY33" fmla="*/ 384120 h 551610"/>
                <a:gd name="connsiteX34" fmla="*/ 365148 w 607919"/>
                <a:gd name="connsiteY34" fmla="*/ 381336 h 551610"/>
                <a:gd name="connsiteX35" fmla="*/ 448177 w 607919"/>
                <a:gd name="connsiteY35" fmla="*/ 298352 h 551610"/>
                <a:gd name="connsiteX36" fmla="*/ 450982 w 607919"/>
                <a:gd name="connsiteY36" fmla="*/ 305139 h 551610"/>
                <a:gd name="connsiteX37" fmla="*/ 450982 w 607919"/>
                <a:gd name="connsiteY37" fmla="*/ 551610 h 551610"/>
                <a:gd name="connsiteX38" fmla="*/ 394318 w 607919"/>
                <a:gd name="connsiteY38" fmla="*/ 551610 h 551610"/>
                <a:gd name="connsiteX39" fmla="*/ 394318 w 607919"/>
                <a:gd name="connsiteY39" fmla="*/ 361815 h 551610"/>
                <a:gd name="connsiteX40" fmla="*/ 403846 w 607919"/>
                <a:gd name="connsiteY40" fmla="*/ 338669 h 551610"/>
                <a:gd name="connsiteX41" fmla="*/ 441329 w 607919"/>
                <a:gd name="connsiteY41" fmla="*/ 301136 h 551610"/>
                <a:gd name="connsiteX42" fmla="*/ 448177 w 607919"/>
                <a:gd name="connsiteY42" fmla="*/ 298352 h 551610"/>
                <a:gd name="connsiteX43" fmla="*/ 527085 w 607919"/>
                <a:gd name="connsiteY43" fmla="*/ 219452 h 551610"/>
                <a:gd name="connsiteX44" fmla="*/ 529874 w 607919"/>
                <a:gd name="connsiteY44" fmla="*/ 226177 h 551610"/>
                <a:gd name="connsiteX45" fmla="*/ 529874 w 607919"/>
                <a:gd name="connsiteY45" fmla="*/ 551610 h 551610"/>
                <a:gd name="connsiteX46" fmla="*/ 477232 w 607919"/>
                <a:gd name="connsiteY46" fmla="*/ 551610 h 551610"/>
                <a:gd name="connsiteX47" fmla="*/ 477232 w 607919"/>
                <a:gd name="connsiteY47" fmla="*/ 278727 h 551610"/>
                <a:gd name="connsiteX48" fmla="*/ 486883 w 607919"/>
                <a:gd name="connsiteY48" fmla="*/ 255580 h 551610"/>
                <a:gd name="connsiteX49" fmla="*/ 520348 w 607919"/>
                <a:gd name="connsiteY49" fmla="*/ 222298 h 551610"/>
                <a:gd name="connsiteX50" fmla="*/ 527085 w 607919"/>
                <a:gd name="connsiteY50" fmla="*/ 219452 h 551610"/>
                <a:gd name="connsiteX51" fmla="*/ 387769 w 607919"/>
                <a:gd name="connsiteY51" fmla="*/ 0 h 551610"/>
                <a:gd name="connsiteX52" fmla="*/ 580729 w 607919"/>
                <a:gd name="connsiteY52" fmla="*/ 0 h 551610"/>
                <a:gd name="connsiteX53" fmla="*/ 607919 w 607919"/>
                <a:gd name="connsiteY53" fmla="*/ 26022 h 551610"/>
                <a:gd name="connsiteX54" fmla="*/ 607919 w 607919"/>
                <a:gd name="connsiteY54" fmla="*/ 219812 h 551610"/>
                <a:gd name="connsiteX55" fmla="*/ 598271 w 607919"/>
                <a:gd name="connsiteY55" fmla="*/ 223815 h 551610"/>
                <a:gd name="connsiteX56" fmla="*/ 530610 w 607919"/>
                <a:gd name="connsiteY56" fmla="*/ 156258 h 551610"/>
                <a:gd name="connsiteX57" fmla="*/ 304320 w 607919"/>
                <a:gd name="connsiteY57" fmla="*/ 382325 h 551610"/>
                <a:gd name="connsiteX58" fmla="*/ 285024 w 607919"/>
                <a:gd name="connsiteY58" fmla="*/ 382325 h 551610"/>
                <a:gd name="connsiteX59" fmla="*/ 216360 w 607919"/>
                <a:gd name="connsiteY59" fmla="*/ 313767 h 551610"/>
                <a:gd name="connsiteX60" fmla="*/ 94068 w 607919"/>
                <a:gd name="connsiteY60" fmla="*/ 435996 h 551610"/>
                <a:gd name="connsiteX61" fmla="*/ 17260 w 607919"/>
                <a:gd name="connsiteY61" fmla="*/ 435996 h 551610"/>
                <a:gd name="connsiteX62" fmla="*/ 15882 w 607919"/>
                <a:gd name="connsiteY62" fmla="*/ 434745 h 551610"/>
                <a:gd name="connsiteX63" fmla="*/ 15882 w 607919"/>
                <a:gd name="connsiteY63" fmla="*/ 358055 h 551610"/>
                <a:gd name="connsiteX64" fmla="*/ 206837 w 607919"/>
                <a:gd name="connsiteY64" fmla="*/ 167267 h 551610"/>
                <a:gd name="connsiteX65" fmla="*/ 226008 w 607919"/>
                <a:gd name="connsiteY65" fmla="*/ 167267 h 551610"/>
                <a:gd name="connsiteX66" fmla="*/ 294672 w 607919"/>
                <a:gd name="connsiteY66" fmla="*/ 235701 h 551610"/>
                <a:gd name="connsiteX67" fmla="*/ 424481 w 607919"/>
                <a:gd name="connsiteY67" fmla="*/ 105965 h 551610"/>
                <a:gd name="connsiteX68" fmla="*/ 452423 w 607919"/>
                <a:gd name="connsiteY68" fmla="*/ 78192 h 551610"/>
                <a:gd name="connsiteX69" fmla="*/ 383885 w 607919"/>
                <a:gd name="connsiteY69" fmla="*/ 9633 h 551610"/>
                <a:gd name="connsiteX70" fmla="*/ 387769 w 607919"/>
                <a:gd name="connsiteY70" fmla="*/ 0 h 55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919" h="551610">
                  <a:moveTo>
                    <a:pt x="116112" y="473652"/>
                  </a:moveTo>
                  <a:cubicBezTo>
                    <a:pt x="117836" y="474356"/>
                    <a:pt x="118901" y="476670"/>
                    <a:pt x="118901" y="480423"/>
                  </a:cubicBezTo>
                  <a:lnTo>
                    <a:pt x="118901" y="551610"/>
                  </a:lnTo>
                  <a:lnTo>
                    <a:pt x="55604" y="551610"/>
                  </a:lnTo>
                  <a:lnTo>
                    <a:pt x="55604" y="540851"/>
                  </a:lnTo>
                  <a:cubicBezTo>
                    <a:pt x="55604" y="534971"/>
                    <a:pt x="59991" y="525838"/>
                    <a:pt x="65255" y="520583"/>
                  </a:cubicBezTo>
                  <a:lnTo>
                    <a:pt x="83555" y="502317"/>
                  </a:lnTo>
                  <a:lnTo>
                    <a:pt x="109375" y="476545"/>
                  </a:lnTo>
                  <a:cubicBezTo>
                    <a:pt x="112007" y="473855"/>
                    <a:pt x="114389" y="472948"/>
                    <a:pt x="116112" y="473652"/>
                  </a:cubicBezTo>
                  <a:close/>
                  <a:moveTo>
                    <a:pt x="199155" y="390799"/>
                  </a:moveTo>
                  <a:cubicBezTo>
                    <a:pt x="200892" y="391534"/>
                    <a:pt x="201956" y="393880"/>
                    <a:pt x="201956" y="397632"/>
                  </a:cubicBezTo>
                  <a:lnTo>
                    <a:pt x="201956" y="551610"/>
                  </a:lnTo>
                  <a:lnTo>
                    <a:pt x="145363" y="551610"/>
                  </a:lnTo>
                  <a:lnTo>
                    <a:pt x="145363" y="454170"/>
                  </a:lnTo>
                  <a:cubicBezTo>
                    <a:pt x="145363" y="446665"/>
                    <a:pt x="149620" y="436283"/>
                    <a:pt x="154879" y="431030"/>
                  </a:cubicBezTo>
                  <a:lnTo>
                    <a:pt x="192315" y="393630"/>
                  </a:lnTo>
                  <a:cubicBezTo>
                    <a:pt x="195007" y="390941"/>
                    <a:pt x="197417" y="390065"/>
                    <a:pt x="199155" y="390799"/>
                  </a:cubicBezTo>
                  <a:close/>
                  <a:moveTo>
                    <a:pt x="231082" y="388245"/>
                  </a:moveTo>
                  <a:cubicBezTo>
                    <a:pt x="232822" y="387525"/>
                    <a:pt x="235235" y="388401"/>
                    <a:pt x="237930" y="391091"/>
                  </a:cubicBezTo>
                  <a:lnTo>
                    <a:pt x="266763" y="419867"/>
                  </a:lnTo>
                  <a:lnTo>
                    <a:pt x="275915" y="428875"/>
                  </a:lnTo>
                  <a:cubicBezTo>
                    <a:pt x="280929" y="433879"/>
                    <a:pt x="284941" y="444013"/>
                    <a:pt x="284941" y="451520"/>
                  </a:cubicBezTo>
                  <a:lnTo>
                    <a:pt x="284941" y="551610"/>
                  </a:lnTo>
                  <a:lnTo>
                    <a:pt x="228277" y="551610"/>
                  </a:lnTo>
                  <a:lnTo>
                    <a:pt x="228277" y="394969"/>
                  </a:lnTo>
                  <a:cubicBezTo>
                    <a:pt x="228277" y="391278"/>
                    <a:pt x="229343" y="388964"/>
                    <a:pt x="231082" y="388245"/>
                  </a:cubicBezTo>
                  <a:close/>
                  <a:moveTo>
                    <a:pt x="365148" y="381336"/>
                  </a:moveTo>
                  <a:cubicBezTo>
                    <a:pt x="366901" y="382055"/>
                    <a:pt x="367997" y="384370"/>
                    <a:pt x="367997" y="388122"/>
                  </a:cubicBezTo>
                  <a:lnTo>
                    <a:pt x="367997" y="551610"/>
                  </a:lnTo>
                  <a:lnTo>
                    <a:pt x="311262" y="551610"/>
                  </a:lnTo>
                  <a:lnTo>
                    <a:pt x="311262" y="444661"/>
                  </a:lnTo>
                  <a:cubicBezTo>
                    <a:pt x="311262" y="437156"/>
                    <a:pt x="313767" y="428650"/>
                    <a:pt x="316898" y="425523"/>
                  </a:cubicBezTo>
                  <a:cubicBezTo>
                    <a:pt x="320029" y="422396"/>
                    <a:pt x="322534" y="419894"/>
                    <a:pt x="322534" y="419894"/>
                  </a:cubicBezTo>
                  <a:lnTo>
                    <a:pt x="358353" y="384120"/>
                  </a:lnTo>
                  <a:cubicBezTo>
                    <a:pt x="360983" y="381493"/>
                    <a:pt x="363394" y="380617"/>
                    <a:pt x="365148" y="381336"/>
                  </a:cubicBezTo>
                  <a:close/>
                  <a:moveTo>
                    <a:pt x="448177" y="298352"/>
                  </a:moveTo>
                  <a:cubicBezTo>
                    <a:pt x="449916" y="299071"/>
                    <a:pt x="450982" y="301386"/>
                    <a:pt x="450982" y="305139"/>
                  </a:cubicBezTo>
                  <a:lnTo>
                    <a:pt x="450982" y="551610"/>
                  </a:lnTo>
                  <a:lnTo>
                    <a:pt x="394318" y="551610"/>
                  </a:lnTo>
                  <a:lnTo>
                    <a:pt x="394318" y="361815"/>
                  </a:lnTo>
                  <a:cubicBezTo>
                    <a:pt x="394318" y="354308"/>
                    <a:pt x="398580" y="343924"/>
                    <a:pt x="403846" y="338669"/>
                  </a:cubicBezTo>
                  <a:lnTo>
                    <a:pt x="441329" y="301136"/>
                  </a:lnTo>
                  <a:cubicBezTo>
                    <a:pt x="444024" y="298508"/>
                    <a:pt x="446438" y="297633"/>
                    <a:pt x="448177" y="298352"/>
                  </a:cubicBezTo>
                  <a:close/>
                  <a:moveTo>
                    <a:pt x="527085" y="219452"/>
                  </a:moveTo>
                  <a:cubicBezTo>
                    <a:pt x="528809" y="220171"/>
                    <a:pt x="529874" y="222486"/>
                    <a:pt x="529874" y="226177"/>
                  </a:cubicBezTo>
                  <a:lnTo>
                    <a:pt x="529874" y="551610"/>
                  </a:lnTo>
                  <a:lnTo>
                    <a:pt x="477232" y="551610"/>
                  </a:lnTo>
                  <a:lnTo>
                    <a:pt x="477232" y="278727"/>
                  </a:lnTo>
                  <a:cubicBezTo>
                    <a:pt x="477232" y="271345"/>
                    <a:pt x="481494" y="260960"/>
                    <a:pt x="486883" y="255580"/>
                  </a:cubicBezTo>
                  <a:lnTo>
                    <a:pt x="520348" y="222298"/>
                  </a:lnTo>
                  <a:cubicBezTo>
                    <a:pt x="522980" y="219608"/>
                    <a:pt x="525362" y="218732"/>
                    <a:pt x="527085" y="219452"/>
                  </a:cubicBezTo>
                  <a:close/>
                  <a:moveTo>
                    <a:pt x="387769" y="0"/>
                  </a:moveTo>
                  <a:lnTo>
                    <a:pt x="580729" y="0"/>
                  </a:lnTo>
                  <a:cubicBezTo>
                    <a:pt x="594512" y="0"/>
                    <a:pt x="607919" y="12135"/>
                    <a:pt x="607919" y="26022"/>
                  </a:cubicBezTo>
                  <a:lnTo>
                    <a:pt x="607919" y="219812"/>
                  </a:lnTo>
                  <a:cubicBezTo>
                    <a:pt x="607919" y="227318"/>
                    <a:pt x="603534" y="229070"/>
                    <a:pt x="598271" y="223815"/>
                  </a:cubicBezTo>
                  <a:lnTo>
                    <a:pt x="530610" y="156258"/>
                  </a:lnTo>
                  <a:lnTo>
                    <a:pt x="304320" y="382325"/>
                  </a:lnTo>
                  <a:cubicBezTo>
                    <a:pt x="298932" y="387580"/>
                    <a:pt x="290412" y="387580"/>
                    <a:pt x="285024" y="382325"/>
                  </a:cubicBezTo>
                  <a:lnTo>
                    <a:pt x="216360" y="313767"/>
                  </a:lnTo>
                  <a:lnTo>
                    <a:pt x="94068" y="435996"/>
                  </a:lnTo>
                  <a:cubicBezTo>
                    <a:pt x="72767" y="457264"/>
                    <a:pt x="38435" y="457264"/>
                    <a:pt x="17260" y="435996"/>
                  </a:cubicBezTo>
                  <a:lnTo>
                    <a:pt x="15882" y="434745"/>
                  </a:lnTo>
                  <a:cubicBezTo>
                    <a:pt x="-5294" y="413477"/>
                    <a:pt x="-5294" y="379198"/>
                    <a:pt x="15882" y="358055"/>
                  </a:cubicBezTo>
                  <a:lnTo>
                    <a:pt x="206837" y="167267"/>
                  </a:lnTo>
                  <a:cubicBezTo>
                    <a:pt x="212100" y="161888"/>
                    <a:pt x="220745" y="161888"/>
                    <a:pt x="226008" y="167267"/>
                  </a:cubicBezTo>
                  <a:lnTo>
                    <a:pt x="294672" y="235701"/>
                  </a:lnTo>
                  <a:lnTo>
                    <a:pt x="424481" y="105965"/>
                  </a:lnTo>
                  <a:lnTo>
                    <a:pt x="452423" y="78192"/>
                  </a:lnTo>
                  <a:lnTo>
                    <a:pt x="383885" y="9633"/>
                  </a:lnTo>
                  <a:cubicBezTo>
                    <a:pt x="378497" y="4379"/>
                    <a:pt x="380376" y="0"/>
                    <a:pt x="387769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08" name="îSlîḑé"/>
            <p:cNvSpPr/>
            <p:nvPr/>
          </p:nvSpPr>
          <p:spPr bwMode="auto">
            <a:xfrm>
              <a:off x="4522343" y="3825623"/>
              <a:ext cx="777020" cy="774892"/>
            </a:xfrm>
            <a:prstGeom prst="ellipse">
              <a:avLst/>
            </a:prstGeom>
            <a:solidFill>
              <a:srgbClr val="C2B1A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09" name="íšļiḍe"/>
            <p:cNvSpPr/>
            <p:nvPr/>
          </p:nvSpPr>
          <p:spPr>
            <a:xfrm>
              <a:off x="4804357" y="4096501"/>
              <a:ext cx="236448" cy="236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10" name="ïṧlïďè"/>
            <p:cNvSpPr/>
            <p:nvPr/>
          </p:nvSpPr>
          <p:spPr bwMode="auto">
            <a:xfrm>
              <a:off x="6465051" y="2514528"/>
              <a:ext cx="687758" cy="685872"/>
            </a:xfrm>
            <a:prstGeom prst="ellipse">
              <a:avLst/>
            </a:prstGeom>
            <a:solidFill>
              <a:srgbClr val="C2B1A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1" name="íṡļîdè"/>
            <p:cNvSpPr/>
            <p:nvPr/>
          </p:nvSpPr>
          <p:spPr>
            <a:xfrm>
              <a:off x="6677173" y="2692993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12" name="ïşḷïďè"/>
            <p:cNvSpPr/>
            <p:nvPr/>
          </p:nvSpPr>
          <p:spPr bwMode="auto">
            <a:xfrm>
              <a:off x="8343900" y="3021573"/>
              <a:ext cx="726206" cy="724216"/>
            </a:xfrm>
            <a:prstGeom prst="ellipse">
              <a:avLst/>
            </a:prstGeom>
            <a:solidFill>
              <a:srgbClr val="C2B1A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3" name="îśḻïḋe"/>
            <p:cNvSpPr/>
            <p:nvPr/>
          </p:nvSpPr>
          <p:spPr>
            <a:xfrm>
              <a:off x="8567338" y="324401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14" name="íSḷíḓé"/>
            <p:cNvSpPr/>
            <p:nvPr/>
          </p:nvSpPr>
          <p:spPr>
            <a:xfrm rot="816452">
              <a:off x="10423986" y="1108213"/>
              <a:ext cx="767498" cy="767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rgbClr val="C2B1A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/>
            </a:p>
          </p:txBody>
        </p:sp>
        <p:sp>
          <p:nvSpPr>
            <p:cNvPr id="115" name="ï$ľïdé"/>
            <p:cNvSpPr/>
            <p:nvPr/>
          </p:nvSpPr>
          <p:spPr bwMode="auto">
            <a:xfrm>
              <a:off x="1243340" y="4450873"/>
              <a:ext cx="604188" cy="602532"/>
            </a:xfrm>
            <a:prstGeom prst="ellipse">
              <a:avLst/>
            </a:prstGeom>
            <a:solidFill>
              <a:srgbClr val="C2B1A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6" name="î$ľïḋê"/>
            <p:cNvSpPr/>
            <p:nvPr/>
          </p:nvSpPr>
          <p:spPr>
            <a:xfrm>
              <a:off x="1469114" y="4670562"/>
              <a:ext cx="169450" cy="165525"/>
            </a:xfrm>
            <a:custGeom>
              <a:avLst/>
              <a:gdLst>
                <a:gd name="T0" fmla="*/ 59 w 415"/>
                <a:gd name="T1" fmla="*/ 406 h 406"/>
                <a:gd name="T2" fmla="*/ 25 w 415"/>
                <a:gd name="T3" fmla="*/ 394 h 406"/>
                <a:gd name="T4" fmla="*/ 19 w 415"/>
                <a:gd name="T5" fmla="*/ 318 h 406"/>
                <a:gd name="T6" fmla="*/ 114 w 415"/>
                <a:gd name="T7" fmla="*/ 206 h 406"/>
                <a:gd name="T8" fmla="*/ 19 w 415"/>
                <a:gd name="T9" fmla="*/ 94 h 406"/>
                <a:gd name="T10" fmla="*/ 25 w 415"/>
                <a:gd name="T11" fmla="*/ 19 h 406"/>
                <a:gd name="T12" fmla="*/ 100 w 415"/>
                <a:gd name="T13" fmla="*/ 25 h 406"/>
                <a:gd name="T14" fmla="*/ 225 w 415"/>
                <a:gd name="T15" fmla="*/ 172 h 406"/>
                <a:gd name="T16" fmla="*/ 225 w 415"/>
                <a:gd name="T17" fmla="*/ 241 h 406"/>
                <a:gd name="T18" fmla="*/ 100 w 415"/>
                <a:gd name="T19" fmla="*/ 388 h 406"/>
                <a:gd name="T20" fmla="*/ 59 w 415"/>
                <a:gd name="T21" fmla="*/ 406 h 406"/>
                <a:gd name="T22" fmla="*/ 273 w 415"/>
                <a:gd name="T23" fmla="*/ 388 h 406"/>
                <a:gd name="T24" fmla="*/ 398 w 415"/>
                <a:gd name="T25" fmla="*/ 241 h 406"/>
                <a:gd name="T26" fmla="*/ 398 w 415"/>
                <a:gd name="T27" fmla="*/ 172 h 406"/>
                <a:gd name="T28" fmla="*/ 273 w 415"/>
                <a:gd name="T29" fmla="*/ 25 h 406"/>
                <a:gd name="T30" fmla="*/ 198 w 415"/>
                <a:gd name="T31" fmla="*/ 19 h 406"/>
                <a:gd name="T32" fmla="*/ 192 w 415"/>
                <a:gd name="T33" fmla="*/ 94 h 406"/>
                <a:gd name="T34" fmla="*/ 287 w 415"/>
                <a:gd name="T35" fmla="*/ 206 h 406"/>
                <a:gd name="T36" fmla="*/ 192 w 415"/>
                <a:gd name="T37" fmla="*/ 318 h 406"/>
                <a:gd name="T38" fmla="*/ 198 w 415"/>
                <a:gd name="T39" fmla="*/ 394 h 406"/>
                <a:gd name="T40" fmla="*/ 232 w 415"/>
                <a:gd name="T41" fmla="*/ 406 h 406"/>
                <a:gd name="T42" fmla="*/ 273 w 415"/>
                <a:gd name="T43" fmla="*/ 38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5" h="406">
                  <a:moveTo>
                    <a:pt x="59" y="406"/>
                  </a:moveTo>
                  <a:cubicBezTo>
                    <a:pt x="47" y="406"/>
                    <a:pt x="35" y="402"/>
                    <a:pt x="25" y="394"/>
                  </a:cubicBezTo>
                  <a:cubicBezTo>
                    <a:pt x="2" y="375"/>
                    <a:pt x="0" y="341"/>
                    <a:pt x="19" y="318"/>
                  </a:cubicBezTo>
                  <a:lnTo>
                    <a:pt x="114" y="206"/>
                  </a:lnTo>
                  <a:lnTo>
                    <a:pt x="19" y="94"/>
                  </a:lnTo>
                  <a:cubicBezTo>
                    <a:pt x="0" y="71"/>
                    <a:pt x="2" y="38"/>
                    <a:pt x="25" y="19"/>
                  </a:cubicBezTo>
                  <a:cubicBezTo>
                    <a:pt x="47" y="0"/>
                    <a:pt x="81" y="2"/>
                    <a:pt x="100" y="25"/>
                  </a:cubicBezTo>
                  <a:lnTo>
                    <a:pt x="225" y="172"/>
                  </a:lnTo>
                  <a:cubicBezTo>
                    <a:pt x="242" y="192"/>
                    <a:pt x="242" y="221"/>
                    <a:pt x="225" y="241"/>
                  </a:cubicBezTo>
                  <a:lnTo>
                    <a:pt x="100" y="388"/>
                  </a:lnTo>
                  <a:cubicBezTo>
                    <a:pt x="89" y="400"/>
                    <a:pt x="74" y="406"/>
                    <a:pt x="59" y="406"/>
                  </a:cubicBezTo>
                  <a:close/>
                  <a:moveTo>
                    <a:pt x="273" y="388"/>
                  </a:moveTo>
                  <a:lnTo>
                    <a:pt x="398" y="241"/>
                  </a:lnTo>
                  <a:cubicBezTo>
                    <a:pt x="415" y="221"/>
                    <a:pt x="415" y="192"/>
                    <a:pt x="398" y="172"/>
                  </a:cubicBezTo>
                  <a:lnTo>
                    <a:pt x="273" y="25"/>
                  </a:lnTo>
                  <a:cubicBezTo>
                    <a:pt x="254" y="2"/>
                    <a:pt x="220" y="0"/>
                    <a:pt x="198" y="19"/>
                  </a:cubicBezTo>
                  <a:cubicBezTo>
                    <a:pt x="175" y="38"/>
                    <a:pt x="173" y="71"/>
                    <a:pt x="192" y="94"/>
                  </a:cubicBezTo>
                  <a:lnTo>
                    <a:pt x="287" y="206"/>
                  </a:lnTo>
                  <a:lnTo>
                    <a:pt x="192" y="318"/>
                  </a:lnTo>
                  <a:cubicBezTo>
                    <a:pt x="173" y="341"/>
                    <a:pt x="175" y="375"/>
                    <a:pt x="198" y="394"/>
                  </a:cubicBezTo>
                  <a:cubicBezTo>
                    <a:pt x="208" y="402"/>
                    <a:pt x="220" y="406"/>
                    <a:pt x="232" y="406"/>
                  </a:cubicBezTo>
                  <a:cubicBezTo>
                    <a:pt x="247" y="406"/>
                    <a:pt x="262" y="400"/>
                    <a:pt x="273" y="3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17" name="íṥ1íḓé"/>
            <p:cNvSpPr/>
            <p:nvPr/>
          </p:nvSpPr>
          <p:spPr>
            <a:xfrm>
              <a:off x="819839" y="5230274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3. 给料量调节范围大，山东矿安机电有限公司 ，调节方便（无级调速）；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9" name="ïṥḷíḍe"/>
            <p:cNvSpPr/>
            <p:nvPr/>
          </p:nvSpPr>
          <p:spPr>
            <a:xfrm>
              <a:off x="4476658" y="4841154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4. 运动部分工作阻力小，功耗低，运动部件的工作寿命长；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21" name="ïṩḷídé"/>
            <p:cNvSpPr/>
            <p:nvPr/>
          </p:nvSpPr>
          <p:spPr>
            <a:xfrm>
              <a:off x="8133714" y="4198123"/>
              <a:ext cx="3389630" cy="767080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5．运行平稳，噪音小，保护环境；</a:t>
              </a:r>
              <a:endParaRPr lang="zh-CN" altLang="en-US" sz="14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6、零部件通用性强，安装维修方便。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23" name="í$liďè"/>
            <p:cNvCxnSpPr/>
            <p:nvPr/>
          </p:nvCxnSpPr>
          <p:spPr>
            <a:xfrm>
              <a:off x="4343210" y="4668653"/>
              <a:ext cx="0" cy="147497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íšļîḍé"/>
            <p:cNvCxnSpPr/>
            <p:nvPr/>
          </p:nvCxnSpPr>
          <p:spPr>
            <a:xfrm>
              <a:off x="8000029" y="3964022"/>
              <a:ext cx="0" cy="217960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îşļiďé"/>
            <p:cNvSpPr txBox="1"/>
            <p:nvPr/>
          </p:nvSpPr>
          <p:spPr>
            <a:xfrm>
              <a:off x="819785" y="2133103"/>
              <a:ext cx="4220210" cy="88900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6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1. 运行功率小（给煤量4000 t/h—11KW），能量消耗少，运行经济性好；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27" name="ïŝľïḓe"/>
            <p:cNvSpPr/>
            <p:nvPr/>
          </p:nvSpPr>
          <p:spPr>
            <a:xfrm>
              <a:off x="6096635" y="1734958"/>
              <a:ext cx="3639185" cy="610235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2.给料量大，体积小、重量轻，便于井下运输和安装，可大大减少井巷工程量； 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" y="-72190"/>
            <a:ext cx="12200023" cy="693018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81002" y="393033"/>
            <a:ext cx="11438021" cy="5999747"/>
          </a:xfrm>
          <a:prstGeom prst="roundRect">
            <a:avLst>
              <a:gd name="adj" fmla="val 2184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279380" y="657860"/>
            <a:ext cx="467360" cy="386715"/>
            <a:chOff x="874715" y="337303"/>
            <a:chExt cx="467260" cy="386474"/>
          </a:xfrm>
        </p:grpSpPr>
        <p:sp>
          <p:nvSpPr>
            <p:cNvPr id="37" name="任意多边形 36"/>
            <p:cNvSpPr/>
            <p:nvPr/>
          </p:nvSpPr>
          <p:spPr>
            <a:xfrm>
              <a:off x="874715" y="337303"/>
              <a:ext cx="331739" cy="386474"/>
            </a:xfrm>
            <a:custGeom>
              <a:avLst/>
              <a:gdLst>
                <a:gd name="connsiteX0" fmla="*/ 193237 w 331739"/>
                <a:gd name="connsiteY0" fmla="*/ 0 h 386474"/>
                <a:gd name="connsiteX1" fmla="*/ 329876 w 331739"/>
                <a:gd name="connsiteY1" fmla="*/ 56598 h 386474"/>
                <a:gd name="connsiteX2" fmla="*/ 331739 w 331739"/>
                <a:gd name="connsiteY2" fmla="*/ 59360 h 386474"/>
                <a:gd name="connsiteX3" fmla="*/ 277688 w 331739"/>
                <a:gd name="connsiteY3" fmla="*/ 70273 h 386474"/>
                <a:gd name="connsiteX4" fmla="*/ 190258 w 331739"/>
                <a:gd name="connsiteY4" fmla="*/ 202174 h 386474"/>
                <a:gd name="connsiteX5" fmla="*/ 277688 w 331739"/>
                <a:gd name="connsiteY5" fmla="*/ 334075 h 386474"/>
                <a:gd name="connsiteX6" fmla="*/ 313057 w 331739"/>
                <a:gd name="connsiteY6" fmla="*/ 341216 h 386474"/>
                <a:gd name="connsiteX7" fmla="*/ 268454 w 331739"/>
                <a:gd name="connsiteY7" fmla="*/ 371289 h 386474"/>
                <a:gd name="connsiteX8" fmla="*/ 193237 w 331739"/>
                <a:gd name="connsiteY8" fmla="*/ 386474 h 386474"/>
                <a:gd name="connsiteX9" fmla="*/ 0 w 331739"/>
                <a:gd name="connsiteY9" fmla="*/ 193237 h 386474"/>
                <a:gd name="connsiteX10" fmla="*/ 193237 w 331739"/>
                <a:gd name="connsiteY10" fmla="*/ 0 h 38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1739" h="386474">
                  <a:moveTo>
                    <a:pt x="193237" y="0"/>
                  </a:moveTo>
                  <a:cubicBezTo>
                    <a:pt x="246598" y="0"/>
                    <a:pt x="294907" y="21629"/>
                    <a:pt x="329876" y="56598"/>
                  </a:cubicBezTo>
                  <a:lnTo>
                    <a:pt x="331739" y="59360"/>
                  </a:lnTo>
                  <a:lnTo>
                    <a:pt x="277688" y="70273"/>
                  </a:lnTo>
                  <a:cubicBezTo>
                    <a:pt x="226309" y="92004"/>
                    <a:pt x="190258" y="142879"/>
                    <a:pt x="190258" y="202174"/>
                  </a:cubicBezTo>
                  <a:cubicBezTo>
                    <a:pt x="190258" y="261469"/>
                    <a:pt x="226309" y="312344"/>
                    <a:pt x="277688" y="334075"/>
                  </a:cubicBezTo>
                  <a:lnTo>
                    <a:pt x="313057" y="341216"/>
                  </a:lnTo>
                  <a:lnTo>
                    <a:pt x="268454" y="371289"/>
                  </a:lnTo>
                  <a:cubicBezTo>
                    <a:pt x="245335" y="381067"/>
                    <a:pt x="219918" y="386474"/>
                    <a:pt x="193237" y="386474"/>
                  </a:cubicBezTo>
                  <a:cubicBezTo>
                    <a:pt x="86515" y="386474"/>
                    <a:pt x="0" y="299959"/>
                    <a:pt x="0" y="193237"/>
                  </a:cubicBezTo>
                  <a:cubicBezTo>
                    <a:pt x="0" y="86515"/>
                    <a:pt x="86515" y="0"/>
                    <a:pt x="193237" y="0"/>
                  </a:cubicBezTo>
                  <a:close/>
                </a:path>
              </a:pathLst>
            </a:custGeom>
            <a:solidFill>
              <a:srgbClr val="C2B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738" y="419969"/>
              <a:ext cx="244237" cy="2442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六边形 28"/>
          <p:cNvSpPr/>
          <p:nvPr/>
        </p:nvSpPr>
        <p:spPr>
          <a:xfrm rot="5400000">
            <a:off x="7549515" y="1873250"/>
            <a:ext cx="4257040" cy="3669665"/>
          </a:xfrm>
          <a:prstGeom prst="hexagon">
            <a:avLst/>
          </a:prstGeom>
          <a:solidFill>
            <a:srgbClr val="C2B1A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608659" y="1931532"/>
            <a:ext cx="867879" cy="1006739"/>
            <a:chOff x="6881259" y="1448291"/>
            <a:chExt cx="867878" cy="1006739"/>
          </a:xfrm>
        </p:grpSpPr>
        <p:sp>
          <p:nvSpPr>
            <p:cNvPr id="34" name="六边形 33"/>
            <p:cNvSpPr/>
            <p:nvPr/>
          </p:nvSpPr>
          <p:spPr>
            <a:xfrm rot="5400000">
              <a:off x="6811828" y="1517721"/>
              <a:ext cx="1006739" cy="867878"/>
            </a:xfrm>
            <a:prstGeom prst="hexagon">
              <a:avLst/>
            </a:prstGeom>
            <a:solidFill>
              <a:srgbClr val="C2B1A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79172" y="1641734"/>
              <a:ext cx="732387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故障处理</a:t>
              </a:r>
              <a:endPara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1" name="Rectangle 78"/>
          <p:cNvSpPr/>
          <p:nvPr/>
        </p:nvSpPr>
        <p:spPr>
          <a:xfrm>
            <a:off x="3314700" y="2020570"/>
            <a:ext cx="4375150" cy="364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1、异常声音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2、运动部位发热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3、滚筒、主动滚筒、改向滚筒卡死不能运动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原因分析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1、各连接件松动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2、轴承缺润滑油或轴承损坏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3、轴承损坏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排除方法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1、检查并紧固各连接件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2、及时注油或更换轴承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sz="1400" dirty="0">
                <a:solidFill>
                  <a:schemeClr val="tx1"/>
                </a:solidFill>
                <a:cs typeface="+mn-ea"/>
                <a:sym typeface="+mn-lt"/>
              </a:rPr>
              <a:t>3、更换备用滚筒组件或拆检组件更换轴承</a:t>
            </a:r>
            <a:endParaRPr sz="1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7918" y="1962617"/>
            <a:ext cx="2495551" cy="3348271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3" name="Group 71"/>
          <p:cNvGrpSpPr/>
          <p:nvPr/>
        </p:nvGrpSpPr>
        <p:grpSpPr>
          <a:xfrm>
            <a:off x="897467" y="2174976"/>
            <a:ext cx="648216" cy="648216"/>
            <a:chOff x="868892" y="2882384"/>
            <a:chExt cx="648216" cy="648216"/>
          </a:xfrm>
        </p:grpSpPr>
        <p:sp>
          <p:nvSpPr>
            <p:cNvPr id="44" name="椭圆 43"/>
            <p:cNvSpPr/>
            <p:nvPr/>
          </p:nvSpPr>
          <p:spPr>
            <a:xfrm>
              <a:off x="868892" y="2882384"/>
              <a:ext cx="648216" cy="64821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64"/>
            <p:cNvSpPr>
              <a:spLocks noEditPoints="1"/>
            </p:cNvSpPr>
            <p:nvPr/>
          </p:nvSpPr>
          <p:spPr bwMode="auto">
            <a:xfrm>
              <a:off x="977952" y="2992802"/>
              <a:ext cx="407248" cy="397817"/>
            </a:xfrm>
            <a:custGeom>
              <a:avLst/>
              <a:gdLst>
                <a:gd name="T0" fmla="*/ 59 w 415"/>
                <a:gd name="T1" fmla="*/ 406 h 406"/>
                <a:gd name="T2" fmla="*/ 25 w 415"/>
                <a:gd name="T3" fmla="*/ 394 h 406"/>
                <a:gd name="T4" fmla="*/ 19 w 415"/>
                <a:gd name="T5" fmla="*/ 318 h 406"/>
                <a:gd name="T6" fmla="*/ 114 w 415"/>
                <a:gd name="T7" fmla="*/ 206 h 406"/>
                <a:gd name="T8" fmla="*/ 19 w 415"/>
                <a:gd name="T9" fmla="*/ 94 h 406"/>
                <a:gd name="T10" fmla="*/ 25 w 415"/>
                <a:gd name="T11" fmla="*/ 19 h 406"/>
                <a:gd name="T12" fmla="*/ 100 w 415"/>
                <a:gd name="T13" fmla="*/ 25 h 406"/>
                <a:gd name="T14" fmla="*/ 225 w 415"/>
                <a:gd name="T15" fmla="*/ 172 h 406"/>
                <a:gd name="T16" fmla="*/ 225 w 415"/>
                <a:gd name="T17" fmla="*/ 241 h 406"/>
                <a:gd name="T18" fmla="*/ 100 w 415"/>
                <a:gd name="T19" fmla="*/ 388 h 406"/>
                <a:gd name="T20" fmla="*/ 59 w 415"/>
                <a:gd name="T21" fmla="*/ 406 h 406"/>
                <a:gd name="T22" fmla="*/ 273 w 415"/>
                <a:gd name="T23" fmla="*/ 388 h 406"/>
                <a:gd name="T24" fmla="*/ 398 w 415"/>
                <a:gd name="T25" fmla="*/ 241 h 406"/>
                <a:gd name="T26" fmla="*/ 398 w 415"/>
                <a:gd name="T27" fmla="*/ 172 h 406"/>
                <a:gd name="T28" fmla="*/ 273 w 415"/>
                <a:gd name="T29" fmla="*/ 25 h 406"/>
                <a:gd name="T30" fmla="*/ 198 w 415"/>
                <a:gd name="T31" fmla="*/ 19 h 406"/>
                <a:gd name="T32" fmla="*/ 192 w 415"/>
                <a:gd name="T33" fmla="*/ 94 h 406"/>
                <a:gd name="T34" fmla="*/ 287 w 415"/>
                <a:gd name="T35" fmla="*/ 206 h 406"/>
                <a:gd name="T36" fmla="*/ 192 w 415"/>
                <a:gd name="T37" fmla="*/ 318 h 406"/>
                <a:gd name="T38" fmla="*/ 198 w 415"/>
                <a:gd name="T39" fmla="*/ 394 h 406"/>
                <a:gd name="T40" fmla="*/ 232 w 415"/>
                <a:gd name="T41" fmla="*/ 406 h 406"/>
                <a:gd name="T42" fmla="*/ 273 w 415"/>
                <a:gd name="T43" fmla="*/ 38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5" h="406">
                  <a:moveTo>
                    <a:pt x="59" y="406"/>
                  </a:moveTo>
                  <a:cubicBezTo>
                    <a:pt x="47" y="406"/>
                    <a:pt x="35" y="402"/>
                    <a:pt x="25" y="394"/>
                  </a:cubicBezTo>
                  <a:cubicBezTo>
                    <a:pt x="2" y="375"/>
                    <a:pt x="0" y="341"/>
                    <a:pt x="19" y="318"/>
                  </a:cubicBezTo>
                  <a:lnTo>
                    <a:pt x="114" y="206"/>
                  </a:lnTo>
                  <a:lnTo>
                    <a:pt x="19" y="94"/>
                  </a:lnTo>
                  <a:cubicBezTo>
                    <a:pt x="0" y="71"/>
                    <a:pt x="2" y="38"/>
                    <a:pt x="25" y="19"/>
                  </a:cubicBezTo>
                  <a:cubicBezTo>
                    <a:pt x="47" y="0"/>
                    <a:pt x="81" y="2"/>
                    <a:pt x="100" y="25"/>
                  </a:cubicBezTo>
                  <a:lnTo>
                    <a:pt x="225" y="172"/>
                  </a:lnTo>
                  <a:cubicBezTo>
                    <a:pt x="242" y="192"/>
                    <a:pt x="242" y="221"/>
                    <a:pt x="225" y="241"/>
                  </a:cubicBezTo>
                  <a:lnTo>
                    <a:pt x="100" y="388"/>
                  </a:lnTo>
                  <a:cubicBezTo>
                    <a:pt x="89" y="400"/>
                    <a:pt x="74" y="406"/>
                    <a:pt x="59" y="406"/>
                  </a:cubicBezTo>
                  <a:close/>
                  <a:moveTo>
                    <a:pt x="273" y="388"/>
                  </a:moveTo>
                  <a:lnTo>
                    <a:pt x="398" y="241"/>
                  </a:lnTo>
                  <a:cubicBezTo>
                    <a:pt x="415" y="221"/>
                    <a:pt x="415" y="192"/>
                    <a:pt x="398" y="172"/>
                  </a:cubicBezTo>
                  <a:lnTo>
                    <a:pt x="273" y="25"/>
                  </a:lnTo>
                  <a:cubicBezTo>
                    <a:pt x="254" y="2"/>
                    <a:pt x="220" y="0"/>
                    <a:pt x="198" y="19"/>
                  </a:cubicBezTo>
                  <a:cubicBezTo>
                    <a:pt x="175" y="38"/>
                    <a:pt x="173" y="71"/>
                    <a:pt x="192" y="94"/>
                  </a:cubicBezTo>
                  <a:lnTo>
                    <a:pt x="287" y="206"/>
                  </a:lnTo>
                  <a:lnTo>
                    <a:pt x="192" y="318"/>
                  </a:lnTo>
                  <a:cubicBezTo>
                    <a:pt x="173" y="341"/>
                    <a:pt x="175" y="375"/>
                    <a:pt x="198" y="394"/>
                  </a:cubicBezTo>
                  <a:cubicBezTo>
                    <a:pt x="208" y="402"/>
                    <a:pt x="220" y="406"/>
                    <a:pt x="232" y="406"/>
                  </a:cubicBezTo>
                  <a:cubicBezTo>
                    <a:pt x="247" y="406"/>
                    <a:pt x="262" y="400"/>
                    <a:pt x="273" y="38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3448039" y="2042908"/>
            <a:ext cx="3744000" cy="0"/>
          </a:xfrm>
          <a:prstGeom prst="line">
            <a:avLst/>
          </a:prstGeom>
          <a:ln w="25400">
            <a:solidFill>
              <a:srgbClr val="C2B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206115" y="1483360"/>
            <a:ext cx="4375785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GLD800-5.5-S甲带式给料机故障处理故障现象</a:t>
            </a:r>
            <a:endParaRPr lang="zh-CN" alt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" name="图片 1" descr="甲带给煤机 (5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685" y="2350770"/>
            <a:ext cx="3374390" cy="2961005"/>
          </a:xfrm>
          <a:prstGeom prst="hexagon">
            <a:avLst/>
          </a:prstGeom>
        </p:spPr>
      </p:pic>
      <p:pic>
        <p:nvPicPr>
          <p:cNvPr id="3" name="图片 2" descr="甲带给煤机 (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90" y="2992120"/>
            <a:ext cx="2098675" cy="1986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2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3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2" grpId="0" animBg="1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2" grpId="0" animBg="1"/>
          <p:bldP spid="5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3" y="-2"/>
            <a:ext cx="12192003" cy="68580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4004" y="2387179"/>
            <a:ext cx="5799859" cy="1175985"/>
          </a:xfrm>
        </p:spPr>
        <p:txBody>
          <a:bodyPr>
            <a:noAutofit/>
          </a:bodyPr>
          <a:lstStyle/>
          <a:p>
            <a:pPr algn="l"/>
            <a:r>
              <a:rPr lang="zh-CN" altLang="en-US" sz="8200" b="1" spc="600" dirty="0" smtClean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+mn-lt"/>
              </a:rPr>
              <a:t>谢谢观赏！</a:t>
            </a:r>
            <a:endParaRPr lang="zh-CN" altLang="en-US" sz="8200" b="1" spc="600" dirty="0">
              <a:solidFill>
                <a:srgbClr val="404040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70207" y="4605429"/>
            <a:ext cx="5578343" cy="297462"/>
          </a:xfrm>
        </p:spPr>
        <p:txBody>
          <a:bodyPr>
            <a:normAutofit/>
          </a:bodyPr>
          <a:lstStyle/>
          <a:p>
            <a:pPr algn="dist"/>
            <a:r>
              <a:rPr lang="en-US" altLang="zh-CN" sz="12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BUSINESS  PLAN</a:t>
            </a:r>
            <a:endParaRPr lang="zh-CN" altLang="en-US" sz="12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 flipV="1">
            <a:off x="874714" y="4451438"/>
            <a:ext cx="5365751" cy="45719"/>
          </a:xfrm>
          <a:prstGeom prst="rect">
            <a:avLst/>
          </a:prstGeom>
          <a:solidFill>
            <a:schemeClr val="bg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874713" y="3620185"/>
            <a:ext cx="2084388" cy="415958"/>
          </a:xfrm>
          <a:prstGeom prst="roundRect">
            <a:avLst>
              <a:gd name="adj" fmla="val 5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0681" y="3628109"/>
            <a:ext cx="151245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2024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3522" y="5937125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汇报人</a:t>
            </a:r>
            <a:r>
              <a:rPr lang="zh-CN" altLang="en-US" sz="1600" dirty="0" smtClean="0">
                <a:cs typeface="+mn-ea"/>
                <a:sym typeface="+mn-lt"/>
              </a:rPr>
              <a:t>：</a:t>
            </a:r>
            <a:r>
              <a:rPr lang="zh-CN" sz="1600" dirty="0" smtClean="0">
                <a:cs typeface="+mn-ea"/>
                <a:sym typeface="+mn-lt"/>
              </a:rPr>
              <a:t>山东矿安</a:t>
            </a:r>
            <a:endParaRPr lang="zh-CN" sz="16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4" grpId="0" animBg="1"/>
      <p:bldP spid="33" grpId="0" animBg="1"/>
      <p:bldP spid="34" grpId="0"/>
      <p:bldP spid="35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2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3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4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5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6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7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8.xml><?xml version="1.0" encoding="utf-8"?>
<p:tagLst xmlns:p="http://schemas.openxmlformats.org/presentationml/2006/main">
  <p:tag name="KSO_WM_DIAGRAM_VIRTUALLY_FRAME" val="{&quot;height&quot;:362.46047244094495,&quot;left&quot;:504.1485039370079,&quot;top&quot;:126.14771653543308,&quot;width&quot;:387.2014960629921}"/>
</p:tagLst>
</file>

<file path=ppt/tags/tag9.xml><?xml version="1.0" encoding="utf-8"?>
<p:tagLst xmlns:p="http://schemas.openxmlformats.org/presentationml/2006/main">
  <p:tag name="ISLIDE.ICON" val="#133132;#154559;"/>
</p:tagLst>
</file>

<file path=ppt/tags/tag10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1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2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3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4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5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6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7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8.xml><?xml version="1.0" encoding="utf-8"?>
<p:tagLst xmlns:p="http://schemas.openxmlformats.org/presentationml/2006/main">
  <p:tag name="KSO_WM_DIAGRAM_VIRTUALLY_FRAME" val="{&quot;height&quot;:256.61763779527564,&quot;left&quot;:64.56716535433071,&quot;top&quot;:162.46236220472437,&quot;width&quot;:827.1255118110236}"/>
</p:tagLst>
</file>

<file path=ppt/tags/tag19.xml><?xml version="1.0" encoding="utf-8"?>
<p:tagLst xmlns:p="http://schemas.openxmlformats.org/presentationml/2006/main">
  <p:tag name="KSO_WM_DIAGRAM_VIRTUALLY_FRAME" val="{&quot;height&quot;:175.32086614173232,&quot;left&quot;:53,&quot;top&quot;:268.6423622047244,&quot;width&quot;:474.94637795275594}"/>
</p:tagLst>
</file>

<file path=ppt/tags/tag20.xml><?xml version="1.0" encoding="utf-8"?>
<p:tagLst xmlns:p="http://schemas.openxmlformats.org/presentationml/2006/main">
  <p:tag name="ISLIDE.ICON" val="#161805;#72091;#169483;"/>
</p:tagLst>
</file>

<file path=ppt/tags/tag21.xml><?xml version="1.0" encoding="utf-8"?>
<p:tagLst xmlns:p="http://schemas.openxmlformats.org/presentationml/2006/main">
  <p:tag name="ISLIDE.ICON" val="#133132;#154559;"/>
</p:tagLst>
</file>

<file path=ppt/tags/tag22.xml><?xml version="1.0" encoding="utf-8"?>
<p:tagLst xmlns:p="http://schemas.openxmlformats.org/presentationml/2006/main">
  <p:tag name="ISLIDE.GUIDESSETTING" val="{&quot;Id&quot;:&quot;9689b7ac-1447-4a07-a281-6be1bf47c5ea&quot;,&quot;Name&quot;:&quot;觅知网要求&quot;,&quot;Kind&quot;:&quot;Custom&quot;,&quot;OldGuidesSetting&quot;:{&quot;HeaderHeight&quot;:15.0,&quot;FooterHeight&quot;:9.0,&quot;SideMargin&quot;:5.5,&quot;TopMargin&quot;:0.0,&quot;BottomMargin&quot;:0.0,&quot;IntervalMargin&quot;:1.5}}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0c12wtti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WPS 演示</Application>
  <PresentationFormat>自定义</PresentationFormat>
  <Paragraphs>89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阿里巴巴普惠体 Medium</vt:lpstr>
      <vt:lpstr>阿里巴巴普惠体</vt:lpstr>
      <vt:lpstr>Arial Unicode MS</vt:lpstr>
      <vt:lpstr>Calibri</vt:lpstr>
      <vt:lpstr>阿里巴巴普惠体</vt:lpstr>
      <vt:lpstr>HelveticaNeue LT 43 LightEx</vt:lpstr>
      <vt:lpstr>第一PPT，www.1ppt.com​</vt:lpstr>
      <vt:lpstr>自定义设计方案</vt:lpstr>
      <vt:lpstr>GLD800-5.5-S甲带式给料机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谢谢观赏！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商业计划书</dc:title>
  <dc:creator>第一PPT，www.1ppt.com</dc:creator>
  <dc:description>第一PPT</dc:description>
  <cp:category>www.1ppt.com</cp:category>
  <cp:lastModifiedBy>Administrator</cp:lastModifiedBy>
  <cp:revision>133</cp:revision>
  <dcterms:created xsi:type="dcterms:W3CDTF">2022-09-02T01:28:00Z</dcterms:created>
  <dcterms:modified xsi:type="dcterms:W3CDTF">2024-08-21T07:34:19Z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3942AA120C66405EA3928D14656519B4_13</vt:lpwstr>
  </property>
  <property fmtid="{D5CDD505-2E9C-101B-9397-08002B2CF9AE}" pid="3" name="KSOProductBuildVer">
    <vt:lpwstr>2052-12.1.0.16929</vt:lpwstr>
  </property>
</Properties>
</file>