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54" r:id="rId1"/>
    <p:sldMasterId id="2147487291" r:id="rId2"/>
  </p:sldMasterIdLst>
  <p:notesMasterIdLst>
    <p:notesMasterId r:id="rId3"/>
  </p:notesMasterIdLst>
  <p:sldIdLst>
    <p:sldId id="1795" r:id="rId4"/>
    <p:sldId id="1798" r:id="rId5"/>
    <p:sldId id="1801" r:id="rId6"/>
    <p:sldId id="1804" r:id="rId7"/>
    <p:sldId id="1807" r:id="rId8"/>
    <p:sldId id="1810" r:id="rId9"/>
    <p:sldId id="1813" r:id="rId10"/>
    <p:sldId id="1816" r:id="rId11"/>
    <p:sldId id="1819" r:id="rId12"/>
    <p:sldId id="1822" r:id="rId13"/>
    <p:sldId id="1825" r:id="rId14"/>
    <p:sldId id="1828" r:id="rId15"/>
    <p:sldId id="1831" r:id="rId16"/>
    <p:sldId id="1834" r:id="rId17"/>
    <p:sldId id="1837" r:id="rId18"/>
    <p:sldId id="1840" r:id="rId19"/>
    <p:sldId id="1843" r:id="rId20"/>
    <p:sldId id="1846" r:id="rId21"/>
    <p:sldId id="1849" r:id="rId22"/>
    <p:sldId id="1852" r:id="rId23"/>
    <p:sldId id="1855" r:id="rId24"/>
    <p:sldId id="1858" r:id="rId25"/>
    <p:sldId id="1861" r:id="rId26"/>
    <p:sldId id="1864" r:id="rId27"/>
    <p:sldId id="1867" r:id="rId28"/>
    <p:sldId id="1870" r:id="rId29"/>
    <p:sldId id="1873" r:id="rId30"/>
    <p:sldId id="187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55" r:id="rId1"/>
    <p:sldLayoutId id="2147487256" r:id="rId2"/>
    <p:sldLayoutId id="2147487257" r:id="rId3"/>
    <p:sldLayoutId id="2147487258" r:id="rId4"/>
    <p:sldLayoutId id="2147487259" r:id="rId5"/>
    <p:sldLayoutId id="2147487260" r:id="rId6"/>
    <p:sldLayoutId id="2147487261" r:id="rId7"/>
    <p:sldLayoutId id="2147487262" r:id="rId8"/>
    <p:sldLayoutId id="2147487263" r:id="rId9"/>
    <p:sldLayoutId id="2147487264" r:id="rId10"/>
    <p:sldLayoutId id="21474872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92" r:id="rId1"/>
    <p:sldLayoutId id="2147487293" r:id="rId2"/>
    <p:sldLayoutId id="2147487294" r:id="rId3"/>
    <p:sldLayoutId id="2147487295" r:id="rId4"/>
    <p:sldLayoutId id="2147487296" r:id="rId5"/>
    <p:sldLayoutId id="2147487297" r:id="rId6"/>
    <p:sldLayoutId id="2147487298" r:id="rId7"/>
    <p:sldLayoutId id="2147487299" r:id="rId8"/>
    <p:sldLayoutId id="2147487300" r:id="rId9"/>
    <p:sldLayoutId id="2147487301" r:id="rId10"/>
    <p:sldLayoutId id="21474873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tags" Target="../tags/tag352.xml"/><Relationship Id="rId22" Type="http://schemas.openxmlformats.org/officeDocument/2006/relationships/tags" Target="../tags/tag353.xml"/><Relationship Id="rId23" Type="http://schemas.openxmlformats.org/officeDocument/2006/relationships/tags" Target="../tags/tag354.xml"/><Relationship Id="rId24" Type="http://schemas.openxmlformats.org/officeDocument/2006/relationships/tags" Target="../tags/tag355.xml"/><Relationship Id="rId25" Type="http://schemas.openxmlformats.org/officeDocument/2006/relationships/tags" Target="../tags/tag356.xml"/><Relationship Id="rId26" Type="http://schemas.openxmlformats.org/officeDocument/2006/relationships/tags" Target="../tags/tag357.xml"/><Relationship Id="rId27" Type="http://schemas.openxmlformats.org/officeDocument/2006/relationships/tags" Target="../tags/tag358.xml"/><Relationship Id="rId28" Type="http://schemas.openxmlformats.org/officeDocument/2006/relationships/tags" Target="../tags/tag359.xml"/><Relationship Id="rId29" Type="http://schemas.openxmlformats.org/officeDocument/2006/relationships/tags" Target="../tags/tag360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tags" Target="../tags/tag448.xml"/><Relationship Id="rId18" Type="http://schemas.openxmlformats.org/officeDocument/2006/relationships/tags" Target="../tags/tag449.xml"/><Relationship Id="rId19" Type="http://schemas.openxmlformats.org/officeDocument/2006/relationships/tags" Target="../tags/tag450.xml"/><Relationship Id="rId20" Type="http://schemas.openxmlformats.org/officeDocument/2006/relationships/tags" Target="../tags/tag451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64.xml"/><Relationship Id="rId2" Type="http://schemas.openxmlformats.org/officeDocument/2006/relationships/tags" Target="../tags/tag465.xml"/><Relationship Id="rId3" Type="http://schemas.openxmlformats.org/officeDocument/2006/relationships/tags" Target="../tags/tag46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初中教育中的学生能力评价与发展跟踪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17776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07019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学生能力评价的方法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29637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18880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学生能力发展的跟踪与监测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341498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30741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学生能力评价与发展的关系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453359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442602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学生能力评价与发展的实践建议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6342199" y="565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7291851" y="554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学生能力评价与发展的未来展望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学生能力评价的方法</a:t>
            </a:r>
            <a:endParaRPr altLang="en-US" lang="zh-CN"/>
          </a:p>
        </p:txBody>
      </p:sp>
      <p:sp>
        <p:nvSpPr>
          <p:cNvPr id="1048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知识掌握程度的评价</a:t>
            </a:r>
            <a:endParaRPr altLang="en-US" lang="zh-CN"/>
          </a:p>
        </p:txBody>
      </p:sp>
      <p:sp>
        <p:nvSpPr>
          <p:cNvPr id="10490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课堂表现：观察学生在课堂上的参与度和表现，评估学生对知识的理解和掌握程度。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作业完成情况：通过检查学生的作业完成情况，了解学生对课堂知识的掌握程度和应用能力。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考试成绩：定期进行测试和考试，根据学生的成绩评估学生对知识的掌握程度和应试能力。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学习进步评估：通过比较学生不同阶段的学习成绩和表现，评估学生的学习进步和掌握程度。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技能熟练度的评价</a:t>
            </a:r>
            <a:endParaRPr altLang="en-US" lang="zh-CN"/>
          </a:p>
        </p:txBody>
      </p:sp>
      <p:sp>
        <p:nvSpPr>
          <p:cNvPr id="10491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定义：评估学生在特定技能上的掌握程度和运用能力。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目的：了解学生的学习进度，为教学提供反馈，帮助学生识别自己的不足。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方法：通过观察学生在课堂上的表现、作业、测试和实践活动等多种方式进行评价。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跟踪：定期进行技能熟练度的评价，并记录学生的进步和需要改进的方面，以实现持续的发展跟踪。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态度与价值观的评价</a:t>
            </a:r>
            <a:endParaRPr altLang="en-US" lang="zh-CN"/>
          </a:p>
        </p:txBody>
      </p:sp>
      <p:sp>
        <p:nvSpPr>
          <p:cNvPr id="10491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观察法：通过观察学生在课堂和日常生活中的表现，评估其态度和价值观。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问卷调查法：通过问卷调查了解学生对待学习的态度和价值观。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访谈法：与学生进行面对面的交流，深入了解其态度和价值观。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作品分析法：通过分析学生的作品，评估其态度和价值观。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综合能力的评价</a:t>
            </a:r>
            <a:endParaRPr altLang="en-US" lang="zh-CN"/>
          </a:p>
        </p:txBody>
      </p:sp>
      <p:sp>
        <p:nvSpPr>
          <p:cNvPr id="10492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评价标准：根据学生的表现和目标制定相应的标准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评价内容：包括学术能力、社交能力、自我管理能力等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评价方式：通过考试成绩、教师观察、学生自评等方式进行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评价结果：根据评价结果为学生提供反馈和指导，促进其全面发展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学生能力发展的跟踪与监测</a:t>
            </a:r>
            <a:endParaRPr altLang="en-US" lang="zh-CN"/>
          </a:p>
        </p:txBody>
      </p:sp>
      <p:sp>
        <p:nvSpPr>
          <p:cNvPr id="10493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定期评估与反馈</a:t>
            </a:r>
            <a:endParaRPr altLang="en-US" lang="zh-CN"/>
          </a:p>
        </p:txBody>
      </p:sp>
      <p:sp>
        <p:nvSpPr>
          <p:cNvPr id="10493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跟踪监测：建立学生能力发展档案，持续跟踪监测学生能力发展轨迹。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定期评估：对学生能力进行定期评估，了解学生能力发展状况。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反馈机制：及时向学生和家长反馈评估结果，指导后续学习计划和改进方向。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调整教学策略：根据评估结果调整教学策略，提高教学效果和针对性。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数据的收集与分析</a:t>
            </a:r>
            <a:endParaRPr altLang="en-US" lang="zh-CN"/>
          </a:p>
        </p:txBody>
      </p:sp>
      <p:sp>
        <p:nvSpPr>
          <p:cNvPr id="10494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收集学生能力数据的方法：观察、测试、问卷调查等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数据分析的注意事项：确保数据的真实性和可靠性，避免主观偏见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数据分析的工具：Excel、SPSS等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数据分析的步骤：整理、统计、比较、解读等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发展趋势的预测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监测方法的多样性：结合定量与定性评估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跟踪监测的必要性：确保学生能力的持续提升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发展趋势的预测：基于长期跟踪数据的分析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预测结果的运用：指导教育资源的配置和教学方法的改进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调整教学策略</a:t>
            </a:r>
            <a:endParaRPr altLang="en-US" lang="zh-CN"/>
          </a:p>
        </p:txBody>
      </p:sp>
      <p:sp>
        <p:nvSpPr>
          <p:cNvPr id="10496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定期评估学生能力：根据学生能力发展的跟踪结果，定期评估学生的能力水平，以便调整教学策略。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调整教学内容：根据学生能力发展的需要，调整教学内容，以更好地满足学生发展的需求。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优化教学方法：根据学生能力发展的实际情况，优化教学方法，以提高学生的学习效果。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强化实践教学：加强实践教学环节，提高学生的实践能力，以更好地促进学生能力的发展。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学生能力评价与发展的关系</a:t>
            </a:r>
            <a:endParaRPr altLang="en-US" lang="zh-CN"/>
          </a:p>
        </p:txBody>
      </p:sp>
      <p:sp>
        <p:nvSpPr>
          <p:cNvPr id="104969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学生能力评价对发展的促进作用</a:t>
            </a:r>
            <a:endParaRPr altLang="en-US" lang="zh-CN"/>
          </a:p>
        </p:txBody>
      </p:sp>
      <p:sp>
        <p:nvSpPr>
          <p:cNvPr id="10497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及时反馈学生学习情况，帮助学生发现不足并改进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激励学生努力学习，提高学习动力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为学生提供个性化发展建议，促进学生特长发展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促进学生自我认知和自我管理能力的发展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发展对学生能力评价的影响</a:t>
            </a:r>
            <a:endParaRPr altLang="en-US" lang="zh-CN"/>
          </a:p>
        </p:txBody>
      </p:sp>
      <p:sp>
        <p:nvSpPr>
          <p:cNvPr id="10498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随着学生年龄的增长，评价标准也会发生变化，更加注重学生的综合素质和未来发展潜力。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学生能力的评价与发展是相互促进的，评价可以帮助学生发现自身不足，促进学生能力的提升。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发展水平较低的学生在评价中可能会面临一些挑战，需要教师给予更多的关注和指导。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发展水平较高的学生通常会获得更全面、更客观的评价，评价内容也会更加丰富和具体。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评价与发展相互促进的实践案例</a:t>
            </a:r>
            <a:endParaRPr altLang="en-US" lang="zh-CN"/>
          </a:p>
        </p:txBody>
      </p:sp>
      <p:sp>
        <p:nvSpPr>
          <p:cNvPr id="10499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案例名称：学生综合素质评价系统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案例简介：该系统通过多维度评价学生的能力，为学生提供个性化的发展建议，促进学生的全面发展。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案例效果：实施该评价系统后，学生的综合素质得到显著提升，同时教学质量也得到有效提高。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案例启示：评价与发展是相互促进的，科学的评价能够为学生提供更好的发展机会，而发展也能够为评价提供更全面的信息。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评价与发展关系的理论探讨</a:t>
            </a:r>
            <a:endParaRPr altLang="en-US" lang="zh-CN"/>
          </a:p>
        </p:txBody>
      </p:sp>
      <p:sp>
        <p:nvSpPr>
          <p:cNvPr id="10499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学生能力评价是发展的基础，通过评价了解学生的优势和不足，为进一步发展提供指导。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发展是评价的最终目的，评价的目的是为了促进学生的发展，提高其综合素质。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评价与发展相互依存，评价提供反馈和指导，发展则是对评价结果的实践和提升。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有效的学生能力评价应该具有发展性，关注学生的成长过程和未来发展，而不仅仅是停留在成绩和表现上。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学生能力评价与发展的实践建议</a:t>
            </a:r>
            <a:endParaRPr altLang="en-US" lang="zh-CN"/>
          </a:p>
        </p:txBody>
      </p:sp>
      <p:sp>
        <p:nvSpPr>
          <p:cNvPr id="10500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完善学生能力评价体系</a:t>
            </a:r>
            <a:endParaRPr altLang="en-US" lang="zh-CN"/>
          </a:p>
        </p:txBody>
      </p:sp>
      <p:sp>
        <p:nvSpPr>
          <p:cNvPr id="10501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建立多元化评价体系：综合评价学生的知识、技能、态度等方面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定期开展能力测评：根据测评结果调整教学策略，促进学生能力发展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强化评价的激励作用：通过评价激发学生的积极性和创造力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重视过程评价：关注学生在学习过程中的表现和进步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强化发展性评价理念</a:t>
            </a:r>
            <a:endParaRPr altLang="en-US" lang="zh-CN"/>
          </a:p>
        </p:txBody>
      </p:sp>
      <p:sp>
        <p:nvSpPr>
          <p:cNvPr id="10502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重视学生的个体差异，关注学生的发展过程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强调评价的诊断和促进作用，而非单纯的选拔和甄别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提倡多元化的评价方式，包括自我评价、同伴评价和教师评价等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注重评价的反馈和指导作用，帮助学生认识自己的优势和不足，明确发展方向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提升教师评价素养和能力</a:t>
            </a:r>
            <a:endParaRPr altLang="en-US" lang="zh-CN"/>
          </a:p>
        </p:txBody>
      </p:sp>
      <p:sp>
        <p:nvSpPr>
          <p:cNvPr id="10502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掌握学生能力评价的方法和技巧，包括观察、测试、作品评价等。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定期参加评价培训，提高评价理论和实践水平。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了解学生发展规律，根据学生特点制定个性化评价方案。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与家长、学生、同事等多方合作，共同推进学生能力评价与发展的实践。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创新评价手段和工具</a:t>
            </a:r>
            <a:endParaRPr altLang="en-US" lang="zh-CN"/>
          </a:p>
        </p:txBody>
      </p:sp>
      <p:sp>
        <p:nvSpPr>
          <p:cNvPr id="10503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利用信息技术手段，如在线测试、大数据分析等，对学生能力进行实时、精准评价。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引入多元评价主体，包括学生自评、同学互评、家长评价等，以全面了解学生的能力发展状况。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设计具有创新性的评价工具，如创意作品展示、项目式学习成果评价等，激发学生的创造力和实践能力。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建立学生能力发展档案，记录学生各个阶段的评价结果，以便进行纵向跟踪和横向比较，为个性化教育提供依据。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学生能力评价与发展的未来展望</a:t>
            </a:r>
            <a:endParaRPr altLang="en-US" lang="zh-CN"/>
          </a:p>
        </p:txBody>
      </p:sp>
      <p:sp>
        <p:nvSpPr>
          <p:cNvPr id="10504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教育信息化对学生能力评价的影响</a:t>
            </a:r>
            <a:endParaRPr altLang="en-US" lang="zh-CN"/>
          </a:p>
        </p:txBody>
      </p:sp>
      <p:sp>
        <p:nvSpPr>
          <p:cNvPr id="10504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信息技术在评价中的应用：提供更加客观、全面的评价数据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个性化评价的发展：利用大数据和人工智能技术，实现个性化评价和精准教学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评价反馈的及时性：信息技术能够实时反馈学生能力发展情况，及时调整教学策略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评价方式的变革：从单一的考试成绩向多元化评价转变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新课程理念对学生能力评价的挑战与机遇</a:t>
            </a:r>
            <a:endParaRPr altLang="en-US" lang="zh-CN"/>
          </a:p>
        </p:txBody>
      </p:sp>
      <p:sp>
        <p:nvSpPr>
          <p:cNvPr id="10505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挑战：如何适应新的课程理念，科学评价学生的能力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机遇：借助新的课程理念，更好地培养学生的综合能力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评价方式：多元化、过程化、个性化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未来展望：不断完善学生能力评价体系，促进学生全面发展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学生能力评价与发展的国际趋势</a:t>
            </a:r>
            <a:endParaRPr altLang="en-US" lang="zh-CN"/>
          </a:p>
        </p:txBody>
      </p:sp>
      <p:sp>
        <p:nvSpPr>
          <p:cNvPr id="10506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个性化评价：关注学生的个性特点和优势，制定个性化的评价标准和发展计划。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过程评价：注重学生在学习过程中的表现和进步，及时给予反馈和指导，促进学生的发展。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跨学科评价：加强学科之间的联系和整合，注重学生的跨学科能力和综合素质评价。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多元评价：采用多种评价方式，包括作品展示、口头表达、自我评价等，全面评价学生的能力。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学生能力评价与发展的未来发展方向</a:t>
            </a:r>
            <a:endParaRPr altLang="en-US" lang="zh-CN"/>
          </a:p>
        </p:txBody>
      </p:sp>
      <p:sp>
        <p:nvSpPr>
          <p:cNvPr id="10507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个性化评价：根据学生特点进行个性化评价，更好地发挥学生特长。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多元化评价：引入多种评价方式，如实践评价、作品评价等，全面反映学生能力。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智能化评价：利用大数据和人工智能技术，实现对学生能力的精准评价和预测。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跨学科评价：加强跨学科评价，培养学生综合素质和创新能力。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80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5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5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5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5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5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5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5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SLIDE_ID" val="custom2023031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12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80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31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9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6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66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2024-01-01T06:31:46Z</dcterms:created>
  <dcterms:modified xsi:type="dcterms:W3CDTF">2024-01-01T06:31:46Z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2567aeb0873f48f8918290700d45f405_21</vt:lpwstr>
  </property>
</Properties>
</file>