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wmf" ContentType="image/x-w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305" r:id="rId3"/>
    <p:sldId id="308" r:id="rId4"/>
    <p:sldId id="311" r:id="rId5"/>
    <p:sldId id="314" r:id="rId6"/>
    <p:sldId id="317" r:id="rId7"/>
    <p:sldId id="320" r:id="rId8"/>
    <p:sldId id="323" r:id="rId9"/>
    <p:sldId id="326" r:id="rId10"/>
    <p:sldId id="329" r:id="rId11"/>
    <p:sldId id="332" r:id="rId12"/>
    <p:sldId id="335" r:id="rId13"/>
    <p:sldId id="338" r:id="rId14"/>
    <p:sldId id="341" r:id="rId15"/>
    <p:sldId id="344" r:id="rId16"/>
    <p:sldId id="347" r:id="rId17"/>
    <p:sldId id="350" r:id="rId18"/>
  </p:sldIdLst>
  <p:sldSz cx="12192000" cy="6858000"/>
  <p:notesSz cx="6858000" cy="9144000"/>
  <p:embeddedFontLst>
    <p:embeddedFont>
      <p:font typeface="Calibri" panose="020F0502020204030204" charset="0"/>
      <p:regular r:id="rId20"/>
      <p:bold r:id="rId21"/>
      <p:italic r:id="rId22"/>
      <p:boldItalic r:id="rId23"/>
    </p:embeddedFont>
  </p:embeddedFontLst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20000"/>
            </a:schemeClr>
          </a:solidFill>
        </a:fill>
      </a:tcStyle>
    </a:band1H>
    <a:band1V>
      <a:tcStyle>
        <a:fill>
          <a:solidFill>
            <a:schemeClr val="accent1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9" autoAdjust="0"/>
    <p:restoredTop sz="86925" autoAdjust="0"/>
  </p:normalViewPr>
  <p:slideViewPr>
    <p:cSldViewPr snapToGrid="0">
      <p:cViewPr varScale="1">
        <p:scale>
          <a:sx n="74" d="100"/>
          <a:sy n="74" d="100"/>
        </p:scale>
        <p:origin x="178" y="48"/>
      </p:cViewPr>
      <p:guideLst>
        <p:guide pos="3876"/>
        <p:guide pos="574"/>
        <p:guide pos="7130"/>
        <p:guide orient="horz" pos="2159"/>
        <p:guide orient="horz" pos="481"/>
        <p:guide orient="horz" pos="39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notesMaster" Target="notesMasters/notesMaster1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6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Relationship Id="rId2" Type="http://schemas.openxmlformats.org/officeDocument/2006/relationships/image" Target="../media/image8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wmf" /><Relationship Id="rId2" Type="http://schemas.openxmlformats.org/officeDocument/2006/relationships/image" Target="../media/image12.wmf" /><Relationship Id="rId3" Type="http://schemas.openxmlformats.org/officeDocument/2006/relationships/image" Target="../media/image13.wmf" /><Relationship Id="rId4" Type="http://schemas.openxmlformats.org/officeDocument/2006/relationships/image" Target="../media/image14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Relationship Id="rId2" Type="http://schemas.openxmlformats.org/officeDocument/2006/relationships/image" Target="../media/image18.wmf" /><Relationship Id="rId3" Type="http://schemas.openxmlformats.org/officeDocument/2006/relationships/image" Target="../media/image19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wmf" /><Relationship Id="rId2" Type="http://schemas.openxmlformats.org/officeDocument/2006/relationships/image" Target="../media/image21.wmf" /><Relationship Id="rId3" Type="http://schemas.openxmlformats.org/officeDocument/2006/relationships/image" Target="../media/image22.wmf" /><Relationship Id="rId4" Type="http://schemas.openxmlformats.org/officeDocument/2006/relationships/image" Target="../media/image23.w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w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Relationship Id="rId2" Type="http://schemas.openxmlformats.org/officeDocument/2006/relationships/image" Target="../media/image26.w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Relationship Id="rId2" Type="http://schemas.openxmlformats.org/officeDocument/2006/relationships/image" Target="../media/image28.wmf" /></Relationships>
</file>

<file path=ppt/drawings/_rels/vmlDrawing1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wmf" /><Relationship Id="rId2" Type="http://schemas.openxmlformats.org/officeDocument/2006/relationships/image" Target="../media/image30.wmf" /><Relationship Id="rId3" Type="http://schemas.openxmlformats.org/officeDocument/2006/relationships/image" Target="../media/image31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4CD2C-E608-46CF-BC6A-CA32A7738AB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AAE60-E1D1-4E5D-A701-AAB07DED63A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1_目录、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目录、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25"/>
          <p:cNvSpPr/>
          <p:nvPr userDrawn="1"/>
        </p:nvSpPr>
        <p:spPr>
          <a:xfrm>
            <a:off x="0" y="6560"/>
            <a:ext cx="6726477" cy="6851441"/>
          </a:xfrm>
          <a:custGeom>
            <a:gdLst>
              <a:gd name="connsiteX0" fmla="*/ 0 w 6726477"/>
              <a:gd name="connsiteY0" fmla="*/ 0 h 6851441"/>
              <a:gd name="connsiteX1" fmla="*/ 6726477 w 6726477"/>
              <a:gd name="connsiteY1" fmla="*/ 0 h 6851441"/>
              <a:gd name="connsiteX2" fmla="*/ 6726477 w 6726477"/>
              <a:gd name="connsiteY2" fmla="*/ 6851441 h 6851441"/>
              <a:gd name="connsiteX3" fmla="*/ 0 w 6726477"/>
              <a:gd name="connsiteY3" fmla="*/ 6851441 h 6851441"/>
              <a:gd name="connsiteX4" fmla="*/ 0 w 6726477"/>
              <a:gd name="connsiteY4" fmla="*/ 0 h 6851441"/>
              <a:gd name="connsiteX0-1" fmla="*/ 0 w 6726477"/>
              <a:gd name="connsiteY0-2" fmla="*/ 0 h 6851441"/>
              <a:gd name="connsiteX1-3" fmla="*/ 3056351 w 6726477"/>
              <a:gd name="connsiteY1-4" fmla="*/ 2981195 h 6851441"/>
              <a:gd name="connsiteX2-5" fmla="*/ 6726477 w 6726477"/>
              <a:gd name="connsiteY2-6" fmla="*/ 6851441 h 6851441"/>
              <a:gd name="connsiteX3-7" fmla="*/ 0 w 6726477"/>
              <a:gd name="connsiteY3-8" fmla="*/ 6851441 h 6851441"/>
              <a:gd name="connsiteX4-9" fmla="*/ 0 w 6726477"/>
              <a:gd name="connsiteY4-10" fmla="*/ 0 h 685144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26476" h="6851441">
                <a:moveTo>
                  <a:pt x="0" y="0"/>
                </a:moveTo>
                <a:lnTo>
                  <a:pt x="3056351" y="2981195"/>
                </a:lnTo>
                <a:lnTo>
                  <a:pt x="6726477" y="6851441"/>
                </a:lnTo>
                <a:lnTo>
                  <a:pt x="0" y="685144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cs typeface="+mn-ea"/>
              <a:sym typeface="汉仪全唐诗简" panose="00020600040101010101" pitchFamily="18" charset="-122"/>
            </a:endParaRPr>
          </a:p>
        </p:txBody>
      </p:sp>
      <p:sp>
        <p:nvSpPr>
          <p:cNvPr id="6" name="矩形 25"/>
          <p:cNvSpPr/>
          <p:nvPr userDrawn="1"/>
        </p:nvSpPr>
        <p:spPr>
          <a:xfrm flipH="1" flipV="1">
            <a:off x="5624186" y="0"/>
            <a:ext cx="6567814" cy="6830974"/>
          </a:xfrm>
          <a:custGeom>
            <a:gdLst>
              <a:gd name="connsiteX0" fmla="*/ 0 w 6726477"/>
              <a:gd name="connsiteY0" fmla="*/ 0 h 6851441"/>
              <a:gd name="connsiteX1" fmla="*/ 6726477 w 6726477"/>
              <a:gd name="connsiteY1" fmla="*/ 0 h 6851441"/>
              <a:gd name="connsiteX2" fmla="*/ 6726477 w 6726477"/>
              <a:gd name="connsiteY2" fmla="*/ 6851441 h 6851441"/>
              <a:gd name="connsiteX3" fmla="*/ 0 w 6726477"/>
              <a:gd name="connsiteY3" fmla="*/ 6851441 h 6851441"/>
              <a:gd name="connsiteX4" fmla="*/ 0 w 6726477"/>
              <a:gd name="connsiteY4" fmla="*/ 0 h 6851441"/>
              <a:gd name="connsiteX0-1" fmla="*/ 0 w 6726477"/>
              <a:gd name="connsiteY0-2" fmla="*/ 0 h 6851441"/>
              <a:gd name="connsiteX1-3" fmla="*/ 3056351 w 6726477"/>
              <a:gd name="connsiteY1-4" fmla="*/ 2981195 h 6851441"/>
              <a:gd name="connsiteX2-5" fmla="*/ 6726477 w 6726477"/>
              <a:gd name="connsiteY2-6" fmla="*/ 6851441 h 6851441"/>
              <a:gd name="connsiteX3-7" fmla="*/ 0 w 6726477"/>
              <a:gd name="connsiteY3-8" fmla="*/ 6851441 h 6851441"/>
              <a:gd name="connsiteX4-9" fmla="*/ 0 w 6726477"/>
              <a:gd name="connsiteY4-10" fmla="*/ 0 h 685144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26476" h="6851441">
                <a:moveTo>
                  <a:pt x="0" y="0"/>
                </a:moveTo>
                <a:lnTo>
                  <a:pt x="3056351" y="2981195"/>
                </a:lnTo>
                <a:lnTo>
                  <a:pt x="6726477" y="6851441"/>
                </a:lnTo>
                <a:lnTo>
                  <a:pt x="0" y="685144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cs typeface="+mn-ea"/>
              <a:sym typeface="汉仪全唐诗简" panose="00020600040101010101" pitchFamily="18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9739" y="436381"/>
            <a:ext cx="11232097" cy="5991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sym typeface="汉仪全唐诗简" panose="00020600040101010101" pitchFamily="18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wmf" /><Relationship Id="rId4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2.wmf" /><Relationship Id="rId4" Type="http://schemas.openxmlformats.org/officeDocument/2006/relationships/vmlDrawing" Target="../drawings/vmlDrawing2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3.wmf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4.wmf" /><Relationship Id="rId6" Type="http://schemas.openxmlformats.org/officeDocument/2006/relationships/vmlDrawing" Target="../drawings/vmlDrawing3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5.wmf" /><Relationship Id="rId4" Type="http://schemas.openxmlformats.org/officeDocument/2006/relationships/oleObject" Target="../embeddings/oleObject6.bin" TargetMode="Internal" /><Relationship Id="rId5" Type="http://schemas.openxmlformats.org/officeDocument/2006/relationships/image" Target="../media/image6.wmf" /><Relationship Id="rId6" Type="http://schemas.openxmlformats.org/officeDocument/2006/relationships/vmlDrawing" Target="../drawings/vmlDrawing4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7.bin" TargetMode="Internal" /><Relationship Id="rId3" Type="http://schemas.openxmlformats.org/officeDocument/2006/relationships/image" Target="../media/image7.wmf" /><Relationship Id="rId4" Type="http://schemas.openxmlformats.org/officeDocument/2006/relationships/oleObject" Target="../embeddings/oleObject8.bin" TargetMode="Internal" /><Relationship Id="rId5" Type="http://schemas.openxmlformats.org/officeDocument/2006/relationships/image" Target="../media/image8.wmf" /><Relationship Id="rId6" Type="http://schemas.openxmlformats.org/officeDocument/2006/relationships/vmlDrawing" Target="../drawings/vmlDrawing5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9.bin" TargetMode="Internal" /><Relationship Id="rId3" Type="http://schemas.openxmlformats.org/officeDocument/2006/relationships/image" Target="../media/image9.wmf" /><Relationship Id="rId4" Type="http://schemas.openxmlformats.org/officeDocument/2006/relationships/oleObject" Target="../embeddings/oleObject10.bin" TargetMode="Internal" /><Relationship Id="rId5" Type="http://schemas.openxmlformats.org/officeDocument/2006/relationships/image" Target="../media/image10.wmf" /><Relationship Id="rId6" Type="http://schemas.openxmlformats.org/officeDocument/2006/relationships/vmlDrawing" Target="../drawings/vmlDrawing6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vmlDrawing" Target="../drawings/vmlDrawing7.vml" /><Relationship Id="rId2" Type="http://schemas.openxmlformats.org/officeDocument/2006/relationships/oleObject" Target="../embeddings/oleObject11.bin" TargetMode="Internal" /><Relationship Id="rId3" Type="http://schemas.openxmlformats.org/officeDocument/2006/relationships/image" Target="../media/image11.wmf" /><Relationship Id="rId4" Type="http://schemas.openxmlformats.org/officeDocument/2006/relationships/oleObject" Target="../embeddings/oleObject12.bin" TargetMode="Internal" /><Relationship Id="rId5" Type="http://schemas.openxmlformats.org/officeDocument/2006/relationships/image" Target="../media/image12.wmf" /><Relationship Id="rId6" Type="http://schemas.openxmlformats.org/officeDocument/2006/relationships/oleObject" Target="../embeddings/oleObject13.bin" TargetMode="Internal" /><Relationship Id="rId7" Type="http://schemas.openxmlformats.org/officeDocument/2006/relationships/image" Target="../media/image13.wmf" /><Relationship Id="rId8" Type="http://schemas.openxmlformats.org/officeDocument/2006/relationships/oleObject" Target="../embeddings/oleObject14.bin" TargetMode="Internal" /><Relationship Id="rId9" Type="http://schemas.openxmlformats.org/officeDocument/2006/relationships/image" Target="../media/image14.w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vmlDrawing" Target="../drawings/vmlDrawing8.vml" /><Relationship Id="rId2" Type="http://schemas.openxmlformats.org/officeDocument/2006/relationships/oleObject" Target="../embeddings/oleObject15.bin" TargetMode="Internal" /><Relationship Id="rId3" Type="http://schemas.openxmlformats.org/officeDocument/2006/relationships/image" Target="../media/image15.wmf" /><Relationship Id="rId4" Type="http://schemas.openxmlformats.org/officeDocument/2006/relationships/image" Target="../media/image16.jpeg" /><Relationship Id="rId5" Type="http://schemas.openxmlformats.org/officeDocument/2006/relationships/image" Target="../media/image17.png" /><Relationship Id="rId6" Type="http://schemas.openxmlformats.org/officeDocument/2006/relationships/oleObject" Target="../embeddings/oleObject16.bin" TargetMode="Internal" /><Relationship Id="rId7" Type="http://schemas.openxmlformats.org/officeDocument/2006/relationships/image" Target="../media/image18.wmf" /><Relationship Id="rId8" Type="http://schemas.openxmlformats.org/officeDocument/2006/relationships/oleObject" Target="../embeddings/oleObject17.bin" TargetMode="Internal" /><Relationship Id="rId9" Type="http://schemas.openxmlformats.org/officeDocument/2006/relationships/image" Target="../media/image19.w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vmlDrawing" Target="../drawings/vmlDrawing9.vml" /><Relationship Id="rId2" Type="http://schemas.openxmlformats.org/officeDocument/2006/relationships/oleObject" Target="../embeddings/oleObject18.bin" TargetMode="Internal" /><Relationship Id="rId3" Type="http://schemas.openxmlformats.org/officeDocument/2006/relationships/image" Target="../media/image20.wmf" /><Relationship Id="rId4" Type="http://schemas.openxmlformats.org/officeDocument/2006/relationships/oleObject" Target="../embeddings/oleObject19.bin" TargetMode="Internal" /><Relationship Id="rId5" Type="http://schemas.openxmlformats.org/officeDocument/2006/relationships/image" Target="../media/image21.wmf" /><Relationship Id="rId6" Type="http://schemas.openxmlformats.org/officeDocument/2006/relationships/oleObject" Target="../embeddings/oleObject20.bin" TargetMode="Internal" /><Relationship Id="rId7" Type="http://schemas.openxmlformats.org/officeDocument/2006/relationships/image" Target="../media/image22.wmf" /><Relationship Id="rId8" Type="http://schemas.openxmlformats.org/officeDocument/2006/relationships/oleObject" Target="../embeddings/oleObject21.bin" TargetMode="Internal" /><Relationship Id="rId9" Type="http://schemas.openxmlformats.org/officeDocument/2006/relationships/image" Target="../media/image23.w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2.bin" TargetMode="Internal" /><Relationship Id="rId3" Type="http://schemas.openxmlformats.org/officeDocument/2006/relationships/image" Target="../media/image24.wmf" /><Relationship Id="rId4" Type="http://schemas.openxmlformats.org/officeDocument/2006/relationships/vmlDrawing" Target="../drawings/vmlDrawing10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3.bin" TargetMode="Internal" /><Relationship Id="rId3" Type="http://schemas.openxmlformats.org/officeDocument/2006/relationships/image" Target="../media/image25.wmf" /><Relationship Id="rId4" Type="http://schemas.openxmlformats.org/officeDocument/2006/relationships/oleObject" Target="../embeddings/oleObject24.bin" TargetMode="Internal" /><Relationship Id="rId5" Type="http://schemas.openxmlformats.org/officeDocument/2006/relationships/image" Target="../media/image26.wmf" /><Relationship Id="rId6" Type="http://schemas.openxmlformats.org/officeDocument/2006/relationships/vmlDrawing" Target="../drawings/vmlDrawing11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5.bin" TargetMode="Internal" /><Relationship Id="rId3" Type="http://schemas.openxmlformats.org/officeDocument/2006/relationships/image" Target="../media/image27.wmf" /><Relationship Id="rId4" Type="http://schemas.openxmlformats.org/officeDocument/2006/relationships/oleObject" Target="../embeddings/oleObject26.bin" TargetMode="Internal" /><Relationship Id="rId5" Type="http://schemas.openxmlformats.org/officeDocument/2006/relationships/image" Target="../media/image28.wmf" /><Relationship Id="rId6" Type="http://schemas.openxmlformats.org/officeDocument/2006/relationships/vmlDrawing" Target="../drawings/vmlDrawing12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7.bin" TargetMode="Internal" /><Relationship Id="rId3" Type="http://schemas.openxmlformats.org/officeDocument/2006/relationships/image" Target="../media/image29.wmf" /><Relationship Id="rId4" Type="http://schemas.openxmlformats.org/officeDocument/2006/relationships/oleObject" Target="../embeddings/oleObject28.bin" TargetMode="Internal" /><Relationship Id="rId5" Type="http://schemas.openxmlformats.org/officeDocument/2006/relationships/image" Target="../media/image30.wmf" /><Relationship Id="rId6" Type="http://schemas.openxmlformats.org/officeDocument/2006/relationships/oleObject" Target="../embeddings/oleObject29.bin" TargetMode="Internal" /><Relationship Id="rId7" Type="http://schemas.openxmlformats.org/officeDocument/2006/relationships/image" Target="../media/image31.wmf" /><Relationship Id="rId8" Type="http://schemas.openxmlformats.org/officeDocument/2006/relationships/vmlDrawing" Target="../drawings/vmlDrawing13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Text Box 11"/>
          <p:cNvSpPr txBox="1"/>
          <p:nvPr/>
        </p:nvSpPr>
        <p:spPr>
          <a:xfrm>
            <a:off x="3122085" y="1490133"/>
            <a:ext cx="8360834" cy="1907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4800" b="1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4800" b="1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4800" b="1">
                <a:latin typeface="黑体" pitchFamily="49" charset="-122"/>
                <a:ea typeface="黑体" pitchFamily="49" charset="-122"/>
              </a:rPr>
              <a:t>课时 分式的基本性质</a:t>
            </a:r>
            <a:endParaRPr lang="en-US" altLang="zh-CN" sz="4800" b="1">
              <a:latin typeface="黑体" pitchFamily="49" charset="-122"/>
              <a:ea typeface="黑体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4800" b="1">
                <a:latin typeface="黑体" pitchFamily="49" charset="-122"/>
                <a:ea typeface="黑体" pitchFamily="49" charset="-122"/>
              </a:rPr>
              <a:t>及约分</a:t>
            </a:r>
          </a:p>
        </p:txBody>
      </p:sp>
      <p:sp>
        <p:nvSpPr>
          <p:cNvPr id="3075" name="Text Box 12"/>
          <p:cNvSpPr txBox="1"/>
          <p:nvPr/>
        </p:nvSpPr>
        <p:spPr>
          <a:xfrm>
            <a:off x="4953000" y="3930651"/>
            <a:ext cx="4792133" cy="533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2667" b="1">
                <a:latin typeface="黑体" pitchFamily="49" charset="-122"/>
                <a:ea typeface="黑体" pitchFamily="49" charset="-122"/>
              </a:rPr>
              <a:t>北师版 八年级下册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371510" y="0"/>
            <a:ext cx="2708432" cy="86177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新课导入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28067" y="910167"/>
            <a:ext cx="2652184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0" name="文本框 3"/>
          <p:cNvSpPr txBox="1"/>
          <p:nvPr/>
        </p:nvSpPr>
        <p:spPr>
          <a:xfrm>
            <a:off x="999067" y="1289051"/>
            <a:ext cx="9635067" cy="23643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我们知道分数的基本性质：分数的分子和分母同时乘或者除以相同的数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(0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除外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，分数的大小不变。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297517" y="4032251"/>
          <a:ext cx="9243482" cy="1227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97517" y="4032251"/>
                        <a:ext cx="9243482" cy="12276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文本框 1"/>
          <p:cNvSpPr txBox="1"/>
          <p:nvPr/>
        </p:nvSpPr>
        <p:spPr>
          <a:xfrm>
            <a:off x="1229784" y="1263651"/>
            <a:ext cx="9580034" cy="23643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分式的基本性质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：分式的分子和分母都乘（或除以）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同一个不等于零的整式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，分式的值不变。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426633" y="3837518"/>
          <a:ext cx="9186334" cy="1280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6633" y="3837518"/>
                        <a:ext cx="9186334" cy="128058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53584" y="279400"/>
            <a:ext cx="8479367" cy="17377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42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例</a:t>
            </a:r>
            <a:r>
              <a:rPr kumimoji="0" lang="en-US" altLang="zh-CN" sz="42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1 </a:t>
            </a:r>
            <a:r>
              <a:rPr kumimoji="0" lang="zh-CN" altLang="en-US" sz="42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下列等式的右边是怎样从左边得到的？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595967" y="2381251"/>
          <a:ext cx="4470400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95967" y="2381251"/>
                        <a:ext cx="4470400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595967" y="4017434"/>
          <a:ext cx="2400300" cy="1280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5967" y="4017434"/>
                        <a:ext cx="2400300" cy="12805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95867" y="501651"/>
            <a:ext cx="5372100" cy="8699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rPr>
              <a:t>解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: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（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1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）因为</a:t>
            </a:r>
            <a:r>
              <a:rPr kumimoji="0" lang="en-US" altLang="zh-CN" sz="3733" b="1" i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y 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≠</a:t>
            </a:r>
            <a:r>
              <a:rPr kumimoji="0" lang="en-US" altLang="zh-CN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0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  <a:sym typeface="Wingdings" pitchFamily="2" charset="2"/>
              </a:rPr>
              <a:t>，所以</a:t>
            </a:r>
            <a:endParaRPr kumimoji="0" lang="zh-CN" altLang="en-US" sz="3733" b="1" kern="1200" cap="none" spc="0" normalizeH="0" baseline="0" noProof="0">
              <a:solidFill>
                <a:srgbClr val="FF0000"/>
              </a:solidFill>
              <a:latin typeface="+mn-lt"/>
              <a:ea typeface="黑体" pitchFamily="49" charset="-122"/>
              <a:cs typeface="+mn-cs"/>
            </a:endParaRPr>
          </a:p>
        </p:txBody>
      </p:sp>
      <p:graphicFrame>
        <p:nvGraphicFramePr>
          <p:cNvPr id="7171" name="对象 2"/>
          <p:cNvGraphicFramePr>
            <a:graphicFrameLocks noChangeAspect="1"/>
          </p:cNvGraphicFramePr>
          <p:nvPr/>
        </p:nvGraphicFramePr>
        <p:xfrm>
          <a:off x="6167967" y="260351"/>
          <a:ext cx="3972984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67967" y="260351"/>
                        <a:ext cx="3972984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1445685" y="1864783"/>
            <a:ext cx="8322733" cy="1280584"/>
            <a:chOff x="1446156" y="1865439"/>
            <a:chExt cx="8321511" cy="1280584"/>
          </a:xfrm>
        </p:grpSpPr>
        <p:sp>
          <p:nvSpPr>
            <p:cNvPr id="4" name="文本框 3"/>
            <p:cNvSpPr txBox="1"/>
            <p:nvPr/>
          </p:nvSpPr>
          <p:spPr>
            <a:xfrm>
              <a:off x="1446156" y="2070755"/>
              <a:ext cx="5371311" cy="8699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（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2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）因为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x 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≠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0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n-lt"/>
                  <a:ea typeface="黑体" pitchFamily="49" charset="-122"/>
                  <a:cs typeface="+mn-cs"/>
                  <a:sym typeface="Wingdings" pitchFamily="2" charset="2"/>
                </a:rPr>
                <a:t>，所以</a:t>
              </a:r>
              <a:endParaRPr kumimoji="0" lang="zh-CN" altLang="en-US" sz="3733" b="1" kern="1200" cap="none" spc="0" normalizeH="0" baseline="0" noProof="0">
                <a:solidFill>
                  <a:srgbClr val="FF0000"/>
                </a:solidFill>
                <a:latin typeface="+mn-lt"/>
                <a:ea typeface="黑体" pitchFamily="49" charset="-122"/>
                <a:cs typeface="+mn-cs"/>
              </a:endParaRPr>
            </a:p>
          </p:txBody>
        </p:sp>
        <p:graphicFrame>
          <p:nvGraphicFramePr>
            <p:cNvPr id="7177" name="对象 5"/>
            <p:cNvGraphicFramePr>
              <a:graphicFrameLocks noChangeAspect="1"/>
            </p:cNvGraphicFramePr>
            <p:nvPr/>
          </p:nvGraphicFramePr>
          <p:xfrm>
            <a:off x="6167216" y="1865439"/>
            <a:ext cx="3600451" cy="1280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167216" y="1865439"/>
                          <a:ext cx="3600451" cy="12805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组合 8"/>
          <p:cNvGrpSpPr/>
          <p:nvPr/>
        </p:nvGrpSpPr>
        <p:grpSpPr>
          <a:xfrm>
            <a:off x="3759200" y="3936999"/>
            <a:ext cx="4489451" cy="2351618"/>
            <a:chOff x="3759327" y="3937300"/>
            <a:chExt cx="4490434" cy="2352542"/>
          </a:xfrm>
        </p:grpSpPr>
        <p:sp>
          <p:nvSpPr>
            <p:cNvPr id="7" name="云形标注 6"/>
            <p:cNvSpPr/>
            <p:nvPr/>
          </p:nvSpPr>
          <p:spPr>
            <a:xfrm flipV="1">
              <a:off x="3759327" y="3937300"/>
              <a:ext cx="4490434" cy="2352542"/>
            </a:xfrm>
            <a:prstGeom prst="cloudCallout">
              <a:avLst>
                <a:gd name="adj1" fmla="val -35747"/>
                <a:gd name="adj2" fmla="val 85493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650639" y="4362917"/>
              <a:ext cx="3033847" cy="1435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在（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2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）中，为什么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x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≠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0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799167" y="901700"/>
            <a:ext cx="7723718" cy="97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4267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例</a:t>
            </a:r>
            <a:r>
              <a:rPr kumimoji="0" lang="en-US" altLang="zh-CN" sz="4267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2 </a:t>
            </a:r>
            <a:r>
              <a:rPr kumimoji="0" lang="zh-CN" altLang="en-US" sz="4267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化简下列分式：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799167" y="2362200"/>
          <a:ext cx="1945217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99167" y="2362200"/>
                        <a:ext cx="1945217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659967" y="2362200"/>
          <a:ext cx="3270251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9967" y="2362200"/>
                        <a:ext cx="3270251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7600" y="484717"/>
            <a:ext cx="7723718" cy="8847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4267" b="1" kern="1200" cap="none" spc="0" normalizeH="0" baseline="0" noProof="0">
                <a:solidFill>
                  <a:srgbClr val="FF0000"/>
                </a:solidFill>
                <a:latin typeface="+mj-lt"/>
                <a:ea typeface="黑体" pitchFamily="49" charset="-122"/>
                <a:cs typeface="+mn-cs"/>
              </a:rPr>
              <a:t>解：</a:t>
            </a:r>
          </a:p>
        </p:txBody>
      </p:sp>
      <p:graphicFrame>
        <p:nvGraphicFramePr>
          <p:cNvPr id="9219" name="对象 2"/>
          <p:cNvGraphicFramePr>
            <a:graphicFrameLocks noChangeAspect="1"/>
          </p:cNvGraphicFramePr>
          <p:nvPr/>
        </p:nvGraphicFramePr>
        <p:xfrm>
          <a:off x="2201333" y="245533"/>
          <a:ext cx="4552951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1333" y="245533"/>
                        <a:ext cx="4552951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117600" y="1847851"/>
          <a:ext cx="8113184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7600" y="1847851"/>
                        <a:ext cx="8113184" cy="161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576917" y="3699927"/>
            <a:ext cx="8034867" cy="2046832"/>
            <a:chOff x="1570819" y="3801671"/>
            <a:chExt cx="8033431" cy="2046832"/>
          </a:xfrm>
        </p:grpSpPr>
        <p:sp>
          <p:nvSpPr>
            <p:cNvPr id="5" name="圆角矩形标注 4"/>
            <p:cNvSpPr/>
            <p:nvPr/>
          </p:nvSpPr>
          <p:spPr>
            <a:xfrm flipV="1">
              <a:off x="1570819" y="3801671"/>
              <a:ext cx="8033431" cy="2046832"/>
            </a:xfrm>
            <a:prstGeom prst="wedgeRoundRectCallou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23" name="文本框 5"/>
            <p:cNvSpPr txBox="1"/>
            <p:nvPr/>
          </p:nvSpPr>
          <p:spPr>
            <a:xfrm>
              <a:off x="1719498" y="4074113"/>
              <a:ext cx="7742365" cy="15019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ct val="120000"/>
                </a:lnSpc>
              </a:pPr>
              <a:r>
                <a:rPr lang="zh-CN" altLang="en-US" sz="3733" b="1">
                  <a:latin typeface="黑体" pitchFamily="49" charset="-122"/>
                  <a:ea typeface="黑体" pitchFamily="49" charset="-122"/>
                </a:rPr>
                <a:t>把一个分式的分子和分母的公因式约去，这种变形称为</a:t>
              </a: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分式的约分</a:t>
              </a:r>
              <a:r>
                <a:rPr lang="en-US" altLang="zh-CN" sz="3733" b="1">
                  <a:latin typeface="黑体" pitchFamily="49" charset="-122"/>
                  <a:ea typeface="黑体" pitchFamily="49" charset="-122"/>
                </a:rPr>
                <a:t>.</a:t>
              </a:r>
              <a:endParaRPr lang="zh-CN" altLang="en-US" sz="3733" b="1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42" name="组合 6"/>
          <p:cNvGrpSpPr/>
          <p:nvPr/>
        </p:nvGrpSpPr>
        <p:grpSpPr>
          <a:xfrm>
            <a:off x="391584" y="211667"/>
            <a:ext cx="2738967" cy="950384"/>
            <a:chOff x="533888" y="208134"/>
            <a:chExt cx="2738063" cy="949913"/>
          </a:xfrm>
        </p:grpSpPr>
        <p:sp>
          <p:nvSpPr>
            <p:cNvPr id="10250" name="book-and-pen_43078"/>
            <p:cNvSpPr>
              <a:spLocks noChangeAspect="1"/>
            </p:cNvSpPr>
            <p:nvPr/>
          </p:nvSpPr>
          <p:spPr>
            <a:xfrm>
              <a:off x="533888" y="323825"/>
              <a:ext cx="744952" cy="718532"/>
            </a:xfrm>
            <a:custGeom>
              <a:cxnLst>
                <a:cxn ang="0">
                  <a:pos x="198386" y="422835"/>
                </a:cxn>
                <a:cxn ang="0">
                  <a:pos x="63002" y="416412"/>
                </a:cxn>
                <a:cxn ang="0">
                  <a:pos x="112079" y="400437"/>
                </a:cxn>
                <a:cxn ang="0">
                  <a:pos x="198386" y="393346"/>
                </a:cxn>
                <a:cxn ang="0">
                  <a:pos x="63002" y="386923"/>
                </a:cxn>
                <a:cxn ang="0">
                  <a:pos x="112079" y="370948"/>
                </a:cxn>
                <a:cxn ang="0">
                  <a:pos x="198386" y="363847"/>
                </a:cxn>
                <a:cxn ang="0">
                  <a:pos x="63002" y="357417"/>
                </a:cxn>
                <a:cxn ang="0">
                  <a:pos x="112079" y="341966"/>
                </a:cxn>
                <a:cxn ang="0">
                  <a:pos x="198386" y="335594"/>
                </a:cxn>
                <a:cxn ang="0">
                  <a:pos x="63002" y="329164"/>
                </a:cxn>
                <a:cxn ang="0">
                  <a:pos x="112079" y="313714"/>
                </a:cxn>
                <a:cxn ang="0">
                  <a:pos x="198386" y="304624"/>
                </a:cxn>
                <a:cxn ang="0">
                  <a:pos x="63002" y="298200"/>
                </a:cxn>
                <a:cxn ang="0">
                  <a:pos x="112079" y="282767"/>
                </a:cxn>
                <a:cxn ang="0">
                  <a:pos x="329722" y="269994"/>
                </a:cxn>
                <a:cxn ang="0">
                  <a:pos x="343876" y="338134"/>
                </a:cxn>
                <a:cxn ang="0">
                  <a:pos x="395345" y="293135"/>
                </a:cxn>
                <a:cxn ang="0">
                  <a:pos x="363177" y="278992"/>
                </a:cxn>
                <a:cxn ang="0">
                  <a:pos x="334869" y="260993"/>
                </a:cxn>
                <a:cxn ang="0">
                  <a:pos x="198386" y="277656"/>
                </a:cxn>
                <a:cxn ang="0">
                  <a:pos x="63002" y="271233"/>
                </a:cxn>
                <a:cxn ang="0">
                  <a:pos x="112079" y="255077"/>
                </a:cxn>
                <a:cxn ang="0">
                  <a:pos x="198386" y="246834"/>
                </a:cxn>
                <a:cxn ang="0">
                  <a:pos x="63002" y="241673"/>
                </a:cxn>
                <a:cxn ang="0">
                  <a:pos x="112079" y="225423"/>
                </a:cxn>
                <a:cxn ang="0">
                  <a:pos x="34768" y="196627"/>
                </a:cxn>
                <a:cxn ang="0">
                  <a:pos x="95291" y="449958"/>
                </a:cxn>
                <a:cxn ang="0">
                  <a:pos x="226637" y="372801"/>
                </a:cxn>
                <a:cxn ang="0">
                  <a:pos x="218911" y="223632"/>
                </a:cxn>
                <a:cxn ang="0">
                  <a:pos x="105592" y="172194"/>
                </a:cxn>
                <a:cxn ang="0">
                  <a:pos x="351546" y="172194"/>
                </a:cxn>
                <a:cxn ang="0">
                  <a:pos x="238227" y="223632"/>
                </a:cxn>
                <a:cxn ang="0">
                  <a:pos x="230500" y="372801"/>
                </a:cxn>
                <a:cxn ang="0">
                  <a:pos x="359271" y="448672"/>
                </a:cxn>
                <a:cxn ang="0">
                  <a:pos x="422370" y="291788"/>
                </a:cxn>
                <a:cxn ang="0">
                  <a:pos x="453275" y="500110"/>
                </a:cxn>
                <a:cxn ang="0">
                  <a:pos x="229212" y="510397"/>
                </a:cxn>
                <a:cxn ang="0">
                  <a:pos x="0" y="500110"/>
                </a:cxn>
                <a:cxn ang="0">
                  <a:pos x="21891" y="213344"/>
                </a:cxn>
                <a:cxn ang="0">
                  <a:pos x="25755" y="185054"/>
                </a:cxn>
                <a:cxn ang="0">
                  <a:pos x="459681" y="21856"/>
                </a:cxn>
                <a:cxn ang="0">
                  <a:pos x="495709" y="69426"/>
                </a:cxn>
                <a:cxn ang="0">
                  <a:pos x="459681" y="21856"/>
                </a:cxn>
                <a:cxn ang="0">
                  <a:pos x="529164" y="37285"/>
                </a:cxn>
                <a:cxn ang="0">
                  <a:pos x="397918" y="305991"/>
                </a:cxn>
                <a:cxn ang="0">
                  <a:pos x="323289" y="267421"/>
                </a:cxn>
                <a:cxn ang="0">
                  <a:pos x="451960" y="0"/>
                </a:cxn>
              </a:cxnLst>
              <a:pathLst>
                <a:path w="589914" h="568993">
                  <a:moveTo>
                    <a:pt x="124946" y="446410"/>
                  </a:moveTo>
                  <a:cubicBezTo>
                    <a:pt x="178848" y="448289"/>
                    <a:pt x="219005" y="470305"/>
                    <a:pt x="221161" y="471379"/>
                  </a:cubicBezTo>
                  <a:lnTo>
                    <a:pt x="215411" y="481402"/>
                  </a:lnTo>
                  <a:cubicBezTo>
                    <a:pt x="213974" y="481402"/>
                    <a:pt x="146417" y="444172"/>
                    <a:pt x="70235" y="464219"/>
                  </a:cubicBezTo>
                  <a:lnTo>
                    <a:pt x="67360" y="452764"/>
                  </a:lnTo>
                  <a:cubicBezTo>
                    <a:pt x="87484" y="447394"/>
                    <a:pt x="106978" y="445783"/>
                    <a:pt x="124946" y="446410"/>
                  </a:cubicBezTo>
                  <a:close/>
                  <a:moveTo>
                    <a:pt x="124946" y="413535"/>
                  </a:moveTo>
                  <a:cubicBezTo>
                    <a:pt x="178848" y="415414"/>
                    <a:pt x="219005" y="437430"/>
                    <a:pt x="221161" y="438504"/>
                  </a:cubicBezTo>
                  <a:lnTo>
                    <a:pt x="215411" y="448527"/>
                  </a:lnTo>
                  <a:cubicBezTo>
                    <a:pt x="213974" y="448527"/>
                    <a:pt x="146417" y="411297"/>
                    <a:pt x="70235" y="431344"/>
                  </a:cubicBezTo>
                  <a:lnTo>
                    <a:pt x="67360" y="419889"/>
                  </a:lnTo>
                  <a:cubicBezTo>
                    <a:pt x="87484" y="414519"/>
                    <a:pt x="106978" y="412908"/>
                    <a:pt x="124946" y="413535"/>
                  </a:cubicBezTo>
                  <a:close/>
                  <a:moveTo>
                    <a:pt x="124946" y="381226"/>
                  </a:moveTo>
                  <a:cubicBezTo>
                    <a:pt x="178848" y="383309"/>
                    <a:pt x="219005" y="404543"/>
                    <a:pt x="221161" y="405618"/>
                  </a:cubicBezTo>
                  <a:lnTo>
                    <a:pt x="215411" y="415652"/>
                  </a:lnTo>
                  <a:cubicBezTo>
                    <a:pt x="213974" y="415652"/>
                    <a:pt x="146417" y="378382"/>
                    <a:pt x="70235" y="398450"/>
                  </a:cubicBezTo>
                  <a:lnTo>
                    <a:pt x="67360" y="386983"/>
                  </a:lnTo>
                  <a:cubicBezTo>
                    <a:pt x="87484" y="381965"/>
                    <a:pt x="106978" y="380532"/>
                    <a:pt x="124946" y="381226"/>
                  </a:cubicBezTo>
                  <a:close/>
                  <a:moveTo>
                    <a:pt x="124946" y="349730"/>
                  </a:moveTo>
                  <a:cubicBezTo>
                    <a:pt x="178848" y="351813"/>
                    <a:pt x="219005" y="373047"/>
                    <a:pt x="221161" y="374122"/>
                  </a:cubicBezTo>
                  <a:lnTo>
                    <a:pt x="215411" y="384156"/>
                  </a:lnTo>
                  <a:cubicBezTo>
                    <a:pt x="213974" y="384156"/>
                    <a:pt x="146417" y="346886"/>
                    <a:pt x="70235" y="366954"/>
                  </a:cubicBezTo>
                  <a:lnTo>
                    <a:pt x="67360" y="355487"/>
                  </a:lnTo>
                  <a:cubicBezTo>
                    <a:pt x="87484" y="350469"/>
                    <a:pt x="106978" y="349036"/>
                    <a:pt x="124946" y="349730"/>
                  </a:cubicBezTo>
                  <a:close/>
                  <a:moveTo>
                    <a:pt x="124946" y="315231"/>
                  </a:moveTo>
                  <a:cubicBezTo>
                    <a:pt x="178848" y="317312"/>
                    <a:pt x="219005" y="338522"/>
                    <a:pt x="221161" y="339596"/>
                  </a:cubicBezTo>
                  <a:lnTo>
                    <a:pt x="215411" y="351051"/>
                  </a:lnTo>
                  <a:cubicBezTo>
                    <a:pt x="213974" y="349619"/>
                    <a:pt x="146417" y="312389"/>
                    <a:pt x="70235" y="332436"/>
                  </a:cubicBezTo>
                  <a:lnTo>
                    <a:pt x="67360" y="320981"/>
                  </a:lnTo>
                  <a:cubicBezTo>
                    <a:pt x="87484" y="315969"/>
                    <a:pt x="106978" y="314537"/>
                    <a:pt x="124946" y="315231"/>
                  </a:cubicBezTo>
                  <a:close/>
                  <a:moveTo>
                    <a:pt x="373313" y="290957"/>
                  </a:moveTo>
                  <a:lnTo>
                    <a:pt x="367575" y="300990"/>
                  </a:lnTo>
                  <a:lnTo>
                    <a:pt x="363272" y="366921"/>
                  </a:lnTo>
                  <a:lnTo>
                    <a:pt x="383354" y="376954"/>
                  </a:lnTo>
                  <a:lnTo>
                    <a:pt x="437863" y="333955"/>
                  </a:lnTo>
                  <a:lnTo>
                    <a:pt x="440732" y="326789"/>
                  </a:lnTo>
                  <a:lnTo>
                    <a:pt x="409174" y="338255"/>
                  </a:lnTo>
                  <a:lnTo>
                    <a:pt x="404871" y="311022"/>
                  </a:lnTo>
                  <a:lnTo>
                    <a:pt x="383354" y="325355"/>
                  </a:lnTo>
                  <a:lnTo>
                    <a:pt x="373313" y="290957"/>
                  </a:lnTo>
                  <a:close/>
                  <a:moveTo>
                    <a:pt x="124946" y="284361"/>
                  </a:moveTo>
                  <a:cubicBezTo>
                    <a:pt x="178848" y="285905"/>
                    <a:pt x="219005" y="307384"/>
                    <a:pt x="221161" y="309532"/>
                  </a:cubicBezTo>
                  <a:lnTo>
                    <a:pt x="215411" y="319555"/>
                  </a:lnTo>
                  <a:cubicBezTo>
                    <a:pt x="213974" y="319555"/>
                    <a:pt x="146417" y="282325"/>
                    <a:pt x="70235" y="302372"/>
                  </a:cubicBezTo>
                  <a:lnTo>
                    <a:pt x="67360" y="290917"/>
                  </a:lnTo>
                  <a:cubicBezTo>
                    <a:pt x="87484" y="285547"/>
                    <a:pt x="106978" y="283847"/>
                    <a:pt x="124946" y="284361"/>
                  </a:cubicBezTo>
                  <a:close/>
                  <a:moveTo>
                    <a:pt x="124946" y="251302"/>
                  </a:moveTo>
                  <a:cubicBezTo>
                    <a:pt x="178848" y="252786"/>
                    <a:pt x="219005" y="274093"/>
                    <a:pt x="221161" y="275172"/>
                  </a:cubicBezTo>
                  <a:lnTo>
                    <a:pt x="215411" y="286680"/>
                  </a:lnTo>
                  <a:cubicBezTo>
                    <a:pt x="213974" y="285242"/>
                    <a:pt x="146417" y="249279"/>
                    <a:pt x="70235" y="269418"/>
                  </a:cubicBezTo>
                  <a:lnTo>
                    <a:pt x="67360" y="257910"/>
                  </a:lnTo>
                  <a:cubicBezTo>
                    <a:pt x="87484" y="252516"/>
                    <a:pt x="106978" y="250808"/>
                    <a:pt x="124946" y="251302"/>
                  </a:cubicBezTo>
                  <a:close/>
                  <a:moveTo>
                    <a:pt x="117715" y="206299"/>
                  </a:moveTo>
                  <a:cubicBezTo>
                    <a:pt x="80391" y="206299"/>
                    <a:pt x="50244" y="214900"/>
                    <a:pt x="38760" y="219201"/>
                  </a:cubicBezTo>
                  <a:lnTo>
                    <a:pt x="38760" y="513084"/>
                  </a:lnTo>
                  <a:cubicBezTo>
                    <a:pt x="57422" y="505916"/>
                    <a:pt x="80391" y="501615"/>
                    <a:pt x="106230" y="501615"/>
                  </a:cubicBezTo>
                  <a:cubicBezTo>
                    <a:pt x="169394" y="501615"/>
                    <a:pt x="233994" y="525986"/>
                    <a:pt x="252656" y="533154"/>
                  </a:cubicBezTo>
                  <a:lnTo>
                    <a:pt x="252656" y="415601"/>
                  </a:lnTo>
                  <a:lnTo>
                    <a:pt x="244043" y="425636"/>
                  </a:lnTo>
                  <a:lnTo>
                    <a:pt x="244043" y="249306"/>
                  </a:lnTo>
                  <a:cubicBezTo>
                    <a:pt x="209590" y="220635"/>
                    <a:pt x="166523" y="206299"/>
                    <a:pt x="117715" y="206299"/>
                  </a:cubicBezTo>
                  <a:close/>
                  <a:moveTo>
                    <a:pt x="117715" y="191963"/>
                  </a:moveTo>
                  <a:cubicBezTo>
                    <a:pt x="170830" y="191963"/>
                    <a:pt x="216767" y="207732"/>
                    <a:pt x="254092" y="240705"/>
                  </a:cubicBezTo>
                  <a:cubicBezTo>
                    <a:pt x="291416" y="207732"/>
                    <a:pt x="337353" y="191963"/>
                    <a:pt x="391904" y="191963"/>
                  </a:cubicBezTo>
                  <a:lnTo>
                    <a:pt x="381855" y="206299"/>
                  </a:lnTo>
                  <a:cubicBezTo>
                    <a:pt x="337353" y="207732"/>
                    <a:pt x="298593" y="223502"/>
                    <a:pt x="265576" y="249306"/>
                  </a:cubicBezTo>
                  <a:lnTo>
                    <a:pt x="265576" y="425636"/>
                  </a:lnTo>
                  <a:lnTo>
                    <a:pt x="256963" y="415601"/>
                  </a:lnTo>
                  <a:lnTo>
                    <a:pt x="256963" y="533154"/>
                  </a:lnTo>
                  <a:cubicBezTo>
                    <a:pt x="275625" y="524552"/>
                    <a:pt x="335918" y="500182"/>
                    <a:pt x="400517" y="500182"/>
                  </a:cubicBezTo>
                  <a:cubicBezTo>
                    <a:pt x="426357" y="500182"/>
                    <a:pt x="449326" y="504482"/>
                    <a:pt x="470859" y="513084"/>
                  </a:cubicBezTo>
                  <a:lnTo>
                    <a:pt x="470859" y="325286"/>
                  </a:lnTo>
                  <a:lnTo>
                    <a:pt x="505312" y="255040"/>
                  </a:lnTo>
                  <a:lnTo>
                    <a:pt x="505312" y="557525"/>
                  </a:lnTo>
                  <a:lnTo>
                    <a:pt x="287109" y="557525"/>
                  </a:lnTo>
                  <a:cubicBezTo>
                    <a:pt x="279931" y="564692"/>
                    <a:pt x="268447" y="568993"/>
                    <a:pt x="255527" y="568993"/>
                  </a:cubicBezTo>
                  <a:cubicBezTo>
                    <a:pt x="242607" y="568993"/>
                    <a:pt x="231123" y="564692"/>
                    <a:pt x="223945" y="557525"/>
                  </a:cubicBezTo>
                  <a:lnTo>
                    <a:pt x="0" y="557525"/>
                  </a:lnTo>
                  <a:lnTo>
                    <a:pt x="0" y="253607"/>
                  </a:lnTo>
                  <a:cubicBezTo>
                    <a:pt x="0" y="246439"/>
                    <a:pt x="10049" y="240705"/>
                    <a:pt x="24404" y="237837"/>
                  </a:cubicBezTo>
                  <a:lnTo>
                    <a:pt x="24404" y="209166"/>
                  </a:lnTo>
                  <a:lnTo>
                    <a:pt x="28711" y="206299"/>
                  </a:lnTo>
                  <a:cubicBezTo>
                    <a:pt x="30146" y="206299"/>
                    <a:pt x="67471" y="191963"/>
                    <a:pt x="117715" y="191963"/>
                  </a:cubicBezTo>
                  <a:close/>
                  <a:moveTo>
                    <a:pt x="512454" y="24366"/>
                  </a:moveTo>
                  <a:lnTo>
                    <a:pt x="499544" y="50165"/>
                  </a:lnTo>
                  <a:lnTo>
                    <a:pt x="552618" y="77397"/>
                  </a:lnTo>
                  <a:lnTo>
                    <a:pt x="565528" y="50165"/>
                  </a:lnTo>
                  <a:lnTo>
                    <a:pt x="512454" y="24366"/>
                  </a:lnTo>
                  <a:close/>
                  <a:moveTo>
                    <a:pt x="503847" y="0"/>
                  </a:moveTo>
                  <a:lnTo>
                    <a:pt x="589914" y="41565"/>
                  </a:lnTo>
                  <a:lnTo>
                    <a:pt x="554053" y="114663"/>
                  </a:lnTo>
                  <a:lnTo>
                    <a:pt x="443601" y="341121"/>
                  </a:lnTo>
                  <a:lnTo>
                    <a:pt x="350362" y="415652"/>
                  </a:lnTo>
                  <a:lnTo>
                    <a:pt x="360403" y="298123"/>
                  </a:lnTo>
                  <a:lnTo>
                    <a:pt x="469421" y="73098"/>
                  </a:lnTo>
                  <a:lnTo>
                    <a:pt x="503847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533888" y="1158048"/>
              <a:ext cx="273806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2" name="文本框 4"/>
            <p:cNvSpPr txBox="1"/>
            <p:nvPr/>
          </p:nvSpPr>
          <p:spPr>
            <a:xfrm>
              <a:off x="1244698" y="208134"/>
              <a:ext cx="1966412" cy="7209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ct val="120000"/>
                </a:lnSpc>
              </a:pPr>
              <a:r>
                <a:rPr lang="zh-CN" altLang="en-US" sz="3733" b="1">
                  <a:solidFill>
                    <a:srgbClr val="4F81BD"/>
                  </a:solidFill>
                  <a:latin typeface="黑体" pitchFamily="49" charset="-122"/>
                  <a:ea typeface="黑体" pitchFamily="49" charset="-122"/>
                </a:rPr>
                <a:t>做一做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278709" y="883017"/>
              <a:ext cx="1735094" cy="222139"/>
            </a:xfrm>
            <a:prstGeom prst="rect">
              <a:avLst/>
            </a:prstGeom>
            <a:gradFill flip="none" rotWithShape="1">
              <a:gsLst>
                <a:gs pos="0">
                  <a:srgbClr val="4F81BD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718985" y="211667"/>
            <a:ext cx="4072467" cy="97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4267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化简下列分式：</a:t>
            </a:r>
          </a:p>
        </p:txBody>
      </p:sp>
      <p:graphicFrame>
        <p:nvGraphicFramePr>
          <p:cNvPr id="10244" name="对象 8"/>
          <p:cNvGraphicFramePr>
            <a:graphicFrameLocks noChangeAspect="1"/>
          </p:cNvGraphicFramePr>
          <p:nvPr/>
        </p:nvGraphicFramePr>
        <p:xfrm>
          <a:off x="1602317" y="1248833"/>
          <a:ext cx="2317749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02317" y="1248833"/>
                        <a:ext cx="2317749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对象 9"/>
          <p:cNvGraphicFramePr>
            <a:graphicFrameLocks noChangeAspect="1"/>
          </p:cNvGraphicFramePr>
          <p:nvPr/>
        </p:nvGraphicFramePr>
        <p:xfrm>
          <a:off x="6548967" y="1301751"/>
          <a:ext cx="2484967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48967" y="1301751"/>
                        <a:ext cx="2484967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1178984" y="2751667"/>
            <a:ext cx="7723716" cy="1363133"/>
            <a:chOff x="1179072" y="2752391"/>
            <a:chExt cx="7722818" cy="1363133"/>
          </a:xfrm>
        </p:grpSpPr>
        <p:sp>
          <p:nvSpPr>
            <p:cNvPr id="11" name="文本框 10"/>
            <p:cNvSpPr txBox="1"/>
            <p:nvPr/>
          </p:nvSpPr>
          <p:spPr>
            <a:xfrm>
              <a:off x="1179072" y="2837057"/>
              <a:ext cx="7722818" cy="8847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4267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解：</a:t>
              </a:r>
            </a:p>
          </p:txBody>
        </p:sp>
        <p:graphicFrame>
          <p:nvGraphicFramePr>
            <p:cNvPr id="10249" name="对象 11"/>
            <p:cNvGraphicFramePr>
              <a:graphicFrameLocks noChangeAspect="1"/>
            </p:cNvGraphicFramePr>
            <p:nvPr/>
          </p:nvGraphicFramePr>
          <p:xfrm>
            <a:off x="2202955" y="2752391"/>
            <a:ext cx="5503333" cy="1363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r:id="rId6" progId="Equation.DSMT4">
                    <p:embed/>
                  </p:oleObj>
                </mc:Choice>
                <mc:Fallback>
                  <p:oleObj r:id="rId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202955" y="2752391"/>
                          <a:ext cx="5503333" cy="1363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2264833" y="4423833"/>
          <a:ext cx="5549900" cy="152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64833" y="4423833"/>
                        <a:ext cx="5549900" cy="15282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266" name="组合 8"/>
          <p:cNvGrpSpPr/>
          <p:nvPr/>
        </p:nvGrpSpPr>
        <p:grpSpPr>
          <a:xfrm>
            <a:off x="325967" y="211667"/>
            <a:ext cx="2804584" cy="950384"/>
            <a:chOff x="325332" y="212310"/>
            <a:chExt cx="2805452" cy="949913"/>
          </a:xfrm>
        </p:grpSpPr>
        <p:grpSp>
          <p:nvGrpSpPr>
            <p:cNvPr id="11279" name="组合 1"/>
            <p:cNvGrpSpPr/>
            <p:nvPr/>
          </p:nvGrpSpPr>
          <p:grpSpPr>
            <a:xfrm>
              <a:off x="393087" y="212310"/>
              <a:ext cx="2737697" cy="949913"/>
              <a:chOff x="534754" y="208134"/>
              <a:chExt cx="2737697" cy="949913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534754" y="1158048"/>
                <a:ext cx="2737697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82" name="文本框 4"/>
              <p:cNvSpPr txBox="1"/>
              <p:nvPr/>
            </p:nvSpPr>
            <p:spPr>
              <a:xfrm>
                <a:off x="1245199" y="208134"/>
                <a:ext cx="1966412" cy="720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3733" b="1">
                    <a:solidFill>
                      <a:srgbClr val="4F81BD"/>
                    </a:solidFill>
                    <a:latin typeface="黑体" pitchFamily="49" charset="-122"/>
                    <a:ea typeface="黑体" pitchFamily="49" charset="-122"/>
                  </a:rPr>
                  <a:t>议一议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280051" y="883017"/>
                <a:ext cx="1734087" cy="222139"/>
              </a:xfrm>
              <a:prstGeom prst="rect">
                <a:avLst/>
              </a:prstGeom>
              <a:gradFill flip="none" rotWithShape="1">
                <a:gsLst>
                  <a:gs pos="0">
                    <a:srgbClr val="4F81BD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1280" name="horn-curve-variant_27160"/>
            <p:cNvSpPr>
              <a:spLocks noChangeAspect="1"/>
            </p:cNvSpPr>
            <p:nvPr/>
          </p:nvSpPr>
          <p:spPr>
            <a:xfrm flipH="1">
              <a:off x="325332" y="343187"/>
              <a:ext cx="761129" cy="765644"/>
            </a:xfrm>
            <a:custGeom>
              <a:cxnLst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  <a:cxn ang="0">
                  <a:pos x="299692" y="299694"/>
                </a:cxn>
              </a:cxnLst>
              <a:pathLst>
                <a:path w="603518" h="607097">
                  <a:moveTo>
                    <a:pt x="118736" y="236127"/>
                  </a:moveTo>
                  <a:cubicBezTo>
                    <a:pt x="151997" y="230137"/>
                    <a:pt x="188894" y="279692"/>
                    <a:pt x="201254" y="347035"/>
                  </a:cubicBezTo>
                  <a:cubicBezTo>
                    <a:pt x="213613" y="414378"/>
                    <a:pt x="196528" y="473917"/>
                    <a:pt x="163266" y="480088"/>
                  </a:cubicBezTo>
                  <a:cubicBezTo>
                    <a:pt x="130005" y="486078"/>
                    <a:pt x="93108" y="436342"/>
                    <a:pt x="80749" y="368999"/>
                  </a:cubicBezTo>
                  <a:cubicBezTo>
                    <a:pt x="68389" y="301656"/>
                    <a:pt x="85474" y="242117"/>
                    <a:pt x="118736" y="236127"/>
                  </a:cubicBezTo>
                  <a:close/>
                  <a:moveTo>
                    <a:pt x="111094" y="168228"/>
                  </a:moveTo>
                  <a:cubicBezTo>
                    <a:pt x="109276" y="168228"/>
                    <a:pt x="107458" y="168410"/>
                    <a:pt x="105640" y="168591"/>
                  </a:cubicBezTo>
                  <a:cubicBezTo>
                    <a:pt x="87097" y="172040"/>
                    <a:pt x="70918" y="193820"/>
                    <a:pt x="61101" y="228486"/>
                  </a:cubicBezTo>
                  <a:cubicBezTo>
                    <a:pt x="49284" y="269687"/>
                    <a:pt x="48193" y="322504"/>
                    <a:pt x="58192" y="377136"/>
                  </a:cubicBezTo>
                  <a:cubicBezTo>
                    <a:pt x="78553" y="488940"/>
                    <a:pt x="136908" y="562811"/>
                    <a:pt x="176357" y="555370"/>
                  </a:cubicBezTo>
                  <a:cubicBezTo>
                    <a:pt x="194718" y="552102"/>
                    <a:pt x="211079" y="530141"/>
                    <a:pt x="220896" y="495656"/>
                  </a:cubicBezTo>
                  <a:cubicBezTo>
                    <a:pt x="232712" y="454274"/>
                    <a:pt x="233803" y="401457"/>
                    <a:pt x="223805" y="347007"/>
                  </a:cubicBezTo>
                  <a:cubicBezTo>
                    <a:pt x="204171" y="240103"/>
                    <a:pt x="149633" y="168228"/>
                    <a:pt x="111094" y="168228"/>
                  </a:cubicBezTo>
                  <a:close/>
                  <a:moveTo>
                    <a:pt x="475950" y="1429"/>
                  </a:moveTo>
                  <a:cubicBezTo>
                    <a:pt x="652106" y="21394"/>
                    <a:pt x="621929" y="243370"/>
                    <a:pt x="528669" y="310707"/>
                  </a:cubicBezTo>
                  <a:cubicBezTo>
                    <a:pt x="449408" y="368061"/>
                    <a:pt x="361785" y="386755"/>
                    <a:pt x="272525" y="501101"/>
                  </a:cubicBezTo>
                  <a:cubicBezTo>
                    <a:pt x="271798" y="504005"/>
                    <a:pt x="271252" y="506909"/>
                    <a:pt x="270343" y="509631"/>
                  </a:cubicBezTo>
                  <a:cubicBezTo>
                    <a:pt x="254709" y="564626"/>
                    <a:pt x="224532" y="598748"/>
                    <a:pt x="185446" y="605827"/>
                  </a:cubicBezTo>
                  <a:cubicBezTo>
                    <a:pt x="180720" y="606734"/>
                    <a:pt x="175811" y="607097"/>
                    <a:pt x="170903" y="607097"/>
                  </a:cubicBezTo>
                  <a:cubicBezTo>
                    <a:pt x="99641" y="607097"/>
                    <a:pt x="30923" y="514350"/>
                    <a:pt x="7654" y="386392"/>
                  </a:cubicBezTo>
                  <a:cubicBezTo>
                    <a:pt x="-3799" y="324138"/>
                    <a:pt x="-2345" y="262972"/>
                    <a:pt x="11653" y="214329"/>
                  </a:cubicBezTo>
                  <a:cubicBezTo>
                    <a:pt x="27287" y="159516"/>
                    <a:pt x="57465" y="125212"/>
                    <a:pt x="96368" y="118134"/>
                  </a:cubicBezTo>
                  <a:cubicBezTo>
                    <a:pt x="101277" y="117226"/>
                    <a:pt x="106185" y="116863"/>
                    <a:pt x="111094" y="116863"/>
                  </a:cubicBezTo>
                  <a:cubicBezTo>
                    <a:pt x="148724" y="116863"/>
                    <a:pt x="185628" y="142999"/>
                    <a:pt x="215442" y="186378"/>
                  </a:cubicBezTo>
                  <a:cubicBezTo>
                    <a:pt x="247256" y="201261"/>
                    <a:pt x="296339" y="214874"/>
                    <a:pt x="362694" y="207069"/>
                  </a:cubicBezTo>
                  <a:cubicBezTo>
                    <a:pt x="489039" y="192005"/>
                    <a:pt x="495402" y="101073"/>
                    <a:pt x="452680" y="81834"/>
                  </a:cubicBezTo>
                  <a:cubicBezTo>
                    <a:pt x="400143" y="58239"/>
                    <a:pt x="346696" y="127935"/>
                    <a:pt x="373419" y="171677"/>
                  </a:cubicBezTo>
                  <a:cubicBezTo>
                    <a:pt x="373419" y="171677"/>
                    <a:pt x="358876" y="181841"/>
                    <a:pt x="335607" y="179481"/>
                  </a:cubicBezTo>
                  <a:cubicBezTo>
                    <a:pt x="312337" y="177122"/>
                    <a:pt x="299975" y="-18536"/>
                    <a:pt x="475950" y="142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90133" y="1329267"/>
            <a:ext cx="9207500" cy="8699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在化简              时，小颖和小明出现了分歧     </a:t>
            </a:r>
          </a:p>
        </p:txBody>
      </p:sp>
      <p:graphicFrame>
        <p:nvGraphicFramePr>
          <p:cNvPr id="11268" name="对象 10"/>
          <p:cNvGraphicFramePr>
            <a:graphicFrameLocks noChangeAspect="1"/>
          </p:cNvGraphicFramePr>
          <p:nvPr/>
        </p:nvGraphicFramePr>
        <p:xfrm>
          <a:off x="3048000" y="1100667"/>
          <a:ext cx="1528233" cy="136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0" y="1100667"/>
                        <a:ext cx="1528233" cy="13631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9" name="组合 20"/>
          <p:cNvGrpSpPr/>
          <p:nvPr/>
        </p:nvGrpSpPr>
        <p:grpSpPr>
          <a:xfrm>
            <a:off x="4576231" y="2427818"/>
            <a:ext cx="6453717" cy="3877733"/>
            <a:chOff x="3027420" y="2435256"/>
            <a:chExt cx="6452183" cy="3875868"/>
          </a:xfrm>
        </p:grpSpPr>
        <p:grpSp>
          <p:nvGrpSpPr>
            <p:cNvPr id="11273" name="组合 18"/>
            <p:cNvGrpSpPr/>
            <p:nvPr/>
          </p:nvGrpSpPr>
          <p:grpSpPr>
            <a:xfrm>
              <a:off x="3027420" y="2435256"/>
              <a:ext cx="6452183" cy="3875868"/>
              <a:chOff x="3027421" y="2435256"/>
              <a:chExt cx="6452183" cy="3875868"/>
            </a:xfrm>
          </p:grpSpPr>
          <p:pic>
            <p:nvPicPr>
              <p:cNvPr id="11276" name="图片 12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6469" t="55962" r="22697" b="22755"/>
              <a:stretch>
                <a:fillRect/>
              </a:stretch>
            </p:blipFill>
            <p:spPr>
              <a:xfrm>
                <a:off x="3027421" y="2435256"/>
                <a:ext cx="6452183" cy="387586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12241" y="3186737"/>
                <a:ext cx="1720884" cy="82001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8" name="图片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53143" y="4946849"/>
                <a:ext cx="2433515" cy="82001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aphicFrame>
          <p:nvGraphicFramePr>
            <p:cNvPr id="11274" name="对象 14"/>
            <p:cNvGraphicFramePr>
              <a:graphicFrameLocks noChangeAspect="1"/>
            </p:cNvGraphicFramePr>
            <p:nvPr/>
          </p:nvGraphicFramePr>
          <p:xfrm>
            <a:off x="5492036" y="3212289"/>
            <a:ext cx="1841088" cy="768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3" r:id="rId6" progId="Equation.DSMT4">
                    <p:embed/>
                  </p:oleObj>
                </mc:Choice>
                <mc:Fallback>
                  <p:oleObj r:id="rId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492036" y="3212289"/>
                          <a:ext cx="1841088" cy="7689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对象 19"/>
            <p:cNvGraphicFramePr>
              <a:graphicFrameLocks noChangeAspect="1"/>
            </p:cNvGraphicFramePr>
            <p:nvPr/>
          </p:nvGraphicFramePr>
          <p:xfrm>
            <a:off x="4363810" y="5112876"/>
            <a:ext cx="2668807" cy="7457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4" r:id="rId8" progId="Equation.DSMT4">
                    <p:embed/>
                  </p:oleObj>
                </mc:Choice>
                <mc:Fallback>
                  <p:oleObj r:id="rId8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363810" y="5112876"/>
                          <a:ext cx="2668807" cy="7457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" name="组合 25"/>
          <p:cNvGrpSpPr/>
          <p:nvPr/>
        </p:nvGrpSpPr>
        <p:grpSpPr>
          <a:xfrm>
            <a:off x="738717" y="4464051"/>
            <a:ext cx="3983567" cy="1627716"/>
            <a:chOff x="738937" y="4464198"/>
            <a:chExt cx="3983223" cy="1627886"/>
          </a:xfrm>
        </p:grpSpPr>
        <p:sp>
          <p:nvSpPr>
            <p:cNvPr id="24" name="云形标注 23"/>
            <p:cNvSpPr/>
            <p:nvPr/>
          </p:nvSpPr>
          <p:spPr>
            <a:xfrm flipV="1">
              <a:off x="738937" y="4464198"/>
              <a:ext cx="3983223" cy="1627886"/>
            </a:xfrm>
            <a:prstGeom prst="cloudCallout">
              <a:avLst>
                <a:gd name="adj1" fmla="val 75167"/>
                <a:gd name="adj2" fmla="val 5880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72" name="文本框 24"/>
            <p:cNvSpPr txBox="1"/>
            <p:nvPr/>
          </p:nvSpPr>
          <p:spPr>
            <a:xfrm>
              <a:off x="1032679" y="4728404"/>
              <a:ext cx="3337458" cy="1107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你对他们两人的做法有何看法？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90" name="组合 5"/>
          <p:cNvGrpSpPr/>
          <p:nvPr/>
        </p:nvGrpSpPr>
        <p:grpSpPr>
          <a:xfrm>
            <a:off x="1382184" y="908050"/>
            <a:ext cx="9207500" cy="4747683"/>
            <a:chOff x="1382" y="2069"/>
            <a:chExt cx="17220" cy="5927"/>
          </a:xfrm>
        </p:grpSpPr>
        <p:sp>
          <p:nvSpPr>
            <p:cNvPr id="5" name="圆角矩形 4"/>
            <p:cNvSpPr/>
            <p:nvPr/>
          </p:nvSpPr>
          <p:spPr>
            <a:xfrm>
              <a:off x="1382" y="2069"/>
              <a:ext cx="17220" cy="592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493" y="2212"/>
              <a:ext cx="16999" cy="5631"/>
            </a:xfrm>
            <a:prstGeom prst="roundRect">
              <a:avLst/>
            </a:prstGeom>
            <a:solidFill>
              <a:schemeClr val="bg1"/>
            </a:solidFill>
            <a:ln w="12700" cmpd="sng"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76967" y="1722967"/>
            <a:ext cx="8017934" cy="31093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        在化简结果中，分子和分母已没有公因式，这样的分式称为</a:t>
            </a: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j-lt"/>
                <a:ea typeface="黑体" pitchFamily="49" charset="-122"/>
                <a:cs typeface="+mn-cs"/>
              </a:rPr>
              <a:t>最简分式</a:t>
            </a: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.</a:t>
            </a: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化简分式时，通常要使结果称为最简分式或整式</a:t>
            </a: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662855" y="0"/>
            <a:ext cx="2708434" cy="86177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随堂练习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37100" y="908051"/>
            <a:ext cx="2546351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778000" y="605367"/>
            <a:ext cx="7812618" cy="56938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20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1.</a:t>
            </a: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下列运算中，错误的是（        ）</a:t>
            </a:r>
            <a:endParaRPr kumimoji="0" lang="en-US" altLang="zh-CN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20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A.</a:t>
            </a:r>
          </a:p>
          <a:p>
            <a:pPr marR="0" defTabSz="1219200">
              <a:lnSpc>
                <a:spcPct val="20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B.</a:t>
            </a:r>
          </a:p>
          <a:p>
            <a:pPr marR="0" defTabSz="1219200">
              <a:lnSpc>
                <a:spcPct val="20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C.</a:t>
            </a:r>
          </a:p>
          <a:p>
            <a:pPr marR="0" defTabSz="1219200">
              <a:lnSpc>
                <a:spcPct val="20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D.</a:t>
            </a:r>
            <a:endParaRPr kumimoji="0" lang="zh-CN" altLang="en-US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</p:txBody>
      </p:sp>
      <p:graphicFrame>
        <p:nvGraphicFramePr>
          <p:cNvPr id="13317" name="对象 4"/>
          <p:cNvGraphicFramePr>
            <a:graphicFrameLocks noChangeAspect="1"/>
          </p:cNvGraphicFramePr>
          <p:nvPr/>
        </p:nvGraphicFramePr>
        <p:xfrm>
          <a:off x="2607734" y="2097617"/>
          <a:ext cx="2055284" cy="884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07734" y="2097617"/>
                        <a:ext cx="2055284" cy="8847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对象 5"/>
          <p:cNvGraphicFramePr>
            <a:graphicFrameLocks noChangeAspect="1"/>
          </p:cNvGraphicFramePr>
          <p:nvPr/>
        </p:nvGraphicFramePr>
        <p:xfrm>
          <a:off x="2607733" y="3196167"/>
          <a:ext cx="1570567" cy="884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07733" y="3196167"/>
                        <a:ext cx="1570567" cy="8847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对象 6"/>
          <p:cNvGraphicFramePr>
            <a:graphicFrameLocks noChangeAspect="1"/>
          </p:cNvGraphicFramePr>
          <p:nvPr/>
        </p:nvGraphicFramePr>
        <p:xfrm>
          <a:off x="2429933" y="4337051"/>
          <a:ext cx="3255433" cy="884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29933" y="4337051"/>
                        <a:ext cx="3255433" cy="8847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对象 7"/>
          <p:cNvGraphicFramePr>
            <a:graphicFrameLocks noChangeAspect="1"/>
          </p:cNvGraphicFramePr>
          <p:nvPr/>
        </p:nvGraphicFramePr>
        <p:xfrm>
          <a:off x="2429933" y="5357284"/>
          <a:ext cx="2055284" cy="941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29933" y="5357284"/>
                        <a:ext cx="2055284" cy="9419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7679267" y="1020233"/>
            <a:ext cx="592667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D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矩形 1"/>
          <p:cNvSpPr/>
          <p:nvPr/>
        </p:nvSpPr>
        <p:spPr>
          <a:xfrm>
            <a:off x="762000" y="273051"/>
            <a:ext cx="1206500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分析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83267" y="1123951"/>
          <a:ext cx="8640234" cy="4798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40039"/>
                <a:gridCol w="5760156"/>
                <a:gridCol w="1440039"/>
              </a:tblGrid>
              <a:tr h="9596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选项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理由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判断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A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分式的分子、分母同乘一个不等于零的数</a:t>
                      </a:r>
                      <a:r>
                        <a:rPr lang="en-US" altLang="zh-CN" sz="2667" b="1" i="1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zh-CN" altLang="en-US" sz="2667" b="1" i="0">
                          <a:solidFill>
                            <a:srgbClr val="FF0000"/>
                          </a:solidFill>
                        </a:rPr>
                        <a:t>，分式的值不变</a:t>
                      </a:r>
                      <a:r>
                        <a:rPr lang="en-US" altLang="zh-CN" sz="2667" b="1" i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zh-CN" altLang="en-US" sz="2667" b="1" i="0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正确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96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B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分式的分子、分母同除以一个非零的式子（</a:t>
                      </a:r>
                      <a:r>
                        <a:rPr lang="en-US" altLang="zh-CN" sz="2667" b="1" i="1" err="1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altLang="zh-CN" sz="2667" b="1" err="1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altLang="zh-CN" sz="2667" b="1" i="1" kern="120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），分式的值不变</a:t>
                      </a:r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.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正确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C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分式的分子、分母同时乘</a:t>
                      </a:r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，分式的值不变</a:t>
                      </a:r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.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正确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96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67" b="1">
                          <a:solidFill>
                            <a:srgbClr val="FF0000"/>
                          </a:solidFill>
                        </a:rPr>
                        <a:t>D</a:t>
                      </a:r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667" b="1">
                        <a:solidFill>
                          <a:srgbClr val="FF0000"/>
                        </a:solidFill>
                      </a:endParaRP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solidFill>
                            <a:srgbClr val="FF0000"/>
                          </a:solidFill>
                        </a:rPr>
                        <a:t>错误</a:t>
                      </a:r>
                    </a:p>
                  </a:txBody>
                  <a:tcPr marL="121923" marR="121923" marT="60941" marB="609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365" name="对象 3"/>
          <p:cNvGraphicFramePr>
            <a:graphicFrameLocks noChangeAspect="1"/>
          </p:cNvGraphicFramePr>
          <p:nvPr/>
        </p:nvGraphicFramePr>
        <p:xfrm>
          <a:off x="3361267" y="4933951"/>
          <a:ext cx="2542118" cy="999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61267" y="4933951"/>
                        <a:ext cx="2542118" cy="9990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238250" y="374651"/>
            <a:ext cx="9734552" cy="46037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2.</a:t>
            </a: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不改变分式的值，把下列各式中的分子、分母的各项系数都化为整数</a:t>
            </a: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.</a:t>
            </a:r>
          </a:p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endParaRPr kumimoji="0" lang="en-US" altLang="zh-CN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）</a:t>
            </a:r>
            <a:endParaRPr kumimoji="0" lang="en-US" altLang="zh-CN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endParaRPr kumimoji="0" lang="en-US" altLang="zh-CN" sz="3733" b="1" kern="1200" cap="none" spc="0" normalizeH="0" baseline="0" noProof="0">
              <a:latin typeface="+mj-lt"/>
              <a:ea typeface="黑体" pitchFamily="49" charset="-122"/>
              <a:cs typeface="+mn-cs"/>
            </a:endParaRPr>
          </a:p>
          <a:p>
            <a:pPr marR="0" defTabSz="12192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rPr>
              <a:t>）</a:t>
            </a:r>
          </a:p>
        </p:txBody>
      </p:sp>
      <p:graphicFrame>
        <p:nvGraphicFramePr>
          <p:cNvPr id="15363" name="对象 6"/>
          <p:cNvGraphicFramePr>
            <a:graphicFrameLocks noChangeAspect="1"/>
          </p:cNvGraphicFramePr>
          <p:nvPr/>
        </p:nvGraphicFramePr>
        <p:xfrm>
          <a:off x="2489200" y="2152651"/>
          <a:ext cx="1540933" cy="1712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89200" y="2152651"/>
                        <a:ext cx="1540933" cy="171238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7"/>
          <p:cNvGraphicFramePr>
            <a:graphicFrameLocks noChangeAspect="1"/>
          </p:cNvGraphicFramePr>
          <p:nvPr/>
        </p:nvGraphicFramePr>
        <p:xfrm>
          <a:off x="2315633" y="4057651"/>
          <a:ext cx="1839384" cy="920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15633" y="4057651"/>
                        <a:ext cx="1839384" cy="92074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5"/>
          <p:cNvGrpSpPr/>
          <p:nvPr/>
        </p:nvGrpSpPr>
        <p:grpSpPr>
          <a:xfrm>
            <a:off x="929217" y="755651"/>
            <a:ext cx="8286749" cy="1974849"/>
            <a:chOff x="928677" y="755582"/>
            <a:chExt cx="8287155" cy="1974827"/>
          </a:xfrm>
        </p:grpSpPr>
        <p:sp>
          <p:nvSpPr>
            <p:cNvPr id="2" name="文本框 1"/>
            <p:cNvSpPr txBox="1"/>
            <p:nvPr/>
          </p:nvSpPr>
          <p:spPr>
            <a:xfrm>
              <a:off x="928677" y="1308024"/>
              <a:ext cx="1913560" cy="8699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解（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1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）</a:t>
              </a:r>
            </a:p>
          </p:txBody>
        </p:sp>
        <p:graphicFrame>
          <p:nvGraphicFramePr>
            <p:cNvPr id="16391" name="对象 2"/>
            <p:cNvGraphicFramePr>
              <a:graphicFrameLocks noChangeAspect="1"/>
            </p:cNvGraphicFramePr>
            <p:nvPr/>
          </p:nvGraphicFramePr>
          <p:xfrm>
            <a:off x="2969609" y="755582"/>
            <a:ext cx="6246223" cy="1974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969609" y="755582"/>
                          <a:ext cx="6246223" cy="19748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/>
        </p:nvGrpSpPr>
        <p:grpSpPr>
          <a:xfrm>
            <a:off x="1356784" y="3547533"/>
            <a:ext cx="8288866" cy="1183217"/>
            <a:chOff x="1035487" y="3508575"/>
            <a:chExt cx="8287154" cy="1183656"/>
          </a:xfrm>
        </p:grpSpPr>
        <p:graphicFrame>
          <p:nvGraphicFramePr>
            <p:cNvPr id="16388" name="对象 3"/>
            <p:cNvGraphicFramePr>
              <a:graphicFrameLocks noChangeAspect="1"/>
            </p:cNvGraphicFramePr>
            <p:nvPr/>
          </p:nvGraphicFramePr>
          <p:xfrm>
            <a:off x="2435500" y="3508575"/>
            <a:ext cx="6887141" cy="1183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3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35500" y="3508575"/>
                          <a:ext cx="6887141" cy="11836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文本框 4"/>
            <p:cNvSpPr txBox="1"/>
            <p:nvPr/>
          </p:nvSpPr>
          <p:spPr>
            <a:xfrm>
              <a:off x="1035487" y="3665267"/>
              <a:ext cx="1913072" cy="8702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（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2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）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410" name="组合 3"/>
          <p:cNvGrpSpPr/>
          <p:nvPr/>
        </p:nvGrpSpPr>
        <p:grpSpPr>
          <a:xfrm>
            <a:off x="1005418" y="224367"/>
            <a:ext cx="9520767" cy="1775884"/>
            <a:chOff x="1179530" y="217998"/>
            <a:chExt cx="9520578" cy="1775283"/>
          </a:xfrm>
        </p:grpSpPr>
        <p:sp>
          <p:nvSpPr>
            <p:cNvPr id="2" name="文本框 1"/>
            <p:cNvSpPr txBox="1"/>
            <p:nvPr/>
          </p:nvSpPr>
          <p:spPr>
            <a:xfrm>
              <a:off x="1179530" y="376695"/>
              <a:ext cx="9520578" cy="16165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3733" b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3.</a:t>
              </a:r>
              <a:r>
                <a:rPr kumimoji="0" lang="zh-CN" altLang="en-US" sz="3733" b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先化简，再求值：                   ，其中</a:t>
              </a:r>
              <a:r>
                <a:rPr kumimoji="0" lang="en-US" altLang="zh-CN" sz="3733" b="1" i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x</a:t>
              </a:r>
              <a:r>
                <a:rPr kumimoji="0" lang="en-US" altLang="zh-CN" sz="3733" b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=2</a:t>
              </a:r>
              <a:r>
                <a:rPr kumimoji="0" lang="zh-CN" altLang="en-US" sz="3733" b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i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y</a:t>
              </a:r>
              <a:r>
                <a:rPr kumimoji="0" lang="en-US" altLang="zh-CN" sz="3733" b="1" kern="1200" cap="none" spc="0" normalizeH="0" baseline="0" noProof="0">
                  <a:latin typeface="+mj-lt"/>
                  <a:ea typeface="黑体" pitchFamily="49" charset="-122"/>
                  <a:cs typeface="+mn-cs"/>
                </a:rPr>
                <a:t>=-3.</a:t>
              </a:r>
              <a:endParaRPr kumimoji="0" lang="zh-CN" altLang="en-US" sz="3733" b="1" kern="1200" cap="none" spc="0" normalizeH="0" baseline="0" noProof="0">
                <a:latin typeface="+mj-lt"/>
                <a:ea typeface="黑体" pitchFamily="49" charset="-122"/>
                <a:cs typeface="+mn-cs"/>
              </a:endParaRPr>
            </a:p>
          </p:txBody>
        </p:sp>
        <p:graphicFrame>
          <p:nvGraphicFramePr>
            <p:cNvPr id="17418" name="对象 2"/>
            <p:cNvGraphicFramePr>
              <a:graphicFrameLocks noChangeAspect="1"/>
            </p:cNvGraphicFramePr>
            <p:nvPr/>
          </p:nvGraphicFramePr>
          <p:xfrm>
            <a:off x="5369238" y="217998"/>
            <a:ext cx="2106083" cy="1037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69238" y="217998"/>
                          <a:ext cx="2106083" cy="10371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11" name="组合 12"/>
          <p:cNvGrpSpPr/>
          <p:nvPr/>
        </p:nvGrpSpPr>
        <p:grpSpPr>
          <a:xfrm>
            <a:off x="1246718" y="2451100"/>
            <a:ext cx="9520769" cy="2719918"/>
            <a:chOff x="827730" y="2161097"/>
            <a:chExt cx="9520580" cy="2721610"/>
          </a:xfrm>
        </p:grpSpPr>
        <p:grpSp>
          <p:nvGrpSpPr>
            <p:cNvPr id="17412" name="组合 7"/>
            <p:cNvGrpSpPr/>
            <p:nvPr/>
          </p:nvGrpSpPr>
          <p:grpSpPr>
            <a:xfrm>
              <a:off x="827732" y="2161097"/>
              <a:ext cx="9520578" cy="1155700"/>
              <a:chOff x="827731" y="2161097"/>
              <a:chExt cx="9520578" cy="11557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827731" y="2341126"/>
                <a:ext cx="9520578" cy="7963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marR="0" defTabSz="1219200">
                  <a:lnSpc>
                    <a:spcPct val="13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zh-CN" altLang="en-US" sz="3733" b="1" kern="1200" cap="none" spc="0" normalizeH="0" baseline="0" noProof="0">
                    <a:solidFill>
                      <a:srgbClr val="FF0000"/>
                    </a:solidFill>
                    <a:latin typeface="+mj-lt"/>
                    <a:ea typeface="黑体" pitchFamily="49" charset="-122"/>
                    <a:cs typeface="+mn-cs"/>
                  </a:rPr>
                  <a:t>解 </a:t>
                </a:r>
              </a:p>
            </p:txBody>
          </p:sp>
          <p:graphicFrame>
            <p:nvGraphicFramePr>
              <p:cNvPr id="17416" name="对象 6"/>
              <p:cNvGraphicFramePr>
                <a:graphicFrameLocks noChangeAspect="1"/>
              </p:cNvGraphicFramePr>
              <p:nvPr/>
            </p:nvGraphicFramePr>
            <p:xfrm>
              <a:off x="1801506" y="2161097"/>
              <a:ext cx="6081184" cy="1155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65" r:id="rId4" progId="Equation.DSMT4">
                      <p:embed/>
                    </p:oleObj>
                  </mc:Choice>
                  <mc:Fallback>
                    <p:oleObj r:id="rId4" progId="Equation.DSMT4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1801506" y="2161097"/>
                            <a:ext cx="6081184" cy="11557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/>
            <p:cNvSpPr txBox="1"/>
            <p:nvPr/>
          </p:nvSpPr>
          <p:spPr>
            <a:xfrm>
              <a:off x="827730" y="3842776"/>
              <a:ext cx="5879983" cy="8704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9200">
                <a:lnSpc>
                  <a:spcPct val="13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当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x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=2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，</a:t>
              </a:r>
              <a:r>
                <a:rPr kumimoji="0" lang="en-US" altLang="zh-CN" sz="3733" b="1" i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y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=-3</a:t>
              </a:r>
              <a:r>
                <a:rPr kumimoji="0" lang="zh-CN" altLang="en-US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时，原式</a:t>
              </a:r>
              <a:r>
                <a:rPr kumimoji="0" lang="en-US" altLang="zh-CN" sz="3733" b="1" kern="1200" cap="none" spc="0" normalizeH="0" baseline="0" noProof="0">
                  <a:solidFill>
                    <a:srgbClr val="FF0000"/>
                  </a:solidFill>
                  <a:latin typeface="+mj-lt"/>
                  <a:ea typeface="黑体" pitchFamily="49" charset="-122"/>
                  <a:cs typeface="+mn-cs"/>
                </a:rPr>
                <a:t>=</a:t>
              </a:r>
              <a:endParaRPr kumimoji="0" lang="zh-CN" altLang="en-US" sz="3733" b="1" kern="1200" cap="none" spc="0" normalizeH="0" baseline="0" noProof="0">
                <a:solidFill>
                  <a:srgbClr val="FF0000"/>
                </a:solidFill>
                <a:latin typeface="+mj-lt"/>
                <a:ea typeface="黑体" pitchFamily="49" charset="-122"/>
                <a:cs typeface="+mn-cs"/>
              </a:endParaRPr>
            </a:p>
          </p:txBody>
        </p:sp>
        <p:graphicFrame>
          <p:nvGraphicFramePr>
            <p:cNvPr id="17414" name="对象 11"/>
            <p:cNvGraphicFramePr>
              <a:graphicFrameLocks noChangeAspect="1"/>
            </p:cNvGraphicFramePr>
            <p:nvPr/>
          </p:nvGraphicFramePr>
          <p:xfrm>
            <a:off x="5837009" y="3674809"/>
            <a:ext cx="2287547" cy="12078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r:id="rId6" progId="Equation.DSMT4">
                    <p:embed/>
                  </p:oleObj>
                </mc:Choice>
                <mc:Fallback>
                  <p:oleObj r:id="rId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837009" y="3674809"/>
                          <a:ext cx="2287547" cy="12078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576995" y="422980"/>
            <a:ext cx="2708434" cy="86177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43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课后小结</a:t>
            </a:r>
            <a:endParaRPr kumimoji="0" lang="zh-CN" altLang="en-US" sz="4800" b="1" i="0" u="none" strike="noStrike" kern="1200" cap="none" spc="0" normalizeH="0" baseline="0" noProof="0">
              <a:ln w="9525">
                <a:solidFill>
                  <a:schemeClr val="bg1"/>
                </a:solidFill>
                <a:prstDash val="solid"/>
              </a:ln>
              <a:solidFill>
                <a:srgbClr val="FF643D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37100" y="1331384"/>
            <a:ext cx="2546351" cy="0"/>
          </a:xfrm>
          <a:prstGeom prst="line">
            <a:avLst/>
          </a:prstGeom>
          <a:ln w="28575">
            <a:solidFill>
              <a:srgbClr val="3DD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矩形 4"/>
          <p:cNvSpPr/>
          <p:nvPr/>
        </p:nvSpPr>
        <p:spPr>
          <a:xfrm>
            <a:off x="1193800" y="1642533"/>
            <a:ext cx="9273118" cy="2362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分式的基本性质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：分式的分子和分母都乘（或除以）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同一个不等于零的整式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，分式的值不变。</a:t>
            </a:r>
          </a:p>
        </p:txBody>
      </p:sp>
      <p:sp>
        <p:nvSpPr>
          <p:cNvPr id="18437" name="矩形 5"/>
          <p:cNvSpPr/>
          <p:nvPr/>
        </p:nvSpPr>
        <p:spPr>
          <a:xfrm>
            <a:off x="1193800" y="4004734"/>
            <a:ext cx="8777818" cy="14372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在化简结果中，分子和分母已没有公因式，这样的分式称为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最简分式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89">
      <a:dk1>
        <a:sysClr val="windowText" lastClr="000000"/>
      </a:dk1>
      <a:lt1>
        <a:sysClr val="window" lastClr="FFFFFF"/>
      </a:lt1>
      <a:dk2>
        <a:srgbClr val="3F3F3F"/>
      </a:dk2>
      <a:lt2>
        <a:srgbClr val="3F3F3F"/>
      </a:lt2>
      <a:accent1>
        <a:srgbClr val="C00000"/>
      </a:accent1>
      <a:accent2>
        <a:srgbClr val="3F3F3F"/>
      </a:accent2>
      <a:accent3>
        <a:srgbClr val="EA1442"/>
      </a:accent3>
      <a:accent4>
        <a:srgbClr val="3F3F3F"/>
      </a:accent4>
      <a:accent5>
        <a:srgbClr val="C00000"/>
      </a:accent5>
      <a:accent6>
        <a:srgbClr val="3F3F3F"/>
      </a:accent6>
      <a:hlink>
        <a:srgbClr val="EA1442"/>
      </a:hlink>
      <a:folHlink>
        <a:srgbClr val="EA144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39</Paragraphs>
  <Slides>16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7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Mary</dc:creator>
  <cp:lastModifiedBy>天天向上</cp:lastModifiedBy>
  <cp:revision>47</cp:revision>
  <dcterms:created xsi:type="dcterms:W3CDTF">2021-11-24T01:53:00Z</dcterms:created>
  <dcterms:modified xsi:type="dcterms:W3CDTF">2023-02-01T09:47:43Z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41CB47BF02B243E0A3E1D4E5B20D1773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v1.0_mb_exQqx8HEmFhcswECtjuoSg==</vt:lpwstr>
  </property>
</Properties>
</file>