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428" r:id="rId1"/>
    <p:sldMasterId id="2147501465" r:id="rId2"/>
  </p:sldMasterIdLst>
  <p:notesMasterIdLst>
    <p:notesMasterId r:id="rId3"/>
  </p:notesMasterIdLst>
  <p:sldIdLst>
    <p:sldId id="8241" r:id="rId4"/>
    <p:sldId id="8245" r:id="rId5"/>
    <p:sldId id="8248" r:id="rId6"/>
    <p:sldId id="8251" r:id="rId7"/>
    <p:sldId id="8254" r:id="rId8"/>
    <p:sldId id="8257" r:id="rId9"/>
    <p:sldId id="8260" r:id="rId10"/>
    <p:sldId id="8263" r:id="rId11"/>
    <p:sldId id="8266" r:id="rId12"/>
    <p:sldId id="8269" r:id="rId13"/>
    <p:sldId id="8272" r:id="rId14"/>
    <p:sldId id="8275" r:id="rId15"/>
    <p:sldId id="8278" r:id="rId16"/>
    <p:sldId id="8281" r:id="rId17"/>
    <p:sldId id="8284" r:id="rId18"/>
    <p:sldId id="8287" r:id="rId19"/>
    <p:sldId id="8290" r:id="rId20"/>
    <p:sldId id="8293" r:id="rId21"/>
    <p:sldId id="8296" r:id="rId22"/>
    <p:sldId id="8299" r:id="rId23"/>
    <p:sldId id="8302" r:id="rId24"/>
    <p:sldId id="8305" r:id="rId25"/>
    <p:sldId id="8308" r:id="rId26"/>
    <p:sldId id="8311" r:id="rId27"/>
    <p:sldId id="8314" r:id="rId28"/>
    <p:sldId id="8317" r:id="rId29"/>
    <p:sldId id="8320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429" r:id="rId1"/>
    <p:sldLayoutId id="2147501430" r:id="rId2"/>
    <p:sldLayoutId id="2147501431" r:id="rId3"/>
    <p:sldLayoutId id="2147501432" r:id="rId4"/>
    <p:sldLayoutId id="2147501433" r:id="rId5"/>
    <p:sldLayoutId id="2147501434" r:id="rId6"/>
    <p:sldLayoutId id="2147501435" r:id="rId7"/>
    <p:sldLayoutId id="2147501436" r:id="rId8"/>
    <p:sldLayoutId id="2147501437" r:id="rId9"/>
    <p:sldLayoutId id="2147501438" r:id="rId10"/>
    <p:sldLayoutId id="214750143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466" r:id="rId1"/>
    <p:sldLayoutId id="2147501467" r:id="rId2"/>
    <p:sldLayoutId id="2147501468" r:id="rId3"/>
    <p:sldLayoutId id="2147501469" r:id="rId4"/>
    <p:sldLayoutId id="2147501470" r:id="rId5"/>
    <p:sldLayoutId id="2147501471" r:id="rId6"/>
    <p:sldLayoutId id="2147501472" r:id="rId7"/>
    <p:sldLayoutId id="2147501473" r:id="rId8"/>
    <p:sldLayoutId id="2147501474" r:id="rId9"/>
    <p:sldLayoutId id="2147501475" r:id="rId10"/>
    <p:sldLayoutId id="214750147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tags" Target="../tags/tag350.xml"/><Relationship Id="rId18" Type="http://schemas.openxmlformats.org/officeDocument/2006/relationships/tags" Target="../tags/tag351.xml"/><Relationship Id="rId19" Type="http://schemas.openxmlformats.org/officeDocument/2006/relationships/tags" Target="../tags/tag352.xml"/><Relationship Id="rId20" Type="http://schemas.openxmlformats.org/officeDocument/2006/relationships/tags" Target="../tags/tag353.xml"/><Relationship Id="rId21" Type="http://schemas.openxmlformats.org/officeDocument/2006/relationships/tags" Target="../tags/tag354.xml"/><Relationship Id="rId22" Type="http://schemas.openxmlformats.org/officeDocument/2006/relationships/tags" Target="../tags/tag355.xml"/><Relationship Id="rId23" Type="http://schemas.openxmlformats.org/officeDocument/2006/relationships/tags" Target="../tags/tag356.xml"/><Relationship Id="rId24" Type="http://schemas.openxmlformats.org/officeDocument/2006/relationships/tags" Target="../tags/tag357.xml"/><Relationship Id="rId25" Type="http://schemas.openxmlformats.org/officeDocument/2006/relationships/tags" Target="../tags/tag358.xml"/><Relationship Id="rId26" Type="http://schemas.openxmlformats.org/officeDocument/2006/relationships/tags" Target="../tags/tag359.xml"/><Relationship Id="rId27" Type="http://schemas.openxmlformats.org/officeDocument/2006/relationships/tags" Target="../tags/tag360.xml"/><Relationship Id="rId28" Type="http://schemas.openxmlformats.org/officeDocument/2006/relationships/tags" Target="../tags/tag361.xml"/><Relationship Id="rId29" Type="http://schemas.openxmlformats.org/officeDocument/2006/relationships/tags" Target="../tags/tag362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引领学生创造性思维：2024初中教育发展策略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引言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创造性思维在初中教育中的价值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当前初中教育存在的问题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2024初中教育发展策略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实施策略的保障措施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结论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引言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背景介绍</a:t>
            </a:r>
            <a:endParaRPr altLang="en-US" lang="zh-CN"/>
          </a:p>
        </p:txBody>
      </p:sp>
      <p:sp>
        <p:nvSpPr>
          <p:cNvPr id="10489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当前教育环境下，学生创造性思维的重要性日益凸显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2024初中教育发展策略旨在引领学生培养创造性思维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创新教育理念和实践的背景和意义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国内外教育改革趋势及其对初中教育的影响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初中教育的重要性</a:t>
            </a:r>
            <a:endParaRPr altLang="en-US" lang="zh-CN"/>
          </a:p>
        </p:txBody>
      </p:sp>
      <p:sp>
        <p:nvSpPr>
          <p:cNvPr id="10490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初中教育是培养学生综合素质的关键阶段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初中教育是培养学生创新思维和实践能力的重要时期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初中教育需要关注学生的个性化需求和全面发展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初中教育对于学生未来的职业发展具有重要影响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创造性思维的意义</a:t>
            </a:r>
            <a:endParaRPr altLang="en-US" lang="zh-CN"/>
          </a:p>
        </p:txBody>
      </p:sp>
      <p:sp>
        <p:nvSpPr>
          <p:cNvPr id="10491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培养创新精神：创造性思维有助于激发学生的创新意识和创造力，为未来的发展奠定基础。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提高解决问题的能力：创造性思维有助于学生从不同角度思考问题，提出独特的解决方案。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促进个人成长：创造性思维有助于培养学生的自信心和自尊心，提高个人的综合素质。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推动社会进步：创造性思维有助于推动科技进步和社会发展，为人类进步做出贡献。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1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18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创造性思维在初中教育中的价值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提升学生学习兴趣</a:t>
            </a:r>
            <a:endParaRPr altLang="en-US" lang="zh-CN"/>
          </a:p>
        </p:txBody>
      </p:sp>
      <p:sp>
        <p:nvSpPr>
          <p:cNvPr id="104924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创造性思维有助于激发学生的好奇心和探究欲望，从而增强学习动力。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通过引导学生进行创新思考和实践，可以让他们更加深入地理解和掌握知识，提高学习效果。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创造性思维能够培养学生的想象力和创造力，从而激发他们的创新潜能和艺术天赋。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在初中教育中，注重培养学生的创造性思维，可以让他们更好地适应未来的社会发展和职业需求。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培养学生的创新能力</a:t>
            </a:r>
            <a:endParaRPr altLang="en-US" lang="zh-CN"/>
          </a:p>
        </p:txBody>
      </p:sp>
      <p:sp>
        <p:nvSpPr>
          <p:cNvPr id="10493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创新思维能力是未来社会所需的核心能力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初中教育阶段是培养学生创新思维能力的关键时期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通过多样化的教学方式和实践活动激发学生的创新思维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建立科学评价体系，鼓励学生勇于创新和尝试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增强学生的综合素质</a:t>
            </a:r>
            <a:endParaRPr altLang="en-US" lang="zh-CN"/>
          </a:p>
        </p:txBody>
      </p:sp>
      <p:sp>
        <p:nvSpPr>
          <p:cNvPr id="10493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创造性思维有助于培养学生的创新能力和想象力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创造性思维有助于增强学生的自主学习能力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创造性思维有助于提高学生的沟通与合作能力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创造性思维有助于提高学生的解决问题能力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4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45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当前初中教育存在的问题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缺乏创造性思维的培养</a:t>
            </a:r>
            <a:endParaRPr altLang="en-US" lang="zh-CN"/>
          </a:p>
        </p:txBody>
      </p:sp>
      <p:sp>
        <p:nvSpPr>
          <p:cNvPr id="10495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当前初中教育过于注重应试能力，导致学生缺乏创造性思维。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传统教育方式限制了学生的想象力，阻碍了创造性思维的发展。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学校和家庭对创造性思维的重视程度不够，缺乏相关培养措施。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缺乏创造性思维的学生难以适应未来社会的发展需求。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传统教育观念的束缚</a:t>
            </a:r>
            <a:endParaRPr altLang="en-US" lang="zh-CN"/>
          </a:p>
        </p:txBody>
      </p:sp>
      <p:sp>
        <p:nvSpPr>
          <p:cNvPr id="10495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缺乏多元化的教育方式和评价标准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对学生的个性和兴趣缺乏关注和引导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缺乏对学生创造性和独立思考能力的培养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过于注重考试成绩和升学率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教育资源分配不均</a:t>
            </a:r>
            <a:endParaRPr altLang="en-US" lang="zh-CN"/>
          </a:p>
        </p:txBody>
      </p:sp>
      <p:sp>
        <p:nvSpPr>
          <p:cNvPr id="10496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优秀师资力量集中在部分学校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不同地区教育投入存在差异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城市与农村教育资源差距大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重点学校和非重点学校资源不均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0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9259"/>
          </a:bodyPr>
          <a:p>
            <a:r>
              <a:rPr altLang="en-US" lang="zh-CN"/>
              <a:t>2024初中教育发展策略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创新教育理念</a:t>
            </a:r>
            <a:endParaRPr altLang="en-US" lang="zh-CN"/>
          </a:p>
        </p:txBody>
      </p:sp>
      <p:sp>
        <p:nvSpPr>
          <p:cNvPr id="10497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强调跨学科学习，拓宽学生知识面和视野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提倡自主学习，鼓励学生主动探索和发现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注重创新能力培养，鼓励学生尝试新思路和新方法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提倡合作学习和协作，培养学生团队合作和沟通能力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优化课程设置</a:t>
            </a:r>
            <a:endParaRPr altLang="en-US" lang="zh-CN"/>
          </a:p>
        </p:txBody>
      </p:sp>
      <p:sp>
        <p:nvSpPr>
          <p:cNvPr id="10498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强化信息技术课程，提高学生的数字化素养和信息处理能力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增加创新实践课程，培养学生的动手能力和创新思维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引入跨学科课程，拓宽学生的知识面和视野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重视人文素养课程，培养学生的文化底蕴和人文精神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加强教师队伍建设</a:t>
            </a:r>
            <a:endParaRPr altLang="en-US" lang="zh-CN"/>
          </a:p>
        </p:txBody>
      </p:sp>
      <p:sp>
        <p:nvSpPr>
          <p:cNvPr id="10499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培训在职教师，提高教学水平和创新能力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引进优秀教师，增强教师队伍的整体素质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鼓励教师参与科研项目，提升学术水平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建立教师评价机制，激励教师不断进步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完善教育评价体系</a:t>
            </a:r>
            <a:endParaRPr altLang="en-US" lang="zh-CN"/>
          </a:p>
        </p:txBody>
      </p:sp>
      <p:sp>
        <p:nvSpPr>
          <p:cNvPr id="10499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引入第三方评价机构，提高评价的客观性和公正性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建立多元评价体系，关注学生的综合素质发展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强化过程评价，关注学生的学习进步和成长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完善教师评价体系，激发教师的教学积极性和创新精神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4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实施策略的保障措施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</a:t>
            </a:r>
            <a:endParaRPr altLang="en-US" lang="zh-CN"/>
          </a:p>
        </p:txBody>
      </p:sp>
      <p:sp>
        <p:nvSpPr>
          <p:cNvPr id="10501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政府出台相关政策，鼓励初中学校开展创造性思维教育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加大对初中教育的投入，提高教育经费使用效益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建立完善的评估机制，对创造性思维教育成果进行科学评价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加强教师队伍建设，提高教师的创新能力和教学水平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资金投入</a:t>
            </a:r>
            <a:endParaRPr altLang="en-US" lang="zh-CN"/>
          </a:p>
        </p:txBody>
      </p:sp>
      <p:sp>
        <p:nvSpPr>
          <p:cNvPr id="10501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政府增加对初中教育的财政拨款，确保教育资源的充足。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加强财务管理和监督，确保资金的有效利用和教育投入的效益最大化。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学校通过合理规划和使用经费，确保教育设施的完善和教学活动的正常开展。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鼓励社会力量参与投资，设立教育基金会，为初中教育发展提供资金支持。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社会参与</a:t>
            </a:r>
            <a:endParaRPr altLang="en-US" lang="zh-CN"/>
          </a:p>
        </p:txBody>
      </p:sp>
      <p:sp>
        <p:nvSpPr>
          <p:cNvPr id="10502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政府支持：提供政策支持和资金投入，鼓励社会各界参与教育发展。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企业合作：与企业合作，共同推进教育创新和人才培养。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社区参与：鼓励社区参与学校管理和教育活动，提高教育质量和效益。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家长参与：加强家长与学校的沟通与合作，共同促进学生的成长和发展。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初中教育发展的未来展望</a:t>
            </a:r>
            <a:endParaRPr altLang="en-US" lang="zh-CN"/>
          </a:p>
        </p:txBody>
      </p:sp>
      <p:sp>
        <p:nvSpPr>
          <p:cNvPr id="10503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创新教育模式：注重培养学生的创造性思维和创新能力，以适应未来社会的发展需求。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数字化教育：利用信息技术手段，提高教育质量和效率，为学生提供更加个性化、多样化的学习体验。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终身学习理念：鼓励学生自主学习、自我发展，培养其终身学习的意识和能力，以应对未来职业发展的挑战。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跨界合作与资源整合：加强学校、家庭、社会等多方面的合作，整合各类教育资源，为学生提供更加全面、优质的教育服务。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创造性思维在初中教育中的重要性</a:t>
            </a:r>
            <a:endParaRPr altLang="en-US" lang="zh-CN"/>
          </a:p>
        </p:txBody>
      </p:sp>
      <p:sp>
        <p:nvSpPr>
          <p:cNvPr id="10504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激发学生创造力：创造性思维有助于培养学生的创新能力和想象力，使他们能够更好地应对未来的挑战。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提高解决问题能力：创造性思维有助于学生发现新问题、提出新观点、找到新方法，提高他们解决问题的能力。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促进跨学科学习：创造性思维有助于学生将不同学科的知识融会贯通，提高他们的综合素质和跨学科学习能力。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培养未来领导者：创造性思维是未来领导者必备的素质之一，通过培养学生的创造性思维，可以为未来培养更多的领导者。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49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49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5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7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8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2023-12-31T18:17:12Z</dcterms:created>
  <dcterms:modified xsi:type="dcterms:W3CDTF">2023-12-31T18:17:12Z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24688cf0a0634e4d9ab92a3be67f5b66_21</vt:lpwstr>
  </property>
</Properties>
</file>